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5"/>
  </p:notesMasterIdLst>
  <p:sldIdLst>
    <p:sldId id="413" r:id="rId5"/>
    <p:sldId id="266" r:id="rId6"/>
    <p:sldId id="267" r:id="rId7"/>
    <p:sldId id="408" r:id="rId8"/>
    <p:sldId id="420" r:id="rId9"/>
    <p:sldId id="468" r:id="rId10"/>
    <p:sldId id="424" r:id="rId11"/>
    <p:sldId id="469" r:id="rId12"/>
    <p:sldId id="470" r:id="rId13"/>
    <p:sldId id="481" r:id="rId14"/>
    <p:sldId id="483" r:id="rId15"/>
    <p:sldId id="484" r:id="rId16"/>
    <p:sldId id="421" r:id="rId17"/>
    <p:sldId id="457" r:id="rId18"/>
    <p:sldId id="438" r:id="rId19"/>
    <p:sldId id="459" r:id="rId20"/>
    <p:sldId id="449" r:id="rId21"/>
    <p:sldId id="492" r:id="rId22"/>
    <p:sldId id="491" r:id="rId23"/>
    <p:sldId id="271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tags" Target="tags/tag54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.xml"/><Relationship Id="rId2" Type="http://schemas.openxmlformats.org/officeDocument/2006/relationships/image" Target="../media/image11.png"/><Relationship Id="rId1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4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5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12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tags" Target="../tags/tag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8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1050" y="886460"/>
            <a:ext cx="8484235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涨停异动</a:t>
            </a:r>
            <a:endParaRPr 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强势出击</a:t>
            </a:r>
            <a:endParaRPr 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9842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2498090"/>
            <a:ext cx="9839325" cy="1240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当前选股策略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2242185" y="925195"/>
            <a:ext cx="7589520" cy="47148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84860" y="5759450"/>
            <a:ext cx="1078928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5"/>
          </a:fillRef>
          <a:effectRef idx="2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/>
              <a:t>平均股价处于并未创新高，流动资金创新高，资金大背离，股价目前突破切割线，涨停突破</a:t>
            </a:r>
            <a:r>
              <a:rPr lang="en-US" altLang="zh-CN"/>
              <a:t>10</a:t>
            </a:r>
            <a:r>
              <a:rPr lang="zh-CN" altLang="en-US"/>
              <a:t>月</a:t>
            </a:r>
            <a:r>
              <a:rPr lang="en-US" altLang="zh-CN"/>
              <a:t>8</a:t>
            </a:r>
            <a:r>
              <a:rPr lang="zh-CN" altLang="en-US"/>
              <a:t>号最好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193675" y="875030"/>
            <a:ext cx="6722110" cy="56419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913245" y="1885950"/>
            <a:ext cx="4107815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点击风口龙头，每日的板块启动，最强的板块龙一，龙二，龙三强势股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本周最强风口龙头股</a:t>
            </a:r>
            <a:r>
              <a:rPr lang="en-US" altLang="zh-CN"/>
              <a:t>4</a:t>
            </a:r>
            <a:r>
              <a:rPr lang="zh-CN" altLang="en-US"/>
              <a:t>号到</a:t>
            </a:r>
            <a:r>
              <a:rPr lang="en-US" altLang="zh-CN"/>
              <a:t>8</a:t>
            </a:r>
            <a:r>
              <a:rPr lang="zh-CN" altLang="en-US"/>
              <a:t>号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龙头纵览加自选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4.</a:t>
            </a:r>
            <a:r>
              <a:rPr lang="zh-CN" altLang="en-US"/>
              <a:t>选择主力变紫，多日大单异动，开始</a:t>
            </a:r>
            <a:r>
              <a:rPr lang="en-US" altLang="zh-CN"/>
              <a:t>2</a:t>
            </a:r>
            <a:r>
              <a:rPr lang="zh-CN" altLang="en-US"/>
              <a:t>浪回调信号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5.</a:t>
            </a:r>
            <a:r>
              <a:rPr lang="zh-CN" altLang="en-US"/>
              <a:t>精选龙头出现平台突破，大单疯狂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2441575" y="705485"/>
            <a:ext cx="7477125" cy="49472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04290" y="5709285"/>
            <a:ext cx="981773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大单异动回顾：启动</a:t>
            </a:r>
            <a:r>
              <a:rPr lang="en-US" altLang="zh-CN"/>
              <a:t>1</a:t>
            </a:r>
            <a:r>
              <a:rPr lang="zh-CN" altLang="en-US"/>
              <a:t>浪，大单频繁异动</a:t>
            </a:r>
            <a:r>
              <a:rPr lang="en-US" altLang="zh-CN"/>
              <a:t>+</a:t>
            </a:r>
            <a:r>
              <a:rPr lang="zh-CN" altLang="en-US"/>
              <a:t>控盘</a:t>
            </a:r>
            <a:r>
              <a:rPr lang="en-US" altLang="zh-CN"/>
              <a:t>+</a:t>
            </a:r>
            <a:r>
              <a:rPr lang="zh-CN" altLang="en-US"/>
              <a:t>突破平台</a:t>
            </a:r>
            <a:r>
              <a:rPr lang="en-US" altLang="zh-CN"/>
              <a:t>  </a:t>
            </a:r>
            <a:r>
              <a:rPr lang="zh-CN" altLang="en-US"/>
              <a:t>做首次</a:t>
            </a:r>
            <a:r>
              <a:rPr lang="en-US" altLang="zh-CN"/>
              <a:t>2</a:t>
            </a:r>
            <a:r>
              <a:rPr lang="zh-CN" altLang="en-US"/>
              <a:t>浪死叉调整的节奏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710565" y="1137285"/>
            <a:ext cx="5015865" cy="48990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75045" y="1902460"/>
            <a:ext cx="5196840" cy="1753235"/>
          </a:xfrm>
          <a:prstGeom prst="rect">
            <a:avLst/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r>
              <a:rPr lang="zh-CN" altLang="en-US"/>
              <a:t>案例：上海贝岭</a:t>
            </a:r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首次股价突破牛熊线箱体</a:t>
            </a:r>
            <a:r>
              <a:rPr lang="en-US" altLang="zh-CN"/>
              <a:t>+</a:t>
            </a:r>
            <a:r>
              <a:rPr lang="zh-CN" altLang="en-US"/>
              <a:t>熊线上移牛线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主力控盘启动</a:t>
            </a:r>
            <a:r>
              <a:rPr lang="en-US" altLang="zh-CN"/>
              <a:t> </a:t>
            </a:r>
            <a:r>
              <a:rPr lang="zh-CN" altLang="en-US"/>
              <a:t>中期资金筹码拉升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主力动向</a:t>
            </a:r>
            <a:r>
              <a:rPr lang="en-US" altLang="zh-CN"/>
              <a:t>+</a:t>
            </a:r>
            <a:r>
              <a:rPr lang="zh-CN" altLang="en-US"/>
              <a:t>大单异动频繁</a:t>
            </a:r>
            <a:r>
              <a:rPr lang="en-US" altLang="zh-CN"/>
              <a:t> </a:t>
            </a:r>
            <a:r>
              <a:rPr lang="zh-CN" altLang="en-US"/>
              <a:t>短期大单资金流入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65125" y="1038225"/>
            <a:ext cx="11103610" cy="4871720"/>
          </a:xfrm>
          <a:prstGeom prst="rect">
            <a:avLst/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r>
              <a:rPr lang="zh-CN" altLang="en-US" sz="2800"/>
              <a:t>强势股选股要点：</a:t>
            </a:r>
            <a:endParaRPr lang="zh-CN" altLang="en-US" sz="2800"/>
          </a:p>
          <a:p>
            <a:r>
              <a:rPr lang="en-US" altLang="zh-CN"/>
              <a:t>1.</a:t>
            </a:r>
            <a:r>
              <a:rPr lang="zh-CN" altLang="en-US"/>
              <a:t>近期首次突破牛熊线或者前期箱体平台，熊线首次上穿牛线，短期形态突破进入强势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一浪突破主力动向，大单异动频繁多日买入，控盘增加，流动资金创新高，这样比较强</a:t>
            </a:r>
            <a:endParaRPr lang="zh-CN" altLang="en-US"/>
          </a:p>
          <a:p>
            <a:r>
              <a:rPr lang="en-US" altLang="zh-CN" sz="2800"/>
              <a:t>3.</a:t>
            </a:r>
            <a:r>
              <a:rPr lang="zh-CN" altLang="en-US" sz="2800"/>
              <a:t>特别注意近期涨停突破</a:t>
            </a:r>
            <a:r>
              <a:rPr lang="en-US" altLang="zh-CN" sz="2800"/>
              <a:t>10</a:t>
            </a:r>
            <a:r>
              <a:rPr lang="zh-CN" altLang="en-US" sz="2800"/>
              <a:t>月</a:t>
            </a:r>
            <a:r>
              <a:rPr lang="en-US" altLang="zh-CN" sz="2800"/>
              <a:t>8</a:t>
            </a:r>
            <a:r>
              <a:rPr lang="zh-CN" altLang="en-US" sz="2800"/>
              <a:t>号高点的个股</a:t>
            </a:r>
            <a:endParaRPr lang="en-US" altLang="zh-CN" sz="2800"/>
          </a:p>
          <a:p>
            <a:endParaRPr lang="en-US" altLang="zh-CN" sz="2800"/>
          </a:p>
          <a:p>
            <a:r>
              <a:rPr lang="zh-CN" altLang="en-US" sz="2800"/>
              <a:t>强势股选股后买点信号：</a:t>
            </a:r>
            <a:endParaRPr lang="en-US" altLang="zh-CN" sz="2800"/>
          </a:p>
          <a:p>
            <a:r>
              <a:rPr lang="en-US" altLang="zh-CN"/>
              <a:t>3.</a:t>
            </a:r>
            <a:r>
              <a:rPr lang="zh-CN"/>
              <a:t>强势股一浪启动后回踩，</a:t>
            </a:r>
            <a:r>
              <a:rPr lang="zh-CN" sz="2000">
                <a:solidFill>
                  <a:srgbClr val="FF0000"/>
                </a:solidFill>
              </a:rPr>
              <a:t>重点看死叉调整</a:t>
            </a:r>
            <a:r>
              <a:rPr lang="en-US" altLang="zh-CN" sz="2000">
                <a:solidFill>
                  <a:srgbClr val="FF0000"/>
                </a:solidFill>
              </a:rPr>
              <a:t>4-5</a:t>
            </a:r>
            <a:r>
              <a:rPr lang="zh-CN" altLang="en-US" sz="2000">
                <a:solidFill>
                  <a:srgbClr val="FF0000"/>
                </a:solidFill>
              </a:rPr>
              <a:t>天后，进入洗盘末期关注买点</a:t>
            </a:r>
            <a:r>
              <a:rPr lang="en-US" altLang="zh-CN" sz="2000">
                <a:solidFill>
                  <a:srgbClr val="FF0000"/>
                </a:solidFill>
              </a:rPr>
              <a:t> </a:t>
            </a:r>
            <a:r>
              <a:rPr lang="en-US" altLang="zh-CN"/>
              <a:t> </a:t>
            </a:r>
            <a:r>
              <a:rPr lang="zh-CN" altLang="en-US"/>
              <a:t>（避免追高和买早的问题）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4.</a:t>
            </a:r>
            <a:r>
              <a:rPr lang="zh-CN" altLang="en-US"/>
              <a:t>死叉洗盘</a:t>
            </a:r>
            <a:r>
              <a:rPr lang="en-US" altLang="zh-CN"/>
              <a:t>4-5</a:t>
            </a:r>
            <a:r>
              <a:rPr lang="zh-CN" altLang="en-US"/>
              <a:t>天后，</a:t>
            </a:r>
            <a:r>
              <a:rPr lang="zh-CN" altLang="en-US" sz="2000">
                <a:solidFill>
                  <a:srgbClr val="FF0000"/>
                </a:solidFill>
              </a:rPr>
              <a:t>如果出现</a:t>
            </a:r>
            <a:r>
              <a:rPr lang="en-US" altLang="zh-CN" sz="2000">
                <a:solidFill>
                  <a:srgbClr val="FF0000"/>
                </a:solidFill>
              </a:rPr>
              <a:t>熊线上移 智能交易蓝线上移 智能交易线B点 大单异动等都是2浪调整结束的启动信号</a:t>
            </a:r>
            <a:r>
              <a:rPr lang="zh-CN" altLang="en-US"/>
              <a:t>，所以可以配合信号来把握最佳启动的买点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5.</a:t>
            </a:r>
            <a:r>
              <a:rPr lang="zh-CN" altLang="en-US"/>
              <a:t>智能交易线出现</a:t>
            </a:r>
            <a:r>
              <a:rPr lang="en-US" altLang="zh-CN"/>
              <a:t>B</a:t>
            </a:r>
            <a:r>
              <a:rPr lang="zh-CN" altLang="en-US"/>
              <a:t>点</a:t>
            </a:r>
            <a:r>
              <a:rPr lang="en-US" altLang="zh-CN"/>
              <a:t>+</a:t>
            </a:r>
            <a:r>
              <a:rPr lang="zh-CN" altLang="en-US"/>
              <a:t>大单移动是</a:t>
            </a:r>
            <a:r>
              <a:rPr lang="en-US" altLang="zh-CN"/>
              <a:t>3</a:t>
            </a:r>
            <a:r>
              <a:rPr lang="zh-CN" altLang="en-US"/>
              <a:t>浪启动是一买机会</a:t>
            </a:r>
            <a:r>
              <a:rPr lang="en-US" altLang="zh-CN"/>
              <a:t>  </a:t>
            </a:r>
            <a:r>
              <a:rPr lang="zh-CN"/>
              <a:t>智能交易线或者熊线上移</a:t>
            </a:r>
            <a:r>
              <a:rPr lang="en-US" altLang="zh-CN"/>
              <a:t>+</a:t>
            </a:r>
            <a:r>
              <a:rPr lang="zh-CN" altLang="en-US"/>
              <a:t>大单异动是拉升二买点，爆发后，就按照信号注意卖点的信号，或者不拉升流动资金连续翻绿</a:t>
            </a:r>
            <a:r>
              <a:rPr lang="en-US" altLang="zh-CN"/>
              <a:t>3</a:t>
            </a:r>
            <a:r>
              <a:rPr lang="zh-CN" altLang="en-US"/>
              <a:t>天则走弱离场。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062355" y="2540635"/>
            <a:ext cx="9839325" cy="1240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80000"/>
              </a:lnSpc>
            </a:pP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总结</a:t>
            </a:r>
            <a:endParaRPr lang="zh-CN" sz="6600" b="1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1287780" y="1231900"/>
            <a:ext cx="3319780" cy="8299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287780" y="2901950"/>
            <a:ext cx="3319780" cy="8299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287780" y="4636770"/>
            <a:ext cx="3319780" cy="8299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49450" y="1441450"/>
            <a:ext cx="2239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股价拉升反弹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949450" y="3132455"/>
            <a:ext cx="2239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股价横盘不涨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949450" y="4867910"/>
            <a:ext cx="2239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股价向下跌</a:t>
            </a:r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5379085" y="963930"/>
            <a:ext cx="2221230" cy="48577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见涨停板</a:t>
            </a:r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5379085" y="1686560"/>
            <a:ext cx="2221230" cy="48577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不见涨停板</a:t>
            </a:r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7987665" y="963930"/>
            <a:ext cx="2221230" cy="48577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连板放量</a:t>
            </a:r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7987665" y="1686560"/>
            <a:ext cx="2992120" cy="48577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大阳线观察大单资金</a:t>
            </a:r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5379085" y="2646680"/>
            <a:ext cx="2221230" cy="48577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不破支撑可以等等</a:t>
            </a:r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5355590" y="3336290"/>
            <a:ext cx="2221230" cy="48577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跌破止损</a:t>
            </a:r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5482590" y="4750435"/>
            <a:ext cx="2221230" cy="48577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跌破止损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_17312333428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主题猎手_17312157371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75355" y="131572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61155" y="220027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75355" y="3084830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61155" y="396938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5029835" y="109855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7"/>
            </p:custDataLst>
          </p:nvPr>
        </p:nvSpPr>
        <p:spPr>
          <a:xfrm>
            <a:off x="4237355" y="101536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4237355" y="27819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4237355" y="18986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4237355" y="36868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5029835" y="19818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热点主线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5029835" y="28651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当前选股组合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5029835" y="37699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总结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83235" y="1014095"/>
            <a:ext cx="11225530" cy="3969385"/>
          </a:xfrm>
          <a:prstGeom prst="rect">
            <a:avLst/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r>
              <a:rPr lang="zh-CN" altLang="en-US"/>
              <a:t>【财政部部长蓝佛安：加上这次批准的6万亿元债务限额 直接增加地方化债资源达10万亿元】</a:t>
            </a:r>
            <a:endParaRPr lang="zh-CN" altLang="en-US"/>
          </a:p>
          <a:p>
            <a:r>
              <a:rPr lang="zh-CN" altLang="en-US"/>
              <a:t>核心：</a:t>
            </a:r>
            <a:r>
              <a:t>1、三年6万亿，每年8000亿五年共计4万亿，其中棚改2万亿(2024年末地方政府专项债务限额将由29.52万亿元增加到35.52万亿元，置换隐性债务4万亿元，2029年及以后年度到期的棚户区改造隐性债务2万亿元)</a:t>
            </a:r>
          </a:p>
          <a:p>
            <a:r>
              <a:t>2、2028年之前，地方需消化的隐性债务总额从14.3万亿元大幅降至2.3万亿元，平均每年消化额从2.86万亿元减为4600亿元，不到原来的六分之一(我国政府全口径债务总额为85万亿元，其中，国债30万亿元，地方政府法定债务40.7万亿元，隐性债务14.3万</a:t>
            </a:r>
          </a:p>
          <a:p>
            <a:r>
              <a:t>亿元，政府负债率为67.5%)</a:t>
            </a:r>
          </a:p>
          <a:p>
            <a:r>
              <a:t>3、</a:t>
            </a:r>
            <a:r>
              <a:rPr lang="zh-CN" altLang="en-US">
                <a:sym typeface="+mn-ea"/>
              </a:rPr>
              <a:t>积极利用可提升的赤字空间</a:t>
            </a:r>
            <a:r>
              <a:t>(12月中央经济工作会议</a:t>
            </a:r>
            <a:r>
              <a:rPr lang="zh-CN"/>
              <a:t>可能会提高</a:t>
            </a:r>
            <a:r>
              <a:t>赤字率从3%提升至3.6%还是4%)</a:t>
            </a:r>
          </a:p>
          <a:p>
            <a:r>
              <a:rPr lang="en-US"/>
              <a:t>4</a:t>
            </a:r>
            <a:r>
              <a:rPr>
                <a:sym typeface="+mn-ea"/>
              </a:rPr>
              <a:t>、</a:t>
            </a:r>
            <a:r>
              <a:rPr lang="zh-CN" altLang="en-US">
                <a:sym typeface="+mn-ea"/>
              </a:rPr>
              <a:t>结合明年经济社会发展目标 实施更加给力的财政政策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整体不及预期，化债规模6W亿已远超外媒最早预期的2W亿规模，但后来由于外媒小作文不断把化债规模加码到10W亿，近日外媒小作文甚至加码到12W亿至16W亿，最后公布</a:t>
            </a:r>
            <a:r>
              <a:rPr lang="en-US" altLang="zh-CN">
                <a:sym typeface="+mn-ea"/>
              </a:rPr>
              <a:t>6</a:t>
            </a:r>
            <a:r>
              <a:rPr lang="zh-CN" altLang="en-US">
                <a:sym typeface="+mn-ea"/>
              </a:rPr>
              <a:t>万亿就成不及预期。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化债概念股：房地产</a:t>
            </a:r>
            <a:r>
              <a:rPr lang="en-US" altLang="zh-CN">
                <a:sym typeface="+mn-ea"/>
              </a:rPr>
              <a:t>+</a:t>
            </a:r>
            <a:r>
              <a:rPr lang="zh-CN" altLang="en-US">
                <a:sym typeface="+mn-ea"/>
              </a:rPr>
              <a:t>消费（间接影响）环保，基建，银行（债转股）</a:t>
            </a:r>
            <a:endParaRPr lang="zh-CN" altLang="en-US"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6720205" y="1066165"/>
            <a:ext cx="4991735" cy="29464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382270" y="838200"/>
            <a:ext cx="5963285" cy="54527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88150" y="4208145"/>
            <a:ext cx="4845050" cy="175323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技术上：</a:t>
            </a:r>
            <a:br>
              <a:rPr lang="zh-CN" altLang="en-US"/>
            </a:br>
            <a:r>
              <a:rPr lang="en-US" altLang="zh-CN"/>
              <a:t>1.</a:t>
            </a:r>
            <a:r>
              <a:rPr lang="zh-CN" altLang="en-US"/>
              <a:t>上证指数，平均股价重回箱体震荡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短期捕捞季节金叉末端，</a:t>
            </a:r>
            <a:r>
              <a:rPr lang="en-US" altLang="zh-CN"/>
              <a:t>J</a:t>
            </a:r>
            <a:r>
              <a:rPr lang="zh-CN" altLang="en-US"/>
              <a:t>值高位，所以指数正常走个回调节奏，注意个股同步死叉信号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成交量</a:t>
            </a:r>
            <a:r>
              <a:rPr lang="en-US" altLang="zh-CN"/>
              <a:t>2</a:t>
            </a:r>
            <a:r>
              <a:rPr lang="zh-CN" altLang="en-US"/>
              <a:t>万亿，高低切换，大趋势不改，回踩低吸机会。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1772285" y="937260"/>
            <a:ext cx="8295640" cy="51079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45870" y="6052820"/>
            <a:ext cx="964946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美联储议息的数据，</a:t>
            </a:r>
            <a:r>
              <a:rPr lang="en-US" altLang="zh-CN"/>
              <a:t>9</a:t>
            </a:r>
            <a:r>
              <a:rPr lang="zh-CN" altLang="en-US"/>
              <a:t>月</a:t>
            </a:r>
            <a:r>
              <a:rPr lang="en-US" altLang="zh-CN"/>
              <a:t>19</a:t>
            </a:r>
            <a:r>
              <a:rPr lang="zh-CN" altLang="en-US"/>
              <a:t>号降息，</a:t>
            </a:r>
            <a:r>
              <a:rPr lang="en-US" altLang="zh-CN"/>
              <a:t>11</a:t>
            </a:r>
            <a:r>
              <a:rPr lang="zh-CN" altLang="en-US"/>
              <a:t>月</a:t>
            </a:r>
            <a:r>
              <a:rPr lang="en-US" altLang="zh-CN"/>
              <a:t>08</a:t>
            </a:r>
            <a:r>
              <a:rPr lang="zh-CN" altLang="en-US"/>
              <a:t>号降息，下次议息是</a:t>
            </a:r>
            <a:r>
              <a:rPr lang="en-US" altLang="zh-CN"/>
              <a:t>12</a:t>
            </a:r>
            <a:r>
              <a:rPr lang="zh-CN" altLang="en-US"/>
              <a:t>月</a:t>
            </a:r>
            <a:r>
              <a:rPr lang="en-US" altLang="zh-CN"/>
              <a:t>19</a:t>
            </a:r>
            <a:r>
              <a:rPr lang="zh-CN" altLang="en-US"/>
              <a:t>号，美联储降息周期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热点主线</a:t>
            </a:r>
            <a:endParaRPr lang="zh-CN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240665" y="932180"/>
            <a:ext cx="7376160" cy="53632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727950" y="1721485"/>
            <a:ext cx="389699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上周金叉指数创新高，</a:t>
            </a:r>
            <a:r>
              <a:rPr lang="en-US" altLang="zh-CN"/>
              <a:t>4</a:t>
            </a:r>
            <a:r>
              <a:rPr lang="zh-CN" altLang="en-US"/>
              <a:t>日资金流向：</a:t>
            </a:r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富时罗素</a:t>
            </a:r>
            <a:r>
              <a:rPr lang="en-US" altLang="zh-CN"/>
              <a:t> MSCI  </a:t>
            </a:r>
            <a:r>
              <a:rPr lang="zh-CN" altLang="en-US"/>
              <a:t>中大盘为主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军工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人工智能，国产软件，芯片概念</a:t>
            </a:r>
            <a:endParaRPr lang="zh-CN" altLang="en-US"/>
          </a:p>
          <a:p>
            <a:r>
              <a:rPr lang="en-US" altLang="zh-CN"/>
              <a:t>4.</a:t>
            </a:r>
            <a:r>
              <a:rPr lang="zh-CN" altLang="en-US"/>
              <a:t>新能源车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本轮创历史新高：中信证券（券商）</a:t>
            </a:r>
            <a:endParaRPr lang="zh-CN" altLang="en-US"/>
          </a:p>
          <a:p>
            <a:r>
              <a:rPr lang="zh-CN" altLang="en-US"/>
              <a:t>北方华创（半导体设备）中国软件（信创）等行业龙头过新高。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涨停棱镜，热点纵览，此类方向反复炒作，资金方向未变，上半周分化下半周的机会。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151890" y="5951855"/>
            <a:ext cx="9785350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/>
              <a:t>涨停棱镜上榜中，主要是国产芯片，华为供应链，大消费，光伏，房地产为主，题材回调中。</a:t>
            </a:r>
            <a:endParaRPr lang="zh-CN"/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800735" y="828675"/>
            <a:ext cx="10325735" cy="50425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365.25,&quot;left&quot;:273.65,&quot;top&quot;:79.95,&quot;width&quot;:599.5}"/>
</p:tagLst>
</file>

<file path=ppt/tags/tag24.xml><?xml version="1.0" encoding="utf-8"?>
<p:tagLst xmlns:p="http://schemas.openxmlformats.org/presentationml/2006/main">
  <p:tag name="KSO_WM_DIAGRAM_VIRTUALLY_FRAME" val="{&quot;height&quot;:365.25,&quot;left&quot;:273.65,&quot;top&quot;:79.95,&quot;width&quot;:599.5}"/>
</p:tagLst>
</file>

<file path=ppt/tags/tag25.xml><?xml version="1.0" encoding="utf-8"?>
<p:tagLst xmlns:p="http://schemas.openxmlformats.org/presentationml/2006/main">
  <p:tag name="KSO_WM_DIAGRAM_VIRTUALLY_FRAME" val="{&quot;height&quot;:365.25,&quot;left&quot;:273.65,&quot;top&quot;:79.95,&quot;width&quot;:599.5}"/>
</p:tagLst>
</file>

<file path=ppt/tags/tag26.xml><?xml version="1.0" encoding="utf-8"?>
<p:tagLst xmlns:p="http://schemas.openxmlformats.org/presentationml/2006/main">
  <p:tag name="KSO_WM_DIAGRAM_VIRTUALLY_FRAME" val="{&quot;height&quot;:365.25,&quot;left&quot;:273.65,&quot;top&quot;:79.95,&quot;width&quot;:599.5}"/>
</p:tagLst>
</file>

<file path=ppt/tags/tag27.xml><?xml version="1.0" encoding="utf-8"?>
<p:tagLst xmlns:p="http://schemas.openxmlformats.org/presentationml/2006/main">
  <p:tag name="KSO_WM_DIAGRAM_VIRTUALLY_FRAME" val="{&quot;height&quot;:365.25,&quot;left&quot;:273.65,&quot;top&quot;:79.95,&quot;width&quot;:599.5}"/>
</p:tagLst>
</file>

<file path=ppt/tags/tag28.xml><?xml version="1.0" encoding="utf-8"?>
<p:tagLst xmlns:p="http://schemas.openxmlformats.org/presentationml/2006/main">
  <p:tag name="KSO_WM_DIAGRAM_VIRTUALLY_FRAME" val="{&quot;height&quot;:365.25,&quot;left&quot;:273.65,&quot;top&quot;:79.95,&quot;width&quot;:599.5}"/>
</p:tagLst>
</file>

<file path=ppt/tags/tag29.xml><?xml version="1.0" encoding="utf-8"?>
<p:tagLst xmlns:p="http://schemas.openxmlformats.org/presentationml/2006/main">
  <p:tag name="KSO_WM_DIAGRAM_VIRTUALLY_FRAME" val="{&quot;height&quot;:365.25,&quot;left&quot;:273.65,&quot;top&quot;:79.9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365.25,&quot;left&quot;:273.65,&quot;top&quot;:79.95,&quot;width&quot;:599.5}"/>
</p:tagLst>
</file>

<file path=ppt/tags/tag31.xml><?xml version="1.0" encoding="utf-8"?>
<p:tagLst xmlns:p="http://schemas.openxmlformats.org/presentationml/2006/main">
  <p:tag name="KSO_WM_DIAGRAM_VIRTUALLY_FRAME" val="{&quot;height&quot;:365.25,&quot;left&quot;:273.65,&quot;top&quot;:79.95,&quot;width&quot;:599.5}"/>
</p:tagLst>
</file>

<file path=ppt/tags/tag32.xml><?xml version="1.0" encoding="utf-8"?>
<p:tagLst xmlns:p="http://schemas.openxmlformats.org/presentationml/2006/main">
  <p:tag name="KSO_WM_DIAGRAM_VIRTUALLY_FRAME" val="{&quot;height&quot;:365.25,&quot;left&quot;:273.65,&quot;top&quot;:79.95,&quot;width&quot;:599.5}"/>
</p:tagLst>
</file>

<file path=ppt/tags/tag33.xml><?xml version="1.0" encoding="utf-8"?>
<p:tagLst xmlns:p="http://schemas.openxmlformats.org/presentationml/2006/main">
  <p:tag name="KSO_WM_DIAGRAM_VIRTUALLY_FRAME" val="{&quot;height&quot;:365.25,&quot;left&quot;:273.65,&quot;top&quot;:79.95,&quot;width&quot;:599.5}"/>
</p:tagLst>
</file>

<file path=ppt/tags/tag34.xml><?xml version="1.0" encoding="utf-8"?>
<p:tagLst xmlns:p="http://schemas.openxmlformats.org/presentationml/2006/main">
  <p:tag name="KSO_WM_DIAGRAM_VIRTUALLY_FRAME" val="{&quot;height&quot;:365.25,&quot;left&quot;:273.65,&quot;top&quot;:79.95,&quot;width&quot;:599.5}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zA4ODY5MWUxZTc2Yzg2M2Q3MmRkMDRmMDY4MjQ4ZTA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1679</Words>
  <Application>WPS 演示</Application>
  <PresentationFormat>宽屏</PresentationFormat>
  <Paragraphs>126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Diamond</cp:lastModifiedBy>
  <cp:revision>472</cp:revision>
  <dcterms:created xsi:type="dcterms:W3CDTF">2019-06-19T02:08:00Z</dcterms:created>
  <dcterms:modified xsi:type="dcterms:W3CDTF">2024-11-10T11:49:31Z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244ACA2EB60840989A6E7AD0DF89266E</vt:lpwstr>
  </property>
</Properties>
</file>