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894" r:id="rId6"/>
    <p:sldId id="1038" r:id="rId8"/>
    <p:sldId id="607" r:id="rId9"/>
    <p:sldId id="1072" r:id="rId10"/>
    <p:sldId id="1077" r:id="rId11"/>
    <p:sldId id="1076" r:id="rId12"/>
    <p:sldId id="1067" r:id="rId13"/>
    <p:sldId id="1060" r:id="rId14"/>
    <p:sldId id="614" r:id="rId15"/>
    <p:sldId id="1066" r:id="rId16"/>
    <p:sldId id="1081" r:id="rId17"/>
    <p:sldId id="1086" r:id="rId18"/>
    <p:sldId id="1032" r:id="rId19"/>
    <p:sldId id="1029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 userDrawn="1">
          <p15:clr>
            <a:srgbClr val="A4A3A4"/>
          </p15:clr>
        </p15:guide>
        <p15:guide id="2" pos="3856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42"/>
        <p:guide pos="3856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45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| 执业编号: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A1120622050001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Relationship Id="rId3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0.xml"/><Relationship Id="rId2" Type="http://schemas.openxmlformats.org/officeDocument/2006/relationships/image" Target="../media/image21.png"/><Relationship Id="rId1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打板掘金，低吸龙头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高效选股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增厚收益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" y="887095"/>
            <a:ext cx="6438265" cy="5450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67295" y="1414780"/>
            <a:ext cx="4201795" cy="2677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日，平均股价金叉首日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低吸打板次日冲高胜率高达</a:t>
            </a:r>
            <a:r>
              <a:rPr lang="en-US" altLang="zh-CN"/>
              <a:t>93.93%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平均日次冲高收益率</a:t>
            </a:r>
            <a:r>
              <a:rPr lang="en-US" altLang="zh-CN"/>
              <a:t>8.53%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趋势金叉</a:t>
            </a:r>
            <a:r>
              <a:rPr lang="en-US" altLang="zh-CN"/>
              <a:t>-</a:t>
            </a:r>
            <a:r>
              <a:rPr lang="zh-CN" altLang="en-US"/>
              <a:t>中科曙光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25" y="3429000"/>
            <a:ext cx="4502785" cy="25990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8645" y="1057275"/>
            <a:ext cx="10830560" cy="4472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795" y="1348105"/>
            <a:ext cx="7926070" cy="2562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46015" y="95250"/>
            <a:ext cx="4064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" y="1579245"/>
            <a:ext cx="5163185" cy="2481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" y="4482465"/>
            <a:ext cx="5259705" cy="1143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275" y="1710690"/>
            <a:ext cx="3895725" cy="2771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8510" y="5974715"/>
            <a:ext cx="11015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【个别情况不代表普遍实际收益率，过往收益亦不代表未来收益承诺。市场有风险，投资需谨慎！）</a:t>
            </a:r>
            <a:endParaRPr lang="zh-CN" altLang="en-US" sz="1200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6765" y="2926715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择时买卖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买卖点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5140" y="6366510"/>
            <a:ext cx="9467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（以上为公司用户部分较好的反馈展示，个别情况不代表普遍现象，个股历史涨幅不预示其未来表现，过往收益亦不代表未来收益承诺。市场有风险，投资需谨慎！）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1000" i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00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6750" y="1353185"/>
            <a:ext cx="5762625" cy="42767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07200" y="1152525"/>
            <a:ext cx="4848225" cy="5554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超短线--超强势股（近期涨停板）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dirty="0">
                <a:highlight>
                  <a:srgbClr val="FFFF00"/>
                </a:highlight>
                <a:sym typeface="+mn-ea"/>
              </a:rPr>
              <a:t>买点信号：</a:t>
            </a:r>
            <a:r>
              <a:rPr lang="zh-CN" altLang="en-US" dirty="0">
                <a:sym typeface="+mn-ea"/>
              </a:rPr>
              <a:t>追涨策略：反包或者突破平台；</a:t>
            </a:r>
            <a:endParaRPr lang="zh-CN" altLang="en-US" dirty="0"/>
          </a:p>
          <a:p>
            <a:r>
              <a:rPr lang="zh-CN" altLang="en-US" dirty="0">
                <a:highlight>
                  <a:srgbClr val="FF00FF"/>
                </a:highlight>
                <a:sym typeface="+mn-ea"/>
              </a:rPr>
              <a:t>回踩策略</a:t>
            </a:r>
            <a:r>
              <a:rPr lang="zh-CN" altLang="en-US" dirty="0">
                <a:sym typeface="+mn-ea"/>
              </a:rPr>
              <a:t>（缺口/熊</a:t>
            </a:r>
            <a:r>
              <a:rPr lang="zh-CN" altLang="en-US" dirty="0" smtClean="0">
                <a:sym typeface="+mn-ea"/>
              </a:rPr>
              <a:t>线</a:t>
            </a:r>
            <a:r>
              <a:rPr lang="en-US" altLang="zh-CN" dirty="0" smtClean="0">
                <a:sym typeface="+mn-ea"/>
              </a:rPr>
              <a:t>/</a:t>
            </a:r>
            <a:r>
              <a:rPr lang="zh-CN" altLang="en-US" dirty="0" smtClean="0">
                <a:sym typeface="+mn-ea"/>
              </a:rPr>
              <a:t>蓝线）</a:t>
            </a:r>
            <a:endParaRPr lang="zh-CN" altLang="en-US" dirty="0"/>
          </a:p>
          <a:p>
            <a:r>
              <a:rPr lang="zh-CN" altLang="en-US" dirty="0">
                <a:highlight>
                  <a:srgbClr val="008000"/>
                </a:highlight>
                <a:sym typeface="+mn-ea"/>
              </a:rPr>
              <a:t>卖点信号：</a:t>
            </a:r>
            <a:r>
              <a:rPr lang="zh-CN" altLang="en-US" dirty="0">
                <a:sym typeface="+mn-ea"/>
              </a:rPr>
              <a:t>涨停板第二天开板收阴线，减半仓</a:t>
            </a:r>
            <a:r>
              <a:rPr lang="zh-CN" altLang="en-US" dirty="0" smtClean="0">
                <a:sym typeface="+mn-ea"/>
              </a:rPr>
              <a:t>；</a:t>
            </a:r>
            <a:r>
              <a:rPr lang="zh-CN" altLang="en-US" dirty="0">
                <a:sym typeface="+mn-ea"/>
              </a:rPr>
              <a:t>跌</a:t>
            </a:r>
            <a:r>
              <a:rPr lang="zh-CN" altLang="en-US" dirty="0" smtClean="0">
                <a:sym typeface="+mn-ea"/>
              </a:rPr>
              <a:t>破熊线</a:t>
            </a:r>
            <a:r>
              <a:rPr lang="en-US" altLang="zh-CN" dirty="0" smtClean="0">
                <a:sym typeface="+mn-ea"/>
              </a:rPr>
              <a:t>/</a:t>
            </a:r>
            <a:r>
              <a:rPr lang="zh-CN" altLang="en-US" dirty="0" smtClean="0">
                <a:sym typeface="+mn-ea"/>
              </a:rPr>
              <a:t>蓝线</a:t>
            </a:r>
            <a:r>
              <a:rPr lang="en-US" altLang="zh-CN" dirty="0" smtClean="0">
                <a:sym typeface="+mn-ea"/>
              </a:rPr>
              <a:t>/</a:t>
            </a:r>
            <a:r>
              <a:rPr lang="zh-CN" altLang="en-US" dirty="0" smtClean="0">
                <a:sym typeface="+mn-ea"/>
              </a:rPr>
              <a:t>缺口注意离场。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较为强势个股（在上升趋势）在趋势线上做波段操作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dirty="0">
                <a:highlight>
                  <a:srgbClr val="FF00FF"/>
                </a:highlight>
                <a:sym typeface="+mn-ea"/>
              </a:rPr>
              <a:t>买点信号：</a:t>
            </a:r>
            <a:r>
              <a:rPr lang="zh-CN" altLang="en-US" dirty="0">
                <a:sym typeface="+mn-ea"/>
              </a:rPr>
              <a:t>回踩支撑（缺口//智能辅助线）乖离率5以内买半仓；出捕捞季节金叉且乖离率在10以内，是加仓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>
                <a:highlight>
                  <a:srgbClr val="008000"/>
                </a:highlight>
                <a:sym typeface="+mn-ea"/>
              </a:rPr>
              <a:t>卖出信号：</a:t>
            </a:r>
            <a:r>
              <a:rPr lang="zh-CN" altLang="en-US" dirty="0">
                <a:sym typeface="+mn-ea"/>
              </a:rPr>
              <a:t>高乖离率死叉（乖离率大于1</a:t>
            </a:r>
            <a:r>
              <a:rPr lang="en-US" altLang="zh-CN" dirty="0">
                <a:sym typeface="+mn-ea"/>
              </a:rPr>
              <a:t>0</a:t>
            </a:r>
            <a:r>
              <a:rPr lang="zh-CN" altLang="en-US" dirty="0">
                <a:sym typeface="+mn-ea"/>
              </a:rPr>
              <a:t>）减半仓；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跌破智能辅助线乖离率-3或者 破位后三天不能回到线上，代表趋势破位，是离场信号。</a:t>
            </a:r>
            <a:endParaRPr lang="zh-CN" altLang="en-US" dirty="0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案例回顾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860" y="1275715"/>
            <a:ext cx="10506710" cy="4306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3975"/>
            <a:ext cx="12192000" cy="68040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案例回顾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860" y="1275715"/>
            <a:ext cx="10506710" cy="4306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4" name="图片 3" descr="1920x1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920x1080 -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打板掘金功能介绍</a:t>
            </a:r>
            <a:endParaRPr 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择时买卖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消息面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91655" y="1633220"/>
            <a:ext cx="4930140" cy="2462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29045" y="1144905"/>
            <a:ext cx="505460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62625" y="925830"/>
            <a:ext cx="5287010" cy="4512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5620" y="861060"/>
            <a:ext cx="5999480" cy="4275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【新华社权威快报丨直接安排10万亿元！地方政府化债压力将大大减轻】</a:t>
            </a:r>
            <a:endParaRPr lang="zh-CN" altLang="en-US"/>
          </a:p>
          <a:p>
            <a:r>
              <a:rPr lang="zh-CN" altLang="en-US"/>
              <a:t>中国财政部部长蓝佛安在11月8日举行的十四届全国人大常委会第十二次会议新闻发布会上介绍，从2024年开始，中国将连续五年每年从新增地方政府专项债券中安排8000亿元，专门用于化债，累计可置换隐性债务4万亿元。再加上这次全国人大常委会批准的6万亿元债务限额，直接增加地方化债资源10万亿元。</a:t>
            </a:r>
            <a:endParaRPr lang="zh-CN" altLang="en-US"/>
          </a:p>
          <a:p>
            <a:r>
              <a:rPr lang="zh-CN" altLang="en-US"/>
              <a:t>同时也明确，2029年及以后到期的棚户区改造隐性债务2万亿元，仍按原合同偿还。 　　</a:t>
            </a:r>
            <a:endParaRPr lang="zh-CN" altLang="en-US"/>
          </a:p>
          <a:p>
            <a:r>
              <a:rPr lang="zh-CN" altLang="en-US"/>
              <a:t>蓝佛安表示，政策协同发力后，2028年之前，地方需要消化的隐性债务总额从14.3万亿元大幅下降至2.3万亿元，化债压力大大减轻。  </a:t>
            </a:r>
            <a:endParaRPr lang="zh-CN" altLang="en-US"/>
          </a:p>
          <a:p>
            <a:r>
              <a:rPr lang="zh-CN" altLang="en-US"/>
              <a:t>地方政府的负担因此大大减轻，地方政府有钱之后可以清还以往对企业的欠款，短期企业和个人拿到钱可以增加消费支出。从这个角度看，消费股是间接利好，周四茅台等大消费股的拉升，在周五应该算是利好落空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1155" y="1101090"/>
            <a:ext cx="4731385" cy="37204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39035" y="5511800"/>
            <a:ext cx="7496175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chemeClr val="accent5"/>
                </a:solidFill>
              </a:rPr>
              <a:t>                             </a:t>
            </a:r>
            <a:r>
              <a:rPr lang="zh-CN" altLang="en-US" sz="2400" b="1">
                <a:solidFill>
                  <a:schemeClr val="accent5"/>
                </a:solidFill>
              </a:rPr>
              <a:t>化债超预期，间接利好消费股</a:t>
            </a:r>
            <a:endParaRPr lang="zh-CN" altLang="en-US" sz="2400" b="1">
              <a:solidFill>
                <a:schemeClr val="accent5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中线持股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短线恒强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329045" y="1144905"/>
            <a:ext cx="505460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835" y="815340"/>
            <a:ext cx="4495165" cy="4088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0" y="835025"/>
            <a:ext cx="3026410" cy="40684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91285" y="5031740"/>
            <a:ext cx="4937760" cy="1096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平均股价处于</a:t>
            </a:r>
            <a:r>
              <a:rPr lang="en-US" altLang="zh-CN"/>
              <a:t>B</a:t>
            </a:r>
            <a:r>
              <a:rPr lang="zh-CN" altLang="en-US"/>
              <a:t>点黄色区域，中线持股行情</a:t>
            </a:r>
            <a:endParaRPr lang="zh-CN" altLang="en-US"/>
          </a:p>
          <a:p>
            <a:r>
              <a:rPr lang="zh-CN" altLang="en-US"/>
              <a:t>流动资金持续翻红且新高，量在价先</a:t>
            </a:r>
            <a:endParaRPr lang="zh-CN" altLang="en-US"/>
          </a:p>
          <a:p>
            <a:r>
              <a:rPr lang="zh-CN" altLang="en-US"/>
              <a:t>捕捞季节周线死叉末端，日线金叉末端</a:t>
            </a:r>
            <a:endParaRPr lang="zh-CN" altLang="en-US"/>
          </a:p>
          <a:p>
            <a:r>
              <a:rPr lang="zh-CN" altLang="en-US"/>
              <a:t>短期注意前高压力，周线级别金叉启动第二波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559040" y="5153025"/>
            <a:ext cx="3825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上证指数周线强势金叉第一周</a:t>
            </a:r>
            <a:endParaRPr lang="zh-CN" altLang="en-US"/>
          </a:p>
          <a:p>
            <a:r>
              <a:rPr lang="zh-CN" altLang="en-US"/>
              <a:t>券商、金融、有色等权重板块领涨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万亿</a:t>
            </a:r>
            <a:r>
              <a:rPr lang="en-US" altLang="zh-CN"/>
              <a:t>+</a:t>
            </a:r>
            <a:r>
              <a:rPr lang="zh-CN" altLang="en-US"/>
              <a:t>成交额，机会明显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打板掘金功能介绍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56280" y="156845"/>
            <a:ext cx="5494655" cy="500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打板掘金功能介绍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8930" y="772795"/>
            <a:ext cx="8775065" cy="594233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一、逻辑说明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在股市中最具赚钱效应的无疑是涨停板，多数投资者都希望捕捉涨停股来实现短期超额收益。目前市场上涨停强势股的分析工具多以等偏排行榜统计类数据为主，同质化较高。区别于市面上的纯数据展示型产品，</a:t>
            </a:r>
            <a:r>
              <a:rPr lang="zh-CN" altLang="en-US" sz="16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打板掘金采用了大数据计算、</a:t>
            </a:r>
            <a:r>
              <a:rPr lang="en-US" altLang="zh-CN" sz="16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NLP</a:t>
            </a:r>
            <a:r>
              <a:rPr lang="zh-CN" altLang="en-US" sz="16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、数据云可视化等核心技术，提供了半路打板，低吸打板和竞价打板三种策略类型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，帮助投资者解决涨停股监控、捕捉涨停股投资机会，为投资者提供一站式的涨停板解决方案。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（1）半路打板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机会出现时间：09:30:00~09:35:00（早盘前5分钟）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机会股票特征：开盘强势股，形态上表现为放量大涨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风险点：市场出现突发利空事件，板块热度冲高回落，做多资金不足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1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（2）低吸打板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机会出现时间：09:30:00~14:57:00（全天连续竞价期间）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机会股票特征：盘中股价出现短线急跌，主力资金开始抄底做多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风险点：市场短期过热会追高，后续市场情绪低迷导致延续性不足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）竞价打板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机会出现时间：09:25:00左右（集合竞价期间）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机会股票特征：集合竞价期间水下低开的股票，市值均衡、大中小盘股票均有覆盖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365"/>
              </a:lnSpc>
            </a:pPr>
            <a:r>
              <a:rPr lang="zh-CN" altLang="en-US" sz="16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风险点：隔夜出现利空事件，竞价期间反应不足，资金持续抛售离场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适用环境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8795" y="1057275"/>
            <a:ext cx="10830560" cy="4472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94535" y="1330960"/>
            <a:ext cx="9001760" cy="2579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39875" y="1174115"/>
            <a:ext cx="6821805" cy="1923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、市场交投情绪活跃，成交额万亿以上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、平均股价处于金叉区域，胜率更高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S</a:t>
            </a:r>
            <a:r>
              <a:rPr lang="zh-CN" altLang="en-US"/>
              <a:t>点后单边下行行情，建议观望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3195" y="2437765"/>
            <a:ext cx="5249545" cy="4028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4365" y="156845"/>
            <a:ext cx="5887720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打板低吸（增厚收益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)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160" y="1120140"/>
            <a:ext cx="5320030" cy="5126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41440" y="916940"/>
            <a:ext cx="5170170" cy="5988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投资者偏好：超短线、激进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选股方法：</a:t>
            </a:r>
            <a:b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</a:b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（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）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9:30~9:35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之间，直接选择时间靠前的个股操作，</a:t>
            </a:r>
            <a:r>
              <a:rPr lang="zh-CN" altLang="en-US" b="1" u="sng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水下买入，不封板，第二天不恋战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有时间、有价格，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“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傻瓜式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”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操作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（时间早的比时间晚的一般表现要好）</a:t>
            </a:r>
            <a:b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</a:b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（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2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）个股模型符合双龙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/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山后有山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/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双紫更强势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  <a:p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（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3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）阶段状态：趋势金叉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/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上升回档优选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  <a:p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买卖策略</a:t>
            </a:r>
            <a:endParaRPr lang="en-US" altLang="zh-CN" b="1">
              <a:solidFill>
                <a:srgbClr val="FF0000"/>
              </a:solidFill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  <a:p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T+1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的规则，当天买入无法当天卖出，第二天冲高盈利分批走人</a:t>
            </a:r>
            <a:b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</a:b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（若买入有封板，高看几眼，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T+2+3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等）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  <a:sym typeface="+mn-ea"/>
            </a:endParaRPr>
          </a:p>
          <a:p>
            <a:b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</a:b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注意事项：</a:t>
            </a:r>
            <a:b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</a:b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（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）第二天带有一定的止损比例，比如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-3%</a:t>
            </a:r>
            <a:b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</a:b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（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2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）整体仓位顶多占总体三成，分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2~3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个票，每个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1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成仓位左右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b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</a:br>
            <a:b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</a:br>
            <a:endParaRPr lang="zh-CN" altLang="en-US" b="1">
              <a:solidFill>
                <a:srgbClr val="FF0000"/>
              </a:solidFill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endParaRPr lang="zh-CN" altLang="en-US" b="1">
              <a:solidFill>
                <a:srgbClr val="FF0000"/>
              </a:solidFill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YmM4ODZmNjhlZGZiN2UxZmRlMGZmZGI1YTFkMGNjNzU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1943</Words>
  <Application>WPS 演示</Application>
  <PresentationFormat>宽屏</PresentationFormat>
  <Paragraphs>136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思源黑体 CN Normal</vt:lpstr>
      <vt:lpstr>思源黑体 CN Light</vt:lpstr>
      <vt:lpstr>思源黑体 CN Bold</vt:lpstr>
      <vt:lpstr>思源黑体 CN Medium</vt:lpstr>
      <vt:lpstr>Noto Sans S Chinese Medium</vt:lpstr>
      <vt:lpstr>DIN Black</vt:lpstr>
      <vt:lpstr>思源黑体 CN Heavy</vt:lpstr>
      <vt:lpstr>汉仪劲楷简</vt:lpstr>
      <vt:lpstr>黑体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经传集团HR 陈泽珊</cp:lastModifiedBy>
  <cp:revision>902</cp:revision>
  <dcterms:created xsi:type="dcterms:W3CDTF">2019-06-19T02:08:00Z</dcterms:created>
  <dcterms:modified xsi:type="dcterms:W3CDTF">2024-11-10T08:59:19Z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98B0645011BC43B0BFB9BFC8374894E3</vt:lpwstr>
  </property>
</Properties>
</file>