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501" r:id="rId6"/>
    <p:sldId id="1607" r:id="rId8"/>
    <p:sldId id="1587" r:id="rId9"/>
    <p:sldId id="1613" r:id="rId10"/>
    <p:sldId id="607" r:id="rId11"/>
    <p:sldId id="1354" r:id="rId12"/>
    <p:sldId id="1622" r:id="rId13"/>
    <p:sldId id="1616" r:id="rId14"/>
    <p:sldId id="1599" r:id="rId15"/>
    <p:sldId id="1615" r:id="rId16"/>
    <p:sldId id="1601" r:id="rId17"/>
    <p:sldId id="1617" r:id="rId18"/>
    <p:sldId id="1618" r:id="rId19"/>
    <p:sldId id="1569" r:id="rId20"/>
    <p:sldId id="1602" r:id="rId21"/>
    <p:sldId id="1596" r:id="rId22"/>
    <p:sldId id="614" r:id="rId23"/>
    <p:sldId id="615" r:id="rId24"/>
    <p:sldId id="635" r:id="rId25"/>
    <p:sldId id="616" r:id="rId26"/>
    <p:sldId id="1623" r:id="rId27"/>
    <p:sldId id="1624" r:id="rId28"/>
    <p:sldId id="1553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03"/>
        <p:guide pos="3840"/>
        <p:guide pos="4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78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4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5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59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8.xml"/><Relationship Id="rId6" Type="http://schemas.openxmlformats.org/officeDocument/2006/relationships/image" Target="../media/image35.png"/><Relationship Id="rId5" Type="http://schemas.openxmlformats.org/officeDocument/2006/relationships/tags" Target="../tags/tag67.xml"/><Relationship Id="rId4" Type="http://schemas.openxmlformats.org/officeDocument/2006/relationships/image" Target="../media/image34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73.xml"/><Relationship Id="rId7" Type="http://schemas.openxmlformats.org/officeDocument/2006/relationships/image" Target="../media/image38.png"/><Relationship Id="rId6" Type="http://schemas.openxmlformats.org/officeDocument/2006/relationships/tags" Target="../tags/tag72.xml"/><Relationship Id="rId5" Type="http://schemas.openxmlformats.org/officeDocument/2006/relationships/image" Target="../media/image37.png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4.xml"/><Relationship Id="rId1" Type="http://schemas.openxmlformats.org/officeDocument/2006/relationships/tags" Target="../tags/tag69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5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6.xml"/><Relationship Id="rId1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4375" y="1399540"/>
            <a:ext cx="85115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拥抱主线</a:t>
            </a:r>
            <a:r>
              <a:rPr lang="en-US" alt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 </a:t>
            </a: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强者恒强②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9350" y="6159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短线逻辑，龙头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涨停股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167765"/>
            <a:ext cx="11049000" cy="5276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090" y="827405"/>
            <a:ext cx="10246360" cy="57886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6864985" y="160655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龙一+多重龙头选股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56245" y="503110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多重概念炒作，增加可能性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10635" y="106680"/>
            <a:ext cx="537972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风口龙头使用步骤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491605" y="2322830"/>
            <a:ext cx="2594610" cy="1574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928485" y="5100955"/>
            <a:ext cx="655320" cy="10052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7415" y="810895"/>
            <a:ext cx="9951720" cy="5691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810635" y="106680"/>
            <a:ext cx="537972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风口龙头功能展示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810895"/>
            <a:ext cx="2118360" cy="34016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346200" y="4700270"/>
            <a:ext cx="8921115" cy="1586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【风口龙头】操作步骤：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①龙一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多重龙头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（持续爆发力）</a:t>
            </a:r>
            <a:endParaRPr lang="zh-CN" altLang="en-US">
              <a:highlight>
                <a:srgbClr val="FFFF00"/>
              </a:highlight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②回溯近期风口龙头（筛选符合起爆模式）</a:t>
            </a:r>
            <a:endParaRPr lang="zh-CN" altLang="en-US">
              <a:highlight>
                <a:srgbClr val="FFFF00"/>
              </a:highlight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③市场赚钱效应明显，重点在龙头股上操作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025140" y="106680"/>
            <a:ext cx="654939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强者恒强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绿盘阴线关键回踩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320" y="2446020"/>
            <a:ext cx="5646420" cy="3282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195" y="2446020"/>
            <a:ext cx="4652645" cy="3282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509010" y="1560195"/>
            <a:ext cx="606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好股追出来是风险，洗盘阴线是低吸机会，重要支撑上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大部分时间在等，抓住一次成本优势把握进场，快进快出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66160" y="51619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盘中绿盘阴线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72830" y="5017770"/>
            <a:ext cx="1602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盘中绿盘阴线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3315" y="792480"/>
            <a:ext cx="10027285" cy="5730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短线结合风口龙头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突破回踩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92655" y="6181090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控盘向上，资金翻红，主力动向大单，熊线兜底支撑上，突破回踩的机会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低位起爆拉升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0940" y="865505"/>
            <a:ext cx="9775190" cy="55797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3726180" y="31896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涨停突破平台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76420" y="42602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大单紫柱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37635" y="51714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水手突破黄紫强势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涨停复制思路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7060" y="908685"/>
            <a:ext cx="8167370" cy="54851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1220" y="3575685"/>
            <a:ext cx="4505960" cy="2832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093595" y="69850"/>
            <a:ext cx="7353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用好牛熊线，玩转慢牛市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48715" y="873125"/>
            <a:ext cx="5405755" cy="231648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如何去更好的判断一只股票进入比较好的操作阶段。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用牛熊线天然箱体判断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正常的震荡状态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箱体之间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相对强势状态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熊线上移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超强势状态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熊线上移</a:t>
            </a: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220" y="836930"/>
            <a:ext cx="4414520" cy="26200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10" y="3409315"/>
            <a:ext cx="5942965" cy="29127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7156450" y="36404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熊线上移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流动资金翻红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是机会！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" y="4184650"/>
            <a:ext cx="4371975" cy="964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7221220" y="12026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主升浪加速后，跌破熊线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/>
        </p:nvSpPr>
        <p:spPr>
          <a:xfrm>
            <a:off x="-259" y="1841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b="1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策略优势在哪里</a:t>
            </a:r>
            <a:r>
              <a:rPr lang="en-US" altLang="zh-CN" sz="4200" b="1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---</a:t>
            </a:r>
            <a:r>
              <a:rPr lang="zh-CN" altLang="en-US" sz="4200" b="1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全自动量化</a:t>
            </a:r>
            <a:endParaRPr lang="zh-CN" altLang="en-US" sz="4200" b="1" spc="-200" dirty="0" smtClean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735" y="1177925"/>
            <a:ext cx="10082530" cy="47263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/>
        </p:nvSpPr>
        <p:spPr>
          <a:xfrm>
            <a:off x="-132974" y="952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b="1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策略猎手</a:t>
            </a:r>
            <a:r>
              <a:rPr lang="zh-CN" altLang="en-US" sz="4200" b="1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跟投【有信心】！</a:t>
            </a:r>
            <a:endParaRPr lang="zh-CN" altLang="en-US" sz="4200" b="1" spc="-200" dirty="0" smtClean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82370"/>
            <a:ext cx="7961630" cy="51104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995285" y="1942465"/>
            <a:ext cx="406400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跟投前的顾虑，王姐都帮你验证过了！</a:t>
            </a:r>
            <a:endParaRPr lang="zh-CN" altLang="en-US" sz="1600"/>
          </a:p>
          <a:p>
            <a:endParaRPr lang="en-US" altLang="zh-CN" sz="1600"/>
          </a:p>
          <a:p>
            <a:r>
              <a:rPr lang="zh-CN" altLang="en-US" sz="1600"/>
              <a:t>📈</a:t>
            </a:r>
            <a:r>
              <a:rPr lang="en-US" altLang="zh-CN" sz="1600"/>
              <a:t> </a:t>
            </a:r>
            <a:r>
              <a:rPr lang="zh-CN" altLang="en-US" sz="1600"/>
              <a:t>来看经传用户「王姐」的逐步加仓路径：</a:t>
            </a:r>
            <a:endParaRPr lang="zh-CN" altLang="en-US" sz="1600"/>
          </a:p>
          <a:p>
            <a:r>
              <a:rPr lang="en-US" altLang="zh-CN" sz="1600"/>
              <a:t>6</a:t>
            </a:r>
            <a:r>
              <a:rPr lang="zh-CN" altLang="en-US" sz="1600"/>
              <a:t>月</a:t>
            </a:r>
            <a:r>
              <a:rPr lang="en-US" altLang="zh-CN" sz="1600"/>
              <a:t> </a:t>
            </a:r>
            <a:r>
              <a:rPr lang="en-US" altLang="en-US" sz="1600"/>
              <a:t>→</a:t>
            </a:r>
            <a:r>
              <a:rPr lang="en-US" altLang="zh-CN" sz="1600"/>
              <a:t> 20W</a:t>
            </a:r>
            <a:r>
              <a:rPr lang="zh-CN" altLang="en-US" sz="1600"/>
              <a:t>试水跟投</a:t>
            </a:r>
            <a:endParaRPr lang="zh-CN" altLang="en-US" sz="1600"/>
          </a:p>
          <a:p>
            <a:r>
              <a:rPr lang="en-US" altLang="zh-CN" sz="1600"/>
              <a:t>8</a:t>
            </a:r>
            <a:r>
              <a:rPr lang="zh-CN" altLang="en-US" sz="1600"/>
              <a:t>月</a:t>
            </a:r>
            <a:r>
              <a:rPr lang="en-US" altLang="zh-CN" sz="1600"/>
              <a:t> </a:t>
            </a:r>
            <a:r>
              <a:rPr lang="en-US" altLang="en-US" sz="1600"/>
              <a:t>→</a:t>
            </a:r>
            <a:r>
              <a:rPr lang="en-US" altLang="zh-CN" sz="1600"/>
              <a:t> </a:t>
            </a:r>
            <a:r>
              <a:rPr lang="zh-CN" altLang="en-US" sz="1600"/>
              <a:t>信心增强，新增</a:t>
            </a:r>
            <a:r>
              <a:rPr lang="en-US" altLang="zh-CN" sz="1600"/>
              <a:t>20W</a:t>
            </a:r>
            <a:endParaRPr lang="en-US" altLang="zh-CN" sz="1600"/>
          </a:p>
          <a:p>
            <a:r>
              <a:rPr lang="en-US" altLang="zh-CN" sz="1600"/>
              <a:t>9</a:t>
            </a:r>
            <a:r>
              <a:rPr lang="zh-CN" altLang="en-US" sz="1600"/>
              <a:t>月</a:t>
            </a:r>
            <a:r>
              <a:rPr lang="en-US" altLang="zh-CN" sz="1600"/>
              <a:t> </a:t>
            </a:r>
            <a:r>
              <a:rPr lang="en-US" altLang="en-US" sz="1600"/>
              <a:t>→</a:t>
            </a:r>
            <a:r>
              <a:rPr lang="en-US" altLang="zh-CN" sz="1600"/>
              <a:t> </a:t>
            </a:r>
            <a:r>
              <a:rPr lang="zh-CN" altLang="en-US" sz="1600"/>
              <a:t>效果显著，加投</a:t>
            </a:r>
            <a:r>
              <a:rPr lang="en-US" altLang="zh-CN" sz="1600"/>
              <a:t>40W</a:t>
            </a:r>
            <a:endParaRPr lang="en-US" altLang="zh-CN" sz="1600"/>
          </a:p>
          <a:p>
            <a:r>
              <a:rPr lang="zh-CN" altLang="en-US" sz="1600"/>
              <a:t>随后</a:t>
            </a:r>
            <a:r>
              <a:rPr lang="en-US" altLang="zh-CN" sz="1600"/>
              <a:t> </a:t>
            </a:r>
            <a:r>
              <a:rPr lang="en-US" altLang="en-US" sz="1600"/>
              <a:t>→</a:t>
            </a:r>
            <a:r>
              <a:rPr lang="en-US" altLang="zh-CN" sz="1600"/>
              <a:t> </a:t>
            </a:r>
            <a:r>
              <a:rPr lang="zh-CN" altLang="en-US" sz="1600"/>
              <a:t>将股票盈利、私募赎回、银行基金陆续转入策略</a:t>
            </a:r>
            <a:endParaRPr lang="zh-CN" altLang="en-US" sz="1600"/>
          </a:p>
          <a:p>
            <a:endParaRPr lang="zh-CN" altLang="en-US" sz="1600"/>
          </a:p>
          <a:p>
            <a:r>
              <a:rPr lang="en-US" altLang="en-US" sz="1600"/>
              <a:t>✅</a:t>
            </a:r>
            <a:r>
              <a:rPr lang="en-US" altLang="zh-CN" sz="1600"/>
              <a:t> </a:t>
            </a:r>
            <a:r>
              <a:rPr lang="zh-CN" altLang="en-US" sz="1600"/>
              <a:t>至今总跟投达</a:t>
            </a:r>
            <a:r>
              <a:rPr lang="en-US" altLang="zh-CN" sz="1600"/>
              <a:t>180W</a:t>
            </a:r>
            <a:r>
              <a:rPr lang="zh-CN" altLang="en-US" sz="1600"/>
              <a:t>，累计收益近</a:t>
            </a:r>
            <a:r>
              <a:rPr lang="en-US" altLang="zh-CN" sz="1600"/>
              <a:t>4W</a:t>
            </a:r>
            <a:endParaRPr lang="en-US" altLang="zh-CN" sz="1600"/>
          </a:p>
          <a:p>
            <a:endParaRPr lang="en-US" altLang="zh-CN" sz="1600"/>
          </a:p>
          <a:p>
            <a:r>
              <a:rPr lang="zh-CN" altLang="en-US" sz="1600"/>
              <a:t>策略猎手</a:t>
            </a:r>
            <a:r>
              <a:rPr lang="en-US" altLang="zh-CN" sz="1600"/>
              <a:t>——</a:t>
            </a:r>
            <a:r>
              <a:rPr lang="zh-CN" altLang="en-US" sz="1600"/>
              <a:t>用持续表现赢得深度信任</a:t>
            </a:r>
            <a:endParaRPr lang="zh-CN" altLang="en-US" sz="1600"/>
          </a:p>
          <a:p>
            <a:r>
              <a:rPr lang="zh-CN" altLang="en-US" sz="1600">
                <a:highlight>
                  <a:srgbClr val="FFFF00"/>
                </a:highlight>
              </a:rPr>
              <a:t>不怕你小资金开始，就怕你看到效果后后悔投得少</a:t>
            </a:r>
            <a:endParaRPr lang="zh-CN" altLang="en-US" sz="1600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猎手选股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3935" y="774065"/>
            <a:ext cx="10320655" cy="5734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震荡区间，低吸高抛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50490" y="4365625"/>
            <a:ext cx="8888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大盘金叉反弹</a:t>
            </a:r>
            <a:r>
              <a:rPr lang="en-US" altLang="zh-CN">
                <a:highlight>
                  <a:srgbClr val="FFFF00"/>
                </a:highlight>
              </a:rPr>
              <a:t>4</a:t>
            </a:r>
            <a:r>
              <a:rPr lang="zh-CN" altLang="en-US">
                <a:highlight>
                  <a:srgbClr val="FFFF00"/>
                </a:highlight>
              </a:rPr>
              <a:t>天，冲高只降不加，或买阴卖阳；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优先做控盘反复，流动资金翻红，短线强者恒强；中线低吸高抛波段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11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涨停复制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【福石控股】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885" y="859155"/>
            <a:ext cx="10469245" cy="5619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9"/>
          <p:cNvSpPr txBox="1"/>
          <p:nvPr/>
        </p:nvSpPr>
        <p:spPr>
          <a:xfrm>
            <a:off x="81280" y="7175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紧密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陪伴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的重要性！穿越牛熊收获满满！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80" y="842010"/>
            <a:ext cx="12019915" cy="56870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635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仓位策略图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 descr="仓位控制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490" y="895350"/>
            <a:ext cx="11209655" cy="55581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龙头股</a:t>
            </a:r>
            <a:r>
              <a:rPr lang="en-US" alt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-</a:t>
            </a: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强者恒强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245995" y="13525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中长逻辑，结构性看好的方向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780" y="1202690"/>
            <a:ext cx="1079373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1530</Words>
  <Application>WPS 演示</Application>
  <PresentationFormat>宽屏</PresentationFormat>
  <Paragraphs>147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ksdb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1829</cp:revision>
  <dcterms:created xsi:type="dcterms:W3CDTF">2019-06-19T02:08:00Z</dcterms:created>
  <dcterms:modified xsi:type="dcterms:W3CDTF">2025-11-11T10:53:32Z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98B0645011BC43B0BFB9BFC8374894E3</vt:lpwstr>
  </property>
</Properties>
</file>