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handoutMasterIdLst>
    <p:handoutMasterId r:id="rId19"/>
  </p:handoutMasterIdLst>
  <p:sldIdLst>
    <p:sldId id="263" r:id="rId5"/>
    <p:sldId id="271" r:id="rId7"/>
    <p:sldId id="369" r:id="rId8"/>
    <p:sldId id="330" r:id="rId9"/>
    <p:sldId id="346" r:id="rId10"/>
    <p:sldId id="396" r:id="rId11"/>
    <p:sldId id="403" r:id="rId12"/>
    <p:sldId id="402" r:id="rId13"/>
    <p:sldId id="357" r:id="rId14"/>
    <p:sldId id="409" r:id="rId15"/>
    <p:sldId id="410" r:id="rId16"/>
    <p:sldId id="411" r:id="rId17"/>
    <p:sldId id="408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86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108.xml"/><Relationship Id="rId4" Type="http://schemas.openxmlformats.org/officeDocument/2006/relationships/image" Target="../media/image2.png"/><Relationship Id="rId3" Type="http://schemas.openxmlformats.org/officeDocument/2006/relationships/tags" Target="../tags/tag10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3.png"/><Relationship Id="rId7" Type="http://schemas.openxmlformats.org/officeDocument/2006/relationships/tags" Target="../tags/tag111.xml"/><Relationship Id="rId6" Type="http://schemas.openxmlformats.org/officeDocument/2006/relationships/image" Target="../media/image2.png"/><Relationship Id="rId5" Type="http://schemas.openxmlformats.org/officeDocument/2006/relationships/tags" Target="../tags/tag110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114.xml"/><Relationship Id="rId4" Type="http://schemas.openxmlformats.org/officeDocument/2006/relationships/image" Target="../media/image2.png"/><Relationship Id="rId3" Type="http://schemas.openxmlformats.org/officeDocument/2006/relationships/tags" Target="../tags/tag11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tags" Target="../tags/tag150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1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image" Target="../media/image3.png"/><Relationship Id="rId3" Type="http://schemas.openxmlformats.org/officeDocument/2006/relationships/tags" Target="../tags/tag183.xml"/><Relationship Id="rId2" Type="http://schemas.openxmlformats.org/officeDocument/2006/relationships/image" Target="../media/image1.png"/><Relationship Id="rId1" Type="http://schemas.openxmlformats.org/officeDocument/2006/relationships/tags" Target="../tags/tag18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68.xml"/><Relationship Id="rId12" Type="http://schemas.openxmlformats.org/officeDocument/2006/relationships/image" Target="../media/image7.png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8.xml"/><Relationship Id="rId6" Type="http://schemas.openxmlformats.org/officeDocument/2006/relationships/image" Target="../media/image14.png"/><Relationship Id="rId5" Type="http://schemas.openxmlformats.org/officeDocument/2006/relationships/tags" Target="../tags/tag177.xml"/><Relationship Id="rId4" Type="http://schemas.openxmlformats.org/officeDocument/2006/relationships/image" Target="../media/image3.png"/><Relationship Id="rId3" Type="http://schemas.openxmlformats.org/officeDocument/2006/relationships/tags" Target="../tags/tag176.xml"/><Relationship Id="rId2" Type="http://schemas.openxmlformats.org/officeDocument/2006/relationships/image" Target="../media/image1.png"/><Relationship Id="rId1" Type="http://schemas.openxmlformats.org/officeDocument/2006/relationships/tags" Target="../tags/tag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_17629284704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862965"/>
            <a:ext cx="6023610" cy="5046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t="72577"/>
          <a:stretch>
            <a:fillRect/>
          </a:stretch>
        </p:blipFill>
        <p:spPr>
          <a:xfrm>
            <a:off x="8176895" y="4307840"/>
            <a:ext cx="2912745" cy="1282065"/>
          </a:xfrm>
          <a:prstGeom prst="rect">
            <a:avLst/>
          </a:prstGeom>
        </p:spPr>
      </p:pic>
      <p:pic>
        <p:nvPicPr>
          <p:cNvPr id="4" name="图片 3" descr="图片_1762918505550"/>
          <p:cNvPicPr>
            <a:picLocks noChangeAspect="1"/>
          </p:cNvPicPr>
          <p:nvPr/>
        </p:nvPicPr>
        <p:blipFill>
          <a:blip r:embed="rId3"/>
          <a:srcRect t="50000" b="5115"/>
          <a:stretch>
            <a:fillRect/>
          </a:stretch>
        </p:blipFill>
        <p:spPr>
          <a:xfrm>
            <a:off x="6468745" y="862965"/>
            <a:ext cx="5092065" cy="3203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28476"/>
          <a:stretch>
            <a:fillRect/>
          </a:stretch>
        </p:blipFill>
        <p:spPr>
          <a:xfrm>
            <a:off x="6386195" y="4065905"/>
            <a:ext cx="1790700" cy="1765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53540" y="123190"/>
            <a:ext cx="877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指数回调时，基金加仓时！多个百万疯狂加仓！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61310" y="1069975"/>
            <a:ext cx="5897245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97230" y="1999615"/>
            <a:ext cx="1612900" cy="1590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6555" y="29210"/>
            <a:ext cx="635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基金购买流程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05" y="1323340"/>
            <a:ext cx="2558415" cy="521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1323975"/>
            <a:ext cx="2574290" cy="5224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80" y="1310005"/>
            <a:ext cx="2570480" cy="5224780"/>
          </a:xfrm>
          <a:prstGeom prst="rect">
            <a:avLst/>
          </a:prstGeom>
        </p:spPr>
      </p:pic>
      <p:pic>
        <p:nvPicPr>
          <p:cNvPr id="9" name="图片 8" descr="基金开户-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25" y="3326765"/>
            <a:ext cx="1800000" cy="18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016250" y="5126990"/>
            <a:ext cx="235077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APP</a:t>
            </a:r>
            <a:r>
              <a:rPr lang="zh-CN" altLang="en-US" b="1">
                <a:solidFill>
                  <a:schemeClr val="tx1"/>
                </a:solidFill>
              </a:rPr>
              <a:t>首页底部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理财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90285" y="5562600"/>
            <a:ext cx="2005965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选择对应基金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92220" y="781685"/>
            <a:ext cx="4159885" cy="4629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方式二</a:t>
            </a:r>
            <a:r>
              <a:rPr lang="zh-CN" altLang="en-US" b="1"/>
              <a:t>：经传多赢股票</a:t>
            </a:r>
            <a:r>
              <a:rPr lang="en-US" altLang="zh-CN" b="1"/>
              <a:t>APP</a:t>
            </a:r>
            <a:r>
              <a:rPr lang="zh-CN" altLang="en-US" b="1"/>
              <a:t>内购买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290195" y="1069975"/>
            <a:ext cx="2464435" cy="4640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4505" y="781685"/>
            <a:ext cx="2081530" cy="67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方式一</a:t>
            </a:r>
            <a:endParaRPr lang="zh-CN" altLang="en-US" b="1">
              <a:sym typeface="+mn-ea"/>
            </a:endParaRPr>
          </a:p>
          <a:p>
            <a:pPr algn="ctr"/>
            <a:r>
              <a:rPr lang="zh-CN" altLang="en-US" b="1"/>
              <a:t>扫码直接</a:t>
            </a:r>
            <a:r>
              <a:rPr lang="zh-CN" altLang="en-US" b="1"/>
              <a:t>购买</a:t>
            </a:r>
            <a:endParaRPr lang="zh-CN" altLang="en-US" b="1"/>
          </a:p>
        </p:txBody>
      </p:sp>
      <p:sp>
        <p:nvSpPr>
          <p:cNvPr id="25" name="矩形 24"/>
          <p:cNvSpPr/>
          <p:nvPr/>
        </p:nvSpPr>
        <p:spPr>
          <a:xfrm>
            <a:off x="8870315" y="1090295"/>
            <a:ext cx="2962910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9026525" y="802005"/>
            <a:ext cx="2619375" cy="652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如果</a:t>
            </a:r>
            <a:r>
              <a:rPr lang="zh-CN" altLang="en-US" b="1"/>
              <a:t>还未开户</a:t>
            </a:r>
            <a:endParaRPr lang="zh-CN" altLang="en-US" b="1"/>
          </a:p>
          <a:p>
            <a:pPr algn="ctr"/>
            <a:r>
              <a:rPr lang="zh-CN" altLang="en-US" b="1"/>
              <a:t>可直接</a:t>
            </a:r>
            <a:r>
              <a:rPr lang="zh-CN" altLang="en-US" b="1"/>
              <a:t>扫码先</a:t>
            </a:r>
            <a:r>
              <a:rPr lang="zh-CN" altLang="en-US" b="1"/>
              <a:t>开户</a:t>
            </a:r>
            <a:endParaRPr lang="zh-CN" altLang="en-US" b="1"/>
          </a:p>
        </p:txBody>
      </p:sp>
      <p:sp>
        <p:nvSpPr>
          <p:cNvPr id="27" name="圆角矩形 26"/>
          <p:cNvSpPr/>
          <p:nvPr/>
        </p:nvSpPr>
        <p:spPr>
          <a:xfrm>
            <a:off x="531495" y="3691255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购买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309735" y="5126990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开户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" y="4283075"/>
            <a:ext cx="2212975" cy="11703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0195" y="5825490"/>
            <a:ext cx="2459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基金的过往业绩并不预示其未来表现</a:t>
            </a:r>
            <a:r>
              <a:rPr lang="en-US" altLang="zh-CN" sz="1000"/>
              <a:t>,</a:t>
            </a:r>
            <a:r>
              <a:rPr lang="zh-CN" altLang="en-US" sz="1000"/>
              <a:t>基金管理人管理的其他基金的业绩并不构成基金业绩表现的保证</a:t>
            </a:r>
            <a:r>
              <a:rPr lang="en-US" altLang="zh-CN" sz="1000"/>
              <a:t>,</a:t>
            </a:r>
            <a:r>
              <a:rPr lang="zh-CN" altLang="en-US" sz="1000"/>
              <a:t>市场有风险</a:t>
            </a:r>
            <a:r>
              <a:rPr lang="en-US" altLang="zh-CN" sz="1000"/>
              <a:t>,</a:t>
            </a:r>
            <a:r>
              <a:rPr lang="zh-CN" altLang="en-US" sz="1000"/>
              <a:t>投资需谨慎！</a:t>
            </a:r>
            <a:endParaRPr lang="zh-CN" altLang="en-US" sz="1000"/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中短启动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低位控盘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2025.11.12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日线死叉，解读资金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日线死叉初期，辅助线支撑，资金分化，指数震荡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流动资金定方向，净买额定短线机会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4900" y="781685"/>
            <a:ext cx="9733915" cy="5285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中短启动，高低切换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049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趋势震荡，跟随资金，关注资金流入方向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中短上攻逐启动，关注低位控盘突破，月线金叉初期强者恒强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8095" y="768350"/>
            <a:ext cx="9655810" cy="5243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：三化，航空，酒店，电气，石油，综合等，备选：大消费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34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个。涨停方向：机械，建筑，服装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3500" y="772795"/>
            <a:ext cx="9525635" cy="5172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中短启动，控盘突破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短线低位，控盘突破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光伏，电网，电池，大消费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305" y="769620"/>
            <a:ext cx="9596755" cy="5210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4760" y="767080"/>
            <a:ext cx="9695180" cy="5264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1745" y="800735"/>
            <a:ext cx="9681845" cy="5257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  拷贝 2_17629330513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989</Words>
  <Application>WPS 演示</Application>
  <PresentationFormat>宽屏</PresentationFormat>
  <Paragraphs>93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 CN Normal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929</cp:revision>
  <dcterms:created xsi:type="dcterms:W3CDTF">2019-06-19T02:08:00Z</dcterms:created>
  <dcterms:modified xsi:type="dcterms:W3CDTF">2025-11-12T09:17:53Z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BAD2B8D8688E445A8E877C583D4E0812_13</vt:lpwstr>
  </property>
</Properties>
</file>