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23"/>
  </p:notesMasterIdLst>
  <p:sldIdLst>
    <p:sldId id="280" r:id="rId5"/>
    <p:sldId id="383" r:id="rId6"/>
    <p:sldId id="266" r:id="rId7"/>
    <p:sldId id="267" r:id="rId8"/>
    <p:sldId id="269" r:id="rId9"/>
    <p:sldId id="420" r:id="rId10"/>
    <p:sldId id="463" r:id="rId11"/>
    <p:sldId id="428" r:id="rId12"/>
    <p:sldId id="433" r:id="rId13"/>
    <p:sldId id="500" r:id="rId14"/>
    <p:sldId id="491" r:id="rId15"/>
    <p:sldId id="421" r:id="rId16"/>
    <p:sldId id="464" r:id="rId17"/>
    <p:sldId id="509" r:id="rId18"/>
    <p:sldId id="510" r:id="rId19"/>
    <p:sldId id="271" r:id="rId20"/>
    <p:sldId id="511" r:id="rId21"/>
    <p:sldId id="512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A2EA8"/>
    <a:srgbClr val="132AAC"/>
    <a:srgbClr val="7399DC"/>
    <a:srgbClr val="C50001"/>
    <a:srgbClr val="C60101"/>
    <a:srgbClr val="915C09"/>
    <a:srgbClr val="FFFFF5"/>
    <a:srgbClr val="D10300"/>
    <a:srgbClr val="C3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660" y="90"/>
      </p:cViewPr>
      <p:guideLst>
        <p:guide orient="horz" pos="211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1.png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235" y="182880"/>
            <a:ext cx="1594898" cy="360000"/>
          </a:xfrm>
          <a:prstGeom prst="rect">
            <a:avLst/>
          </a:prstGeom>
        </p:spPr>
      </p:pic>
      <p:pic>
        <p:nvPicPr>
          <p:cNvPr id="2" name="图片 1" descr="//192.168.10.86/素材/营销策划/7.课程/炒股进阶班课程项目/2024年/2024年6月/1920_1080.png1920_108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635" y="6440170"/>
            <a:ext cx="12192000" cy="4095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经传多赢资深顾问：王延龙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投顾执业编号：A1120615060002；基金从业编号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:A20250703000353</a:t>
            </a:r>
            <a:endParaRPr lang="en-US" altLang="zh-CN" sz="1000">
              <a:solidFill>
                <a:schemeClr val="tx1">
                  <a:lumMod val="65000"/>
                  <a:lumOff val="3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algn="ctr"/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风险提示：观点基于软件数据和理论模型分析，仅供参考，不构成投资建议，股市有风险，投资需谨慎。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Medium" panose="020B0600000000000000" charset="-122"/>
                <a:sym typeface="+mn-ea"/>
              </a:rPr>
              <a:t>基金的过往业绩并不预示其未来表现，基金管理人管理的其他基金的业绩并不构成基金业绩表现的保证。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</a:endParaRPr>
          </a:p>
          <a:p>
            <a:pPr algn="ctr"/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目录页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80" name="文本框 79"/>
          <p:cNvSpPr txBox="1"/>
          <p:nvPr userDrawn="1"/>
        </p:nvSpPr>
        <p:spPr>
          <a:xfrm>
            <a:off x="937260" y="2353945"/>
            <a:ext cx="2008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</a:rPr>
              <a:t>目录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优设标题黑" panose="00000500000000000000" charset="-122"/>
              <a:ea typeface="优设标题黑" panose="00000500000000000000" charset="-122"/>
              <a:cs typeface="优设标题黑" panose="00000500000000000000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982345" y="3213100"/>
            <a:ext cx="2658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CATALOGUE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等腰三角形 6"/>
          <p:cNvSpPr/>
          <p:nvPr userDrawn="1"/>
        </p:nvSpPr>
        <p:spPr>
          <a:xfrm rot="5400000">
            <a:off x="286131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3110865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5400000">
            <a:off x="336042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sp>
        <p:nvSpPr>
          <p:cNvPr id="11" name="等腰三角形 10"/>
          <p:cNvSpPr/>
          <p:nvPr userDrawn="1"/>
        </p:nvSpPr>
        <p:spPr>
          <a:xfrm rot="5400000">
            <a:off x="4345305" y="2675890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 userDrawn="1"/>
        </p:nvSpPr>
        <p:spPr>
          <a:xfrm rot="5400000">
            <a:off x="4592320" y="26714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 userDrawn="1"/>
        </p:nvSpPr>
        <p:spPr>
          <a:xfrm rot="5400000">
            <a:off x="4843780" y="268287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1203960" y="4286250"/>
            <a:ext cx="8296275" cy="0"/>
          </a:xfrm>
          <a:prstGeom prst="line">
            <a:avLst/>
          </a:prstGeom>
          <a:ln w="22225">
            <a:gradFill>
              <a:gsLst>
                <a:gs pos="0">
                  <a:srgbClr val="132AAC"/>
                </a:gs>
                <a:gs pos="47000">
                  <a:srgbClr val="7399DC"/>
                </a:gs>
                <a:gs pos="100000">
                  <a:srgbClr val="0A2EA8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介绍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8" name="图片 17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635" y="6424930"/>
            <a:ext cx="12192000" cy="3987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经传多赢资深顾问：王延龙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投顾执业编号：A1120615060002；基金从业编号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:A20250703000353</a:t>
            </a:r>
            <a:endParaRPr lang="en-US" altLang="zh-CN" sz="1000">
              <a:solidFill>
                <a:schemeClr val="tx1">
                  <a:lumMod val="65000"/>
                  <a:lumOff val="3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algn="ctr"/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风险提示：观点基于软件数据和理论模型分析，仅供参考，不构成投资建议，股市有风险，投资需谨慎。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Medium" panose="020B0600000000000000" charset="-122"/>
                <a:sym typeface="+mn-ea"/>
              </a:rPr>
              <a:t>基金的过往业绩并不预示其未来表现，基金管理人管理的其他基金的业绩并不构成基金业绩表现的保证。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</a:endParaRPr>
          </a:p>
          <a:p>
            <a:pPr algn="ctr"/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尾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2128520" y="323088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9088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0" name="图片 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22.xml"/><Relationship Id="rId15" Type="http://schemas.openxmlformats.org/officeDocument/2006/relationships/tags" Target="../tags/tag21.xml"/><Relationship Id="rId14" Type="http://schemas.openxmlformats.org/officeDocument/2006/relationships/tags" Target="../tags/tag20.xml"/><Relationship Id="rId13" Type="http://schemas.openxmlformats.org/officeDocument/2006/relationships/tags" Target="../tags/tag19.xml"/><Relationship Id="rId12" Type="http://schemas.openxmlformats.org/officeDocument/2006/relationships/tags" Target="../tags/tag1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3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4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6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7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8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9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0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5.xml"/><Relationship Id="rId2" Type="http://schemas.openxmlformats.org/officeDocument/2006/relationships/image" Target="../media/image9.png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8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0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-1905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还记得达瑞电子吗？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375" y="931545"/>
            <a:ext cx="10378378" cy="540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-1905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还记得华盛昌吗？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5685" y="956945"/>
            <a:ext cx="10378378" cy="540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4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2469515"/>
            <a:ext cx="9839325" cy="191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为什么四季度应用？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-1905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业绩真空时间长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7870" y="1220470"/>
            <a:ext cx="8643620" cy="46818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57785"/>
            <a:ext cx="12192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200">
                <a:solidFill>
                  <a:schemeClr val="bg1"/>
                </a:solidFill>
                <a:sym typeface="+mn-ea"/>
              </a:rPr>
              <a:t>选股方案，可叠加板块强化选股结果</a:t>
            </a:r>
            <a:endParaRPr lang="zh-CN" altLang="en-US" sz="3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8345" y="774065"/>
            <a:ext cx="10478135" cy="56756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57785"/>
            <a:ext cx="12192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200">
                <a:solidFill>
                  <a:schemeClr val="bg1"/>
                </a:solidFill>
                <a:sym typeface="+mn-ea"/>
              </a:rPr>
              <a:t>选股方案，可叠加板块强化选股结果</a:t>
            </a:r>
            <a:endParaRPr lang="zh-CN" altLang="en-US" sz="3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4010" y="1170305"/>
            <a:ext cx="8640000" cy="468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总 拷贝_17629322710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3_17629321649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/>
        </p:nvSpPr>
        <p:spPr>
          <a:xfrm>
            <a:off x="3894455" y="3560445"/>
            <a:ext cx="124587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王延龙</a:t>
            </a:r>
            <a:endParaRPr lang="zh-CN" altLang="en-US" sz="25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5249545" y="3512185"/>
            <a:ext cx="3374390" cy="5384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投顾执业编号:A1120615060002</a:t>
            </a:r>
            <a:endParaRPr lang="zh-CN" altLang="en-US" sz="14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基金从业编号:A20250703000353</a:t>
            </a:r>
            <a:endParaRPr lang="zh-CN" altLang="en-US" sz="14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938655" y="4160520"/>
            <a:ext cx="5998210" cy="1443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10000"/>
              </a:lnSpc>
            </a:pP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10多年行业从业经验，擅长把握市场节奏和筹码理论，以及热点跟踪及板块分析和龙头晋级、淘汰、卡位等细节判断。推崇趋势跟踪论，主张躲避风险为第一，获取利润是第二。是盈利模式《钝化转势法》、《分金弱转强》、《一眼看高点》等创始人。对投资者心理的操作过程解剖，深受广大股民用户的认可。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07845" y="1147445"/>
            <a:ext cx="6845300" cy="2085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7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四季度戴维斯双击</a:t>
            </a:r>
            <a:r>
              <a:rPr lang="en-US" altLang="zh-CN" sz="7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1</a:t>
            </a:r>
            <a:endParaRPr lang="en-US" altLang="zh-CN" sz="72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1205230" y="3541395"/>
            <a:ext cx="252285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11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9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sz="2600">
              <a:solidFill>
                <a:srgbClr val="915C09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5" name="图片 4" descr="wa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056880" y="617220"/>
            <a:ext cx="3632200" cy="57232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4225" y="1081405"/>
            <a:ext cx="6927850" cy="714375"/>
          </a:xfrm>
          <a:prstGeom prst="rect">
            <a:avLst/>
          </a:prstGeom>
        </p:spPr>
      </p:pic>
      <p:pic>
        <p:nvPicPr>
          <p:cNvPr id="36" name="图片 35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0025" y="1965960"/>
            <a:ext cx="6927850" cy="714375"/>
          </a:xfrm>
          <a:prstGeom prst="rect">
            <a:avLst/>
          </a:prstGeom>
        </p:spPr>
      </p:pic>
      <p:pic>
        <p:nvPicPr>
          <p:cNvPr id="37" name="图片 36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4225" y="2850515"/>
            <a:ext cx="6927850" cy="714375"/>
          </a:xfrm>
          <a:prstGeom prst="rect">
            <a:avLst/>
          </a:prstGeom>
        </p:spPr>
      </p:pic>
      <p:pic>
        <p:nvPicPr>
          <p:cNvPr id="38" name="图片 37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0025" y="3735070"/>
            <a:ext cx="6927850" cy="7143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78705" y="86423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大盘分析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149725" y="78105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0 1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86225" y="254762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0 3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86225" y="166433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0 2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86225" y="345249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0 4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78705" y="174752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戴维斯双击继续适用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78705" y="263080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操作逻辑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878705" y="353568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个股操作细节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01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大盘分析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大盘分析</a:t>
            </a:r>
            <a:endParaRPr lang="zh-CN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4270" y="914400"/>
            <a:ext cx="7362825" cy="50292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2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76655" y="2640330"/>
            <a:ext cx="9839325" cy="191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戴维斯双击继续适用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戴维斯双击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8790" y="4413250"/>
            <a:ext cx="673036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市场大跌是对戴维斯双击个股最好的馈赠。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我经历过</a:t>
            </a:r>
            <a:r>
              <a:rPr lang="en-US" altLang="zh-CN" sz="1600"/>
              <a:t>N</a:t>
            </a:r>
            <a:r>
              <a:rPr lang="zh-CN" altLang="en-US" sz="1600"/>
              <a:t>多次戴维斯双击。</a:t>
            </a:r>
            <a:endParaRPr lang="zh-CN" altLang="en-US" sz="1600"/>
          </a:p>
          <a:p>
            <a:r>
              <a:rPr lang="zh-CN" altLang="en-US" sz="1600"/>
              <a:t>记忆最深刻。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戴维斯双击个股会有波动。</a:t>
            </a:r>
            <a:endParaRPr lang="zh-CN" altLang="en-US" sz="1600"/>
          </a:p>
          <a:p>
            <a:r>
              <a:rPr lang="zh-CN" altLang="en-US" sz="1600"/>
              <a:t>不是一成不变。</a:t>
            </a:r>
            <a:endParaRPr lang="zh-CN" altLang="en-US" sz="1600"/>
          </a:p>
          <a:p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9420" y="1009650"/>
            <a:ext cx="5147945" cy="52901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8790" y="1009650"/>
            <a:ext cx="6068060" cy="33534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股价（P） = 每股收益（EPS） × 市盈率（P/E）​</a:t>
            </a:r>
            <a:endParaRPr lang="zh-CN" altLang="en-US" sz="1400"/>
          </a:p>
          <a:p>
            <a:endParaRPr lang="zh-CN" altLang="en-US" sz="1400"/>
          </a:p>
          <a:p>
            <a:r>
              <a:rPr lang="zh-CN" altLang="en-US" sz="1400"/>
              <a:t>假设你投资一家公司：</a:t>
            </a:r>
            <a:endParaRPr lang="zh-CN" altLang="en-US" sz="1400"/>
          </a:p>
          <a:p>
            <a:r>
              <a:rPr lang="zh-CN" altLang="en-US" sz="1400"/>
              <a:t>初始状态​：EPS = 1元，P/E = 10倍，</a:t>
            </a:r>
            <a:endParaRPr lang="zh-CN" altLang="en-US" sz="1400"/>
          </a:p>
          <a:p>
            <a:r>
              <a:rPr lang="zh-CN" altLang="en-US" sz="1400"/>
              <a:t>那么股价 = 1 × 10 = ​10元。</a:t>
            </a:r>
            <a:endParaRPr lang="zh-CN" altLang="en-US" sz="1400"/>
          </a:p>
          <a:p>
            <a:endParaRPr lang="zh-CN" altLang="en-US" sz="1400"/>
          </a:p>
          <a:p>
            <a:r>
              <a:rPr lang="zh-CN" altLang="en-US" sz="1400"/>
              <a:t>发生戴维斯双击​：</a:t>
            </a:r>
            <a:endParaRPr lang="zh-CN" altLang="en-US" sz="1400"/>
          </a:p>
          <a:p>
            <a:r>
              <a:rPr lang="zh-CN" altLang="en-US" sz="1400"/>
              <a:t>1.盈利提升​：公司业绩大好，EPS增长了100%，达到 ​2元。</a:t>
            </a:r>
            <a:endParaRPr lang="zh-CN" altLang="en-US" sz="1400"/>
          </a:p>
          <a:p>
            <a:r>
              <a:rPr lang="zh-CN" altLang="en-US" sz="1400"/>
              <a:t>2.估值提升​：市场情绪乐观，P/E从10倍提升到20倍。</a:t>
            </a:r>
            <a:endParaRPr lang="zh-CN" altLang="en-US" sz="1400"/>
          </a:p>
          <a:p>
            <a:endParaRPr lang="zh-CN" altLang="en-US" sz="1400"/>
          </a:p>
          <a:p>
            <a:r>
              <a:rPr lang="zh-CN" altLang="en-US" sz="1400"/>
              <a:t>最终状态​：股价 = 2元 × 20 = ​40元。</a:t>
            </a:r>
            <a:endParaRPr lang="zh-CN" altLang="en-US" sz="1400"/>
          </a:p>
          <a:p>
            <a:endParaRPr lang="zh-CN" altLang="en-US" sz="1400"/>
          </a:p>
          <a:p>
            <a:r>
              <a:rPr lang="zh-CN" altLang="en-US" sz="1400"/>
              <a:t>你的投资收益不是简单的（100%盈利增长 + 100%估值提升）= 200%，而是 ​​（1+100%）× （1+100%） - 1 = 300%​​！这就是乘数效应的魔力。</a:t>
            </a:r>
            <a:endParaRPr lang="zh-CN" altLang="en-US" sz="1600"/>
          </a:p>
          <a:p>
            <a:endParaRPr lang="zh-CN" altLang="en-US" sz="1600"/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3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操作逻辑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-1905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还记得飞龙股份吗？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9305" y="825500"/>
            <a:ext cx="10378378" cy="540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693</Words>
  <Application>WPS 演示</Application>
  <PresentationFormat>宽屏</PresentationFormat>
  <Paragraphs>83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Wingdings</vt:lpstr>
      <vt:lpstr>优设标题黑</vt:lpstr>
      <vt:lpstr>微软雅黑 Light</vt:lpstr>
      <vt:lpstr>思源黑体 CN Medium</vt:lpstr>
      <vt:lpstr>思源黑体 CN Normal</vt:lpstr>
      <vt:lpstr>思源黑体 CN Light</vt:lpstr>
      <vt:lpstr>思源黑体 CN Bold</vt:lpstr>
      <vt:lpstr>思源黑体 CN Regular</vt:lpstr>
      <vt:lpstr>Impact</vt:lpstr>
      <vt:lpstr>Arial Unicode MS</vt:lpstr>
      <vt:lpstr>Calibri</vt:lpstr>
      <vt:lpstr>Lucida Sans Unicode</vt:lpstr>
      <vt:lpstr>黑体</vt:lpstr>
      <vt:lpstr>Office 主题​​</vt:lpstr>
      <vt:lpstr>1_自定义设计方案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C_Hokcheung</cp:lastModifiedBy>
  <cp:revision>308</cp:revision>
  <dcterms:created xsi:type="dcterms:W3CDTF">2019-06-19T02:08:00Z</dcterms:created>
  <dcterms:modified xsi:type="dcterms:W3CDTF">2025-11-12T07:25:43Z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244ACA2EB60840989A6E7AD0DF89266E</vt:lpwstr>
  </property>
</Properties>
</file>