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3.svg" ContentType="image/svg+xml"/>
  <Override PartName="/ppt/media/image15.svg" ContentType="image/svg+xml"/>
  <Override PartName="/ppt/media/image1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19"/>
  </p:notesMasterIdLst>
  <p:sldIdLst>
    <p:sldId id="336" r:id="rId5"/>
    <p:sldId id="337" r:id="rId6"/>
    <p:sldId id="338" r:id="rId7"/>
    <p:sldId id="339" r:id="rId8"/>
    <p:sldId id="377" r:id="rId9"/>
    <p:sldId id="378" r:id="rId10"/>
    <p:sldId id="342" r:id="rId11"/>
    <p:sldId id="359" r:id="rId12"/>
    <p:sldId id="421" r:id="rId13"/>
    <p:sldId id="381" r:id="rId14"/>
    <p:sldId id="379" r:id="rId15"/>
    <p:sldId id="413" r:id="rId16"/>
    <p:sldId id="382" r:id="rId17"/>
    <p:sldId id="422" r:id="rId18"/>
    <p:sldId id="423" r:id="rId20"/>
    <p:sldId id="424" r:id="rId21"/>
    <p:sldId id="425" r:id="rId22"/>
    <p:sldId id="346" r:id="rId23"/>
    <p:sldId id="426" r:id="rId24"/>
    <p:sldId id="347" r:id="rId25"/>
    <p:sldId id="349" r:id="rId26"/>
    <p:sldId id="427" r:id="rId27"/>
    <p:sldId id="428" r:id="rId28"/>
    <p:sldId id="429" r:id="rId29"/>
    <p:sldId id="271" r:id="rId30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十二 猪肠" initials="十二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498" y="102"/>
      </p:cViewPr>
      <p:guideLst>
        <p:guide orient="horz" pos="208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5" Type="http://schemas.openxmlformats.org/officeDocument/2006/relationships/tags" Target="tags/tag125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</a:rPr>
              <a:t>经传多赢投研总监：杨春虎</a:t>
            </a:r>
            <a:r>
              <a: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</a:rPr>
              <a:t>(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</a:rPr>
              <a:t>投顾编号</a:t>
            </a:r>
            <a:r>
              <a: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</a:rPr>
              <a:t>:A1120619100003)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</a:rPr>
              <a:t>（基金编号：</a:t>
            </a:r>
            <a:r>
              <a: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</a:rPr>
              <a:t>A20250618011797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</a:rPr>
              <a:t>）观点基于软件数据和理论模型分析，仅供参考，不构成投资建议，市场有风险，投资需谨慎！</a:t>
            </a:r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海报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5.xml"/><Relationship Id="rId2" Type="http://schemas.openxmlformats.org/officeDocument/2006/relationships/image" Target="../media/image10.png"/><Relationship Id="rId1" Type="http://schemas.openxmlformats.org/officeDocument/2006/relationships/tags" Target="../tags/tag24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tags" Target="../tags/tag85.xml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image" Target="../media/image20.png"/><Relationship Id="rId2" Type="http://schemas.openxmlformats.org/officeDocument/2006/relationships/tags" Target="../tags/tag80.xml"/><Relationship Id="rId13" Type="http://schemas.openxmlformats.org/officeDocument/2006/relationships/slideLayout" Target="../slideLayouts/slideLayout5.xml"/><Relationship Id="rId12" Type="http://schemas.openxmlformats.org/officeDocument/2006/relationships/tags" Target="../tags/tag89.xml"/><Relationship Id="rId11" Type="http://schemas.openxmlformats.org/officeDocument/2006/relationships/tags" Target="../tags/tag88.xml"/><Relationship Id="rId10" Type="http://schemas.openxmlformats.org/officeDocument/2006/relationships/tags" Target="../tags/tag87.xml"/><Relationship Id="rId1" Type="http://schemas.openxmlformats.org/officeDocument/2006/relationships/tags" Target="../tags/tag7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9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92.xml"/><Relationship Id="rId2" Type="http://schemas.openxmlformats.org/officeDocument/2006/relationships/image" Target="../media/image21.png"/><Relationship Id="rId1" Type="http://schemas.openxmlformats.org/officeDocument/2006/relationships/tags" Target="../tags/tag91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94.xml"/><Relationship Id="rId2" Type="http://schemas.openxmlformats.org/officeDocument/2006/relationships/image" Target="../media/image22.png"/><Relationship Id="rId1" Type="http://schemas.openxmlformats.org/officeDocument/2006/relationships/tags" Target="../tags/tag93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96.xml"/><Relationship Id="rId2" Type="http://schemas.openxmlformats.org/officeDocument/2006/relationships/image" Target="../media/image23.png"/><Relationship Id="rId1" Type="http://schemas.openxmlformats.org/officeDocument/2006/relationships/tags" Target="../tags/tag95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98.xml"/><Relationship Id="rId2" Type="http://schemas.openxmlformats.org/officeDocument/2006/relationships/image" Target="../media/image24.png"/><Relationship Id="rId1" Type="http://schemas.openxmlformats.org/officeDocument/2006/relationships/tags" Target="../tags/tag97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00.xml"/><Relationship Id="rId2" Type="http://schemas.openxmlformats.org/officeDocument/2006/relationships/image" Target="../media/image25.png"/><Relationship Id="rId1" Type="http://schemas.openxmlformats.org/officeDocument/2006/relationships/tags" Target="../tags/tag99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102.xml"/><Relationship Id="rId2" Type="http://schemas.openxmlformats.org/officeDocument/2006/relationships/image" Target="../media/image26.png"/><Relationship Id="rId1" Type="http://schemas.openxmlformats.org/officeDocument/2006/relationships/tags" Target="../tags/tag10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3.xml"/><Relationship Id="rId1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111.xml"/><Relationship Id="rId8" Type="http://schemas.openxmlformats.org/officeDocument/2006/relationships/tags" Target="../tags/tag110.xml"/><Relationship Id="rId7" Type="http://schemas.openxmlformats.org/officeDocument/2006/relationships/image" Target="../media/image14.png"/><Relationship Id="rId6" Type="http://schemas.openxmlformats.org/officeDocument/2006/relationships/tags" Target="../tags/tag109.xml"/><Relationship Id="rId5" Type="http://schemas.openxmlformats.org/officeDocument/2006/relationships/image" Target="../media/image12.png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9" Type="http://schemas.openxmlformats.org/officeDocument/2006/relationships/slideLayout" Target="../slideLayouts/slideLayout5.xml"/><Relationship Id="rId18" Type="http://schemas.openxmlformats.org/officeDocument/2006/relationships/tags" Target="../tags/tag119.xml"/><Relationship Id="rId17" Type="http://schemas.openxmlformats.org/officeDocument/2006/relationships/image" Target="../media/image16.png"/><Relationship Id="rId16" Type="http://schemas.openxmlformats.org/officeDocument/2006/relationships/tags" Target="../tags/tag118.xml"/><Relationship Id="rId15" Type="http://schemas.openxmlformats.org/officeDocument/2006/relationships/tags" Target="../tags/tag117.xml"/><Relationship Id="rId14" Type="http://schemas.openxmlformats.org/officeDocument/2006/relationships/tags" Target="../tags/tag116.xml"/><Relationship Id="rId13" Type="http://schemas.openxmlformats.org/officeDocument/2006/relationships/tags" Target="../tags/tag115.xml"/><Relationship Id="rId12" Type="http://schemas.openxmlformats.org/officeDocument/2006/relationships/tags" Target="../tags/tag114.xml"/><Relationship Id="rId11" Type="http://schemas.openxmlformats.org/officeDocument/2006/relationships/tags" Target="../tags/tag113.xml"/><Relationship Id="rId10" Type="http://schemas.openxmlformats.org/officeDocument/2006/relationships/tags" Target="../tags/tag112.xml"/><Relationship Id="rId1" Type="http://schemas.openxmlformats.org/officeDocument/2006/relationships/tags" Target="../tags/tag10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20.xml"/><Relationship Id="rId1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1.xml"/><Relationship Id="rId1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122.xml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123.xml"/><Relationship Id="rId4" Type="http://schemas.openxmlformats.org/officeDocument/2006/relationships/image" Target="../media/image37.jpeg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svg"/><Relationship Id="rId8" Type="http://schemas.openxmlformats.org/officeDocument/2006/relationships/image" Target="../media/image14.png"/><Relationship Id="rId7" Type="http://schemas.openxmlformats.org/officeDocument/2006/relationships/tags" Target="../tags/tag3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2" Type="http://schemas.openxmlformats.org/officeDocument/2006/relationships/slideLayout" Target="../slideLayouts/slideLayout5.xml"/><Relationship Id="rId21" Type="http://schemas.openxmlformats.org/officeDocument/2006/relationships/tags" Target="../tags/tag42.xml"/><Relationship Id="rId20" Type="http://schemas.openxmlformats.org/officeDocument/2006/relationships/image" Target="../media/image17.svg"/><Relationship Id="rId2" Type="http://schemas.openxmlformats.org/officeDocument/2006/relationships/tags" Target="../tags/tag29.xml"/><Relationship Id="rId19" Type="http://schemas.openxmlformats.org/officeDocument/2006/relationships/image" Target="../media/image16.png"/><Relationship Id="rId18" Type="http://schemas.openxmlformats.org/officeDocument/2006/relationships/tags" Target="../tags/tag41.xml"/><Relationship Id="rId17" Type="http://schemas.openxmlformats.org/officeDocument/2006/relationships/tags" Target="../tags/tag40.xml"/><Relationship Id="rId16" Type="http://schemas.openxmlformats.org/officeDocument/2006/relationships/tags" Target="../tags/tag39.xml"/><Relationship Id="rId15" Type="http://schemas.openxmlformats.org/officeDocument/2006/relationships/tags" Target="../tags/tag38.xml"/><Relationship Id="rId14" Type="http://schemas.openxmlformats.org/officeDocument/2006/relationships/tags" Target="../tags/tag37.xml"/><Relationship Id="rId13" Type="http://schemas.openxmlformats.org/officeDocument/2006/relationships/tags" Target="../tags/tag36.xml"/><Relationship Id="rId12" Type="http://schemas.openxmlformats.org/officeDocument/2006/relationships/tags" Target="../tags/tag35.xml"/><Relationship Id="rId11" Type="http://schemas.openxmlformats.org/officeDocument/2006/relationships/tags" Target="../tags/tag34.xml"/><Relationship Id="rId10" Type="http://schemas.openxmlformats.org/officeDocument/2006/relationships/tags" Target="../tags/tag33.xml"/><Relationship Id="rId1" Type="http://schemas.openxmlformats.org/officeDocument/2006/relationships/tags" Target="../tags/tag2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svg"/><Relationship Id="rId8" Type="http://schemas.openxmlformats.org/officeDocument/2006/relationships/image" Target="../media/image14.png"/><Relationship Id="rId7" Type="http://schemas.openxmlformats.org/officeDocument/2006/relationships/tags" Target="../tags/tag4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2" Type="http://schemas.openxmlformats.org/officeDocument/2006/relationships/slideLayout" Target="../slideLayouts/slideLayout5.xml"/><Relationship Id="rId21" Type="http://schemas.openxmlformats.org/officeDocument/2006/relationships/tags" Target="../tags/tag57.xml"/><Relationship Id="rId20" Type="http://schemas.openxmlformats.org/officeDocument/2006/relationships/image" Target="../media/image17.svg"/><Relationship Id="rId2" Type="http://schemas.openxmlformats.org/officeDocument/2006/relationships/tags" Target="../tags/tag44.xml"/><Relationship Id="rId19" Type="http://schemas.openxmlformats.org/officeDocument/2006/relationships/image" Target="../media/image16.png"/><Relationship Id="rId18" Type="http://schemas.openxmlformats.org/officeDocument/2006/relationships/tags" Target="../tags/tag56.xml"/><Relationship Id="rId17" Type="http://schemas.openxmlformats.org/officeDocument/2006/relationships/tags" Target="../tags/tag55.xml"/><Relationship Id="rId16" Type="http://schemas.openxmlformats.org/officeDocument/2006/relationships/tags" Target="../tags/tag54.xml"/><Relationship Id="rId15" Type="http://schemas.openxmlformats.org/officeDocument/2006/relationships/tags" Target="../tags/tag53.xml"/><Relationship Id="rId14" Type="http://schemas.openxmlformats.org/officeDocument/2006/relationships/tags" Target="../tags/tag52.xml"/><Relationship Id="rId13" Type="http://schemas.openxmlformats.org/officeDocument/2006/relationships/tags" Target="../tags/tag51.xml"/><Relationship Id="rId12" Type="http://schemas.openxmlformats.org/officeDocument/2006/relationships/tags" Target="../tags/tag50.xml"/><Relationship Id="rId11" Type="http://schemas.openxmlformats.org/officeDocument/2006/relationships/tags" Target="../tags/tag49.xml"/><Relationship Id="rId10" Type="http://schemas.openxmlformats.org/officeDocument/2006/relationships/tags" Target="../tags/tag48.xml"/><Relationship Id="rId1" Type="http://schemas.openxmlformats.org/officeDocument/2006/relationships/tags" Target="../tags/tag43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svg"/><Relationship Id="rId8" Type="http://schemas.openxmlformats.org/officeDocument/2006/relationships/image" Target="../media/image14.png"/><Relationship Id="rId7" Type="http://schemas.openxmlformats.org/officeDocument/2006/relationships/tags" Target="../tags/tag6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2" Type="http://schemas.openxmlformats.org/officeDocument/2006/relationships/slideLayout" Target="../slideLayouts/slideLayout5.xml"/><Relationship Id="rId21" Type="http://schemas.openxmlformats.org/officeDocument/2006/relationships/tags" Target="../tags/tag72.xml"/><Relationship Id="rId20" Type="http://schemas.openxmlformats.org/officeDocument/2006/relationships/image" Target="../media/image17.svg"/><Relationship Id="rId2" Type="http://schemas.openxmlformats.org/officeDocument/2006/relationships/tags" Target="../tags/tag59.xml"/><Relationship Id="rId19" Type="http://schemas.openxmlformats.org/officeDocument/2006/relationships/image" Target="../media/image16.png"/><Relationship Id="rId18" Type="http://schemas.openxmlformats.org/officeDocument/2006/relationships/tags" Target="../tags/tag71.xml"/><Relationship Id="rId17" Type="http://schemas.openxmlformats.org/officeDocument/2006/relationships/tags" Target="../tags/tag70.xml"/><Relationship Id="rId16" Type="http://schemas.openxmlformats.org/officeDocument/2006/relationships/tags" Target="../tags/tag69.xml"/><Relationship Id="rId15" Type="http://schemas.openxmlformats.org/officeDocument/2006/relationships/tags" Target="../tags/tag68.xml"/><Relationship Id="rId14" Type="http://schemas.openxmlformats.org/officeDocument/2006/relationships/tags" Target="../tags/tag67.xml"/><Relationship Id="rId13" Type="http://schemas.openxmlformats.org/officeDocument/2006/relationships/tags" Target="../tags/tag66.xml"/><Relationship Id="rId12" Type="http://schemas.openxmlformats.org/officeDocument/2006/relationships/tags" Target="../tags/tag65.xml"/><Relationship Id="rId11" Type="http://schemas.openxmlformats.org/officeDocument/2006/relationships/tags" Target="../tags/tag64.xml"/><Relationship Id="rId10" Type="http://schemas.openxmlformats.org/officeDocument/2006/relationships/tags" Target="../tags/tag63.xml"/><Relationship Id="rId1" Type="http://schemas.openxmlformats.org/officeDocument/2006/relationships/tags" Target="../tags/tag5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3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image" Target="../media/image18.png"/><Relationship Id="rId1" Type="http://schemas.openxmlformats.org/officeDocument/2006/relationships/tags" Target="../tags/tag74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78.xml"/><Relationship Id="rId2" Type="http://schemas.openxmlformats.org/officeDocument/2006/relationships/image" Target="../media/image19.png"/><Relationship Id="rId1" Type="http://schemas.openxmlformats.org/officeDocument/2006/relationships/tags" Target="../tags/tag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489960"/>
            <a:ext cx="30429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执业编号:A1120619100003</a:t>
            </a:r>
            <a:b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</a:br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基金编号</a:t>
            </a:r>
            <a:r>
              <a:rPr lang="en-US" altLang="zh-CN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:A20250618011797</a:t>
            </a:r>
            <a:endParaRPr lang="en-US" altLang="zh-CN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经传多赢投研总监／软件产品架构师， 北京大学金融系毕业， 从业十余年，坚持以资金推动论为研究核心，形成了以机构思路选股，游资思路跟踪的稳健投资模型。独创双龙战法，机构分析战法等软件经典战法，深受广大用户的喜爱。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76350" y="1181735"/>
            <a:ext cx="6313170" cy="20034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90000"/>
              </a:lnSpc>
            </a:pPr>
            <a:r>
              <a:rPr lang="zh-CN" altLang="en-US" sz="72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中线投资</a:t>
            </a:r>
            <a:endParaRPr lang="en-US" altLang="zh-CN" sz="7200" dirty="0" smtClean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l">
              <a:lnSpc>
                <a:spcPct val="90000"/>
              </a:lnSpc>
            </a:pPr>
            <a:r>
              <a:rPr lang="zh-CN" altLang="en-US" sz="72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寻找价值洼地</a:t>
            </a:r>
            <a:endParaRPr lang="zh-CN" altLang="en-US" sz="7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68922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11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13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5" name="图片 24" descr="图层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1109980"/>
            <a:ext cx="3730625" cy="4674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中期投资的周期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中线投资的时机，都是跌出来的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每一轮都有新主题，科技前沿为主，一轮不超过</a:t>
            </a:r>
            <a:r>
              <a:rPr lang="en-US" alt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</a:t>
            </a:r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个月，适合中线，顺势而为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294765" y="753110"/>
            <a:ext cx="9601835" cy="5099685"/>
            <a:chOff x="2184" y="1212"/>
            <a:chExt cx="14832" cy="8034"/>
          </a:xfrm>
        </p:grpSpPr>
        <p:pic>
          <p:nvPicPr>
            <p:cNvPr id="14" name="图片 1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2184" y="1212"/>
              <a:ext cx="14832" cy="8034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2566" y="4058"/>
              <a:ext cx="96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酿酒</a:t>
              </a:r>
              <a:endParaRPr lang="zh-CN" altLang="en-US" dirty="0"/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4010" y="2911"/>
              <a:ext cx="96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电池</a:t>
              </a:r>
              <a:endParaRPr lang="zh-CN" altLang="en-US" dirty="0"/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5744" y="2496"/>
              <a:ext cx="96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电子</a:t>
              </a:r>
              <a:endParaRPr lang="zh-CN" altLang="en-US" dirty="0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7307" y="3168"/>
              <a:ext cx="96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稀土</a:t>
              </a:r>
              <a:endParaRPr lang="zh-CN" altLang="en-US" dirty="0"/>
            </a:p>
          </p:txBody>
        </p:sp>
        <p:sp>
          <p:nvSpPr>
            <p:cNvPr id="11" name="文本框 10"/>
            <p:cNvSpPr txBox="1"/>
            <p:nvPr>
              <p:custDataLst>
                <p:tags r:id="rId8"/>
              </p:custDataLst>
            </p:nvPr>
          </p:nvSpPr>
          <p:spPr>
            <a:xfrm>
              <a:off x="8633" y="3578"/>
              <a:ext cx="96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光伏</a:t>
              </a:r>
              <a:endParaRPr lang="zh-CN" altLang="en-US" dirty="0"/>
            </a:p>
          </p:txBody>
        </p:sp>
        <p:sp>
          <p:nvSpPr>
            <p:cNvPr id="12" name="文本框 11"/>
            <p:cNvSpPr txBox="1"/>
            <p:nvPr>
              <p:custDataLst>
                <p:tags r:id="rId9"/>
              </p:custDataLst>
            </p:nvPr>
          </p:nvSpPr>
          <p:spPr>
            <a:xfrm>
              <a:off x="10261" y="5350"/>
              <a:ext cx="96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软件</a:t>
              </a:r>
              <a:endParaRPr lang="zh-CN" altLang="en-US" dirty="0"/>
            </a:p>
          </p:txBody>
        </p:sp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11901" y="4935"/>
              <a:ext cx="96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电子</a:t>
              </a:r>
              <a:endParaRPr lang="zh-CN" altLang="en-US" dirty="0"/>
            </a:p>
          </p:txBody>
        </p:sp>
        <p:sp>
          <p:nvSpPr>
            <p:cNvPr id="15" name="文本框 14"/>
            <p:cNvSpPr txBox="1"/>
            <p:nvPr>
              <p:custDataLst>
                <p:tags r:id="rId11"/>
              </p:custDataLst>
            </p:nvPr>
          </p:nvSpPr>
          <p:spPr>
            <a:xfrm>
              <a:off x="13306" y="4058"/>
              <a:ext cx="96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传媒</a:t>
              </a:r>
              <a:endParaRPr lang="zh-CN" altLang="en-US" dirty="0"/>
            </a:p>
          </p:txBody>
        </p:sp>
      </p:grpSp>
    </p:spTree>
    <p:custDataLst>
      <p:tags r:id="rId1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中期投资的方案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时机到错杀股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稳定分红，投资价值，控盘增加，趋势更加安全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关注日线金叉熊线上移的机会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17320" y="787400"/>
            <a:ext cx="9357360" cy="50812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时机到错杀股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熊线低位上移，资金总体流入，红肥绿瘦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关注周线，月线，知道周期结果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03985" y="755650"/>
            <a:ext cx="9383395" cy="50952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时机到错杀股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稳定分红，投资价值，控盘增加，趋势更加安全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关注日线金叉熊线上移的机会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62075" y="737235"/>
            <a:ext cx="9467215" cy="51403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时机到错杀股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稳定分红，投资价值，控盘增加，趋势更加安全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关注日线金叉熊线上移的机会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40180" y="751840"/>
            <a:ext cx="9311005" cy="50558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时机到错杀股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熊线低位上移，资金总体流入，红肥绿瘦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关注周线，月线，知道周期结果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58265" y="723900"/>
            <a:ext cx="9474835" cy="51447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时机到错杀股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稳定分红，投资价值，控盘增加，趋势更加安全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关注日线金叉熊线上移的机会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1760" y="749300"/>
            <a:ext cx="9428480" cy="51193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4</a:t>
            </a:r>
            <a:endParaRPr kumimoji="0" lang="en-US" altLang="zh-CN" sz="6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中线投资纪律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2" name="图片 1" descr="1920x1080_176301846718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4</a:t>
            </a:r>
            <a:endParaRPr kumimoji="0" lang="en-US" altLang="zh-CN" sz="6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中线投资纪律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108140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196596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2850515"/>
            <a:ext cx="6927850" cy="714375"/>
          </a:xfrm>
          <a:prstGeom prst="rect">
            <a:avLst/>
          </a:prstGeom>
        </p:spPr>
      </p:pic>
      <p:pic>
        <p:nvPicPr>
          <p:cNvPr id="38" name="图片 37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3735070"/>
            <a:ext cx="6927850" cy="714375"/>
          </a:xfrm>
          <a:prstGeom prst="rect">
            <a:avLst/>
          </a:prstGeom>
        </p:spPr>
      </p:pic>
      <p:pic>
        <p:nvPicPr>
          <p:cNvPr id="39" name="图片 38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461962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78705" y="864235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投资的目标来源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149725" y="78105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86225" y="254762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86225" y="1664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86225" y="34524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86225" y="4331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0 5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78705" y="174752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中期投资的规律</a:t>
            </a:r>
            <a:endParaRPr lang="zh-CN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78705" y="263080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中期投资的方案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878705" y="441452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标题标题标题标题标题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878705" y="35356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中期投资的纪律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清楚自己的目标需求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3900" y="5910058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市场犯错</a:t>
            </a:r>
            <a:r>
              <a:rPr lang="en-US" alt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行业成长的钱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短期不会用到的钱，能承受部分波动的钱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9" name="图形 20"/>
          <p:cNvSpPr/>
          <p:nvPr>
            <p:custDataLst>
              <p:tags r:id="rId1"/>
            </p:custDataLst>
          </p:nvPr>
        </p:nvSpPr>
        <p:spPr>
          <a:xfrm>
            <a:off x="4405630" y="1942465"/>
            <a:ext cx="3360420" cy="3033395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dk1"/>
              </a:solidFill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2"/>
            </p:custDataLst>
          </p:nvPr>
        </p:nvSpPr>
        <p:spPr>
          <a:xfrm>
            <a:off x="7093585" y="4324350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20" name="椭圆 19"/>
          <p:cNvSpPr/>
          <p:nvPr>
            <p:custDataLst>
              <p:tags r:id="rId3"/>
            </p:custDataLst>
          </p:nvPr>
        </p:nvSpPr>
        <p:spPr>
          <a:xfrm>
            <a:off x="4586605" y="432117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33" name="图片 32" descr="343439383331313b343532303033313bd3a6d3c3c9ccb3c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733290" y="4465320"/>
            <a:ext cx="190500" cy="198120"/>
          </a:xfrm>
          <a:prstGeom prst="rect">
            <a:avLst/>
          </a:prstGeom>
        </p:spPr>
      </p:pic>
      <p:pic>
        <p:nvPicPr>
          <p:cNvPr id="32" name="图片 31" descr="343435383036303b343532343134393bcdb7c4d4b7e7b1a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232015" y="4458970"/>
            <a:ext cx="204470" cy="204470"/>
          </a:xfrm>
          <a:prstGeom prst="rect">
            <a:avLst/>
          </a:prstGeom>
        </p:spPr>
      </p:pic>
      <p:sp>
        <p:nvSpPr>
          <p:cNvPr id="22" name="标题"/>
          <p:cNvSpPr txBox="1"/>
          <p:nvPr>
            <p:custDataLst>
              <p:tags r:id="rId8"/>
            </p:custDataLst>
          </p:nvPr>
        </p:nvSpPr>
        <p:spPr>
          <a:xfrm>
            <a:off x="8178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just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经济增长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3" name="正文"/>
          <p:cNvSpPr txBox="1"/>
          <p:nvPr>
            <p:custDataLst>
              <p:tags r:id="rId9"/>
            </p:custDataLst>
          </p:nvPr>
        </p:nvSpPr>
        <p:spPr>
          <a:xfrm>
            <a:off x="8178165" y="468122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跟随经济波动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5" name="标题"/>
          <p:cNvSpPr txBox="1"/>
          <p:nvPr>
            <p:custDataLst>
              <p:tags r:id="rId10"/>
            </p:custDataLst>
          </p:nvPr>
        </p:nvSpPr>
        <p:spPr>
          <a:xfrm>
            <a:off x="1955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公司行业价值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6" name="正文"/>
          <p:cNvSpPr txBox="1"/>
          <p:nvPr>
            <p:custDataLst>
              <p:tags r:id="rId11"/>
            </p:custDataLst>
          </p:nvPr>
        </p:nvSpPr>
        <p:spPr>
          <a:xfrm>
            <a:off x="1955165" y="4681220"/>
            <a:ext cx="2059200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风口行业或公司长期业绩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标题"/>
          <p:cNvSpPr txBox="1"/>
          <p:nvPr>
            <p:custDataLst>
              <p:tags r:id="rId12"/>
            </p:custDataLst>
          </p:nvPr>
        </p:nvSpPr>
        <p:spPr>
          <a:xfrm>
            <a:off x="3255010" y="159766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股价波动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5" name="正文"/>
          <p:cNvSpPr txBox="1"/>
          <p:nvPr>
            <p:custDataLst>
              <p:tags r:id="rId13"/>
            </p:custDataLst>
          </p:nvPr>
        </p:nvSpPr>
        <p:spPr>
          <a:xfrm>
            <a:off x="3255010" y="227076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短线差价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图形 20"/>
          <p:cNvSpPr/>
          <p:nvPr>
            <p:custDataLst>
              <p:tags r:id="rId14"/>
            </p:custDataLst>
          </p:nvPr>
        </p:nvSpPr>
        <p:spPr>
          <a:xfrm>
            <a:off x="5200650" y="2800350"/>
            <a:ext cx="1774190" cy="1601470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gradFill>
              <a:gsLst>
                <a:gs pos="0">
                  <a:srgbClr val="FFFFFF"/>
                </a:gs>
                <a:gs pos="53000">
                  <a:srgbClr val="FFFFFF">
                    <a:alpha val="0"/>
                  </a:srgbClr>
                </a:gs>
              </a:gsLst>
              <a:lin ang="16200000" scaled="0"/>
            </a:gradFill>
            <a:prstDash val="solid"/>
            <a:miter/>
          </a:ln>
          <a:effectLst>
            <a:outerShdw blurRad="342900" sx="102000" sy="102000" algn="ctr" rotWithShape="0">
              <a:schemeClr val="accent1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431800" tIns="647700" rIns="431800" bIns="28829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目标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来源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15" name="椭圆 14"/>
          <p:cNvSpPr/>
          <p:nvPr>
            <p:custDataLst>
              <p:tags r:id="rId15"/>
            </p:custDataLst>
          </p:nvPr>
        </p:nvSpPr>
        <p:spPr>
          <a:xfrm>
            <a:off x="5843905" y="210502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16" name="图片 15" descr="343439383331313b343532303032383bbfcdbba7b9dcc0ed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988050" y="2244725"/>
            <a:ext cx="196850" cy="205105"/>
          </a:xfrm>
          <a:prstGeom prst="rect">
            <a:avLst/>
          </a:prstGeom>
          <a:gradFill>
            <a:gsLst>
              <a:gs pos="100000">
                <a:schemeClr val="accent1">
                  <a:lumMod val="70000"/>
                  <a:lumOff val="30000"/>
                </a:schemeClr>
              </a:gs>
              <a:gs pos="0">
                <a:schemeClr val="accent1">
                  <a:lumMod val="70000"/>
                  <a:lumOff val="30000"/>
                </a:schemeClr>
              </a:gs>
            </a:gsLst>
            <a:lin ang="10800000" scaled="0"/>
          </a:gradFill>
        </p:spPr>
      </p:pic>
    </p:spTree>
    <p:custDataLst>
      <p:tags r:id="rId18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顺势而为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中线投资，选好之后，看大做小，近期周线死叉多，关注周线金叉区域的机会</a:t>
            </a:r>
            <a:endParaRPr 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关注周线月线是不是死叉，关注利日线的趋势支撑，熊线或者辅助线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58900" y="723900"/>
            <a:ext cx="9474835" cy="51447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6-01投资日历_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" y="704215"/>
            <a:ext cx="3510915" cy="5727065"/>
          </a:xfrm>
          <a:prstGeom prst="rect">
            <a:avLst/>
          </a:prstGeom>
        </p:spPr>
      </p:pic>
      <p:pic>
        <p:nvPicPr>
          <p:cNvPr id="6" name="图片 5" descr="2026-03投资日历_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080" y="704215"/>
            <a:ext cx="3515995" cy="5727065"/>
          </a:xfrm>
          <a:prstGeom prst="rect">
            <a:avLst/>
          </a:prstGeom>
        </p:spPr>
      </p:pic>
      <p:pic>
        <p:nvPicPr>
          <p:cNvPr id="5" name="图片 4" descr="2026-02投资日历_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320" y="704215"/>
            <a:ext cx="3510915" cy="5727065"/>
          </a:xfrm>
          <a:prstGeom prst="rect">
            <a:avLst/>
          </a:prstGeom>
        </p:spPr>
      </p:pic>
      <p:pic>
        <p:nvPicPr>
          <p:cNvPr id="8" name="图片 7" descr="2026-10投资日历_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5055" y="704215"/>
            <a:ext cx="3496945" cy="56959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026-06投资日历_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22935"/>
            <a:ext cx="3635329" cy="5929200"/>
          </a:xfrm>
          <a:prstGeom prst="rect">
            <a:avLst/>
          </a:prstGeom>
        </p:spPr>
      </p:pic>
      <p:pic>
        <p:nvPicPr>
          <p:cNvPr id="7" name="图片 6" descr="2026-06投资日历_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425" y="622935"/>
            <a:ext cx="3634740" cy="5928995"/>
          </a:xfrm>
          <a:prstGeom prst="rect">
            <a:avLst/>
          </a:prstGeom>
        </p:spPr>
      </p:pic>
      <p:pic>
        <p:nvPicPr>
          <p:cNvPr id="5" name="图片 4" descr="2026-06投资日历_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020" y="622935"/>
            <a:ext cx="3634740" cy="5928360"/>
          </a:xfrm>
          <a:prstGeom prst="rect">
            <a:avLst/>
          </a:prstGeom>
        </p:spPr>
      </p:pic>
      <p:pic>
        <p:nvPicPr>
          <p:cNvPr id="9" name="图片 8" descr="2026-08投资日历_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1415" y="622935"/>
            <a:ext cx="3634740" cy="59289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投资的目标来源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投资的目标来源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9" name="图形 20"/>
          <p:cNvSpPr/>
          <p:nvPr>
            <p:custDataLst>
              <p:tags r:id="rId1"/>
            </p:custDataLst>
          </p:nvPr>
        </p:nvSpPr>
        <p:spPr>
          <a:xfrm>
            <a:off x="4405630" y="1942465"/>
            <a:ext cx="3360420" cy="3033395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dk1"/>
              </a:solidFill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2"/>
            </p:custDataLst>
          </p:nvPr>
        </p:nvSpPr>
        <p:spPr>
          <a:xfrm>
            <a:off x="7093585" y="4324350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20" name="椭圆 19"/>
          <p:cNvSpPr/>
          <p:nvPr>
            <p:custDataLst>
              <p:tags r:id="rId3"/>
            </p:custDataLst>
          </p:nvPr>
        </p:nvSpPr>
        <p:spPr>
          <a:xfrm>
            <a:off x="4586605" y="432117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33" name="图片 32" descr="343439383331313b343532303033313bd3a6d3c3c9ccb3c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33290" y="4465320"/>
            <a:ext cx="190500" cy="198120"/>
          </a:xfrm>
          <a:prstGeom prst="rect">
            <a:avLst/>
          </a:prstGeom>
        </p:spPr>
      </p:pic>
      <p:pic>
        <p:nvPicPr>
          <p:cNvPr id="32" name="图片 31" descr="343435383036303b343532343134393bcdb7c4d4b7e7b1a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32015" y="4458970"/>
            <a:ext cx="204470" cy="204470"/>
          </a:xfrm>
          <a:prstGeom prst="rect">
            <a:avLst/>
          </a:prstGeom>
        </p:spPr>
      </p:pic>
      <p:sp>
        <p:nvSpPr>
          <p:cNvPr id="22" name="标题"/>
          <p:cNvSpPr txBox="1"/>
          <p:nvPr>
            <p:custDataLst>
              <p:tags r:id="rId10"/>
            </p:custDataLst>
          </p:nvPr>
        </p:nvSpPr>
        <p:spPr>
          <a:xfrm>
            <a:off x="8178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just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经济增长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3" name="正文"/>
          <p:cNvSpPr txBox="1"/>
          <p:nvPr>
            <p:custDataLst>
              <p:tags r:id="rId11"/>
            </p:custDataLst>
          </p:nvPr>
        </p:nvSpPr>
        <p:spPr>
          <a:xfrm>
            <a:off x="8178165" y="468122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跟随经济波动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5" name="标题"/>
          <p:cNvSpPr txBox="1"/>
          <p:nvPr>
            <p:custDataLst>
              <p:tags r:id="rId12"/>
            </p:custDataLst>
          </p:nvPr>
        </p:nvSpPr>
        <p:spPr>
          <a:xfrm>
            <a:off x="1955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公司行业价值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6" name="正文"/>
          <p:cNvSpPr txBox="1"/>
          <p:nvPr>
            <p:custDataLst>
              <p:tags r:id="rId13"/>
            </p:custDataLst>
          </p:nvPr>
        </p:nvSpPr>
        <p:spPr>
          <a:xfrm>
            <a:off x="1955165" y="4681220"/>
            <a:ext cx="2059200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风口行业或公司长期业绩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标题"/>
          <p:cNvSpPr txBox="1"/>
          <p:nvPr>
            <p:custDataLst>
              <p:tags r:id="rId14"/>
            </p:custDataLst>
          </p:nvPr>
        </p:nvSpPr>
        <p:spPr>
          <a:xfrm>
            <a:off x="3255010" y="159766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股价波动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5" name="正文"/>
          <p:cNvSpPr txBox="1"/>
          <p:nvPr>
            <p:custDataLst>
              <p:tags r:id="rId15"/>
            </p:custDataLst>
          </p:nvPr>
        </p:nvSpPr>
        <p:spPr>
          <a:xfrm>
            <a:off x="3255010" y="227076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短线差价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图形 20"/>
          <p:cNvSpPr/>
          <p:nvPr>
            <p:custDataLst>
              <p:tags r:id="rId16"/>
            </p:custDataLst>
          </p:nvPr>
        </p:nvSpPr>
        <p:spPr>
          <a:xfrm>
            <a:off x="5200650" y="2800350"/>
            <a:ext cx="1774190" cy="1601470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gradFill>
              <a:gsLst>
                <a:gs pos="0">
                  <a:srgbClr val="FFFFFF"/>
                </a:gs>
                <a:gs pos="53000">
                  <a:srgbClr val="FFFFFF">
                    <a:alpha val="0"/>
                  </a:srgbClr>
                </a:gs>
              </a:gsLst>
              <a:lin ang="16200000" scaled="0"/>
            </a:gradFill>
            <a:prstDash val="solid"/>
            <a:miter/>
          </a:ln>
          <a:effectLst>
            <a:outerShdw blurRad="342900" sx="102000" sy="102000" algn="ctr" rotWithShape="0">
              <a:schemeClr val="accent1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431800" tIns="647700" rIns="431800" bIns="28829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目标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来源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15" name="椭圆 14"/>
          <p:cNvSpPr/>
          <p:nvPr>
            <p:custDataLst>
              <p:tags r:id="rId17"/>
            </p:custDataLst>
          </p:nvPr>
        </p:nvSpPr>
        <p:spPr>
          <a:xfrm>
            <a:off x="5843905" y="210502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16" name="图片 15" descr="343439383331313b343532303032383bbfcdbba7b9dcc0ed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988050" y="2244725"/>
            <a:ext cx="196850" cy="205105"/>
          </a:xfrm>
          <a:prstGeom prst="rect">
            <a:avLst/>
          </a:prstGeom>
          <a:gradFill>
            <a:gsLst>
              <a:gs pos="100000">
                <a:schemeClr val="accent1">
                  <a:lumMod val="70000"/>
                  <a:lumOff val="30000"/>
                </a:schemeClr>
              </a:gs>
              <a:gs pos="0">
                <a:schemeClr val="accent1">
                  <a:lumMod val="70000"/>
                  <a:lumOff val="30000"/>
                </a:schemeClr>
              </a:gs>
            </a:gsLst>
            <a:lin ang="10800000" scaled="0"/>
          </a:gradFill>
        </p:spPr>
      </p:pic>
    </p:spTree>
    <p:custDataLst>
      <p:tags r:id="rId2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投资的目标来源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9" name="图形 20"/>
          <p:cNvSpPr/>
          <p:nvPr>
            <p:custDataLst>
              <p:tags r:id="rId1"/>
            </p:custDataLst>
          </p:nvPr>
        </p:nvSpPr>
        <p:spPr>
          <a:xfrm>
            <a:off x="4405630" y="1942465"/>
            <a:ext cx="3360420" cy="3033395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dk1"/>
              </a:solidFill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2"/>
            </p:custDataLst>
          </p:nvPr>
        </p:nvSpPr>
        <p:spPr>
          <a:xfrm>
            <a:off x="7093585" y="4324350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20" name="椭圆 19"/>
          <p:cNvSpPr/>
          <p:nvPr>
            <p:custDataLst>
              <p:tags r:id="rId3"/>
            </p:custDataLst>
          </p:nvPr>
        </p:nvSpPr>
        <p:spPr>
          <a:xfrm>
            <a:off x="4586605" y="432117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33" name="图片 32" descr="343439383331313b343532303033313bd3a6d3c3c9ccb3c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33290" y="4465320"/>
            <a:ext cx="190500" cy="198120"/>
          </a:xfrm>
          <a:prstGeom prst="rect">
            <a:avLst/>
          </a:prstGeom>
        </p:spPr>
      </p:pic>
      <p:pic>
        <p:nvPicPr>
          <p:cNvPr id="32" name="图片 31" descr="343435383036303b343532343134393bcdb7c4d4b7e7b1a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32015" y="4458970"/>
            <a:ext cx="204470" cy="204470"/>
          </a:xfrm>
          <a:prstGeom prst="rect">
            <a:avLst/>
          </a:prstGeom>
        </p:spPr>
      </p:pic>
      <p:sp>
        <p:nvSpPr>
          <p:cNvPr id="22" name="标题"/>
          <p:cNvSpPr txBox="1"/>
          <p:nvPr>
            <p:custDataLst>
              <p:tags r:id="rId10"/>
            </p:custDataLst>
          </p:nvPr>
        </p:nvSpPr>
        <p:spPr>
          <a:xfrm>
            <a:off x="8178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just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经济增长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3" name="正文"/>
          <p:cNvSpPr txBox="1"/>
          <p:nvPr>
            <p:custDataLst>
              <p:tags r:id="rId11"/>
            </p:custDataLst>
          </p:nvPr>
        </p:nvSpPr>
        <p:spPr>
          <a:xfrm>
            <a:off x="8178165" y="468122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长期持有，被动跟踪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5" name="标题"/>
          <p:cNvSpPr txBox="1"/>
          <p:nvPr>
            <p:custDataLst>
              <p:tags r:id="rId12"/>
            </p:custDataLst>
          </p:nvPr>
        </p:nvSpPr>
        <p:spPr>
          <a:xfrm>
            <a:off x="1955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公司行业价值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6" name="正文"/>
          <p:cNvSpPr txBox="1"/>
          <p:nvPr>
            <p:custDataLst>
              <p:tags r:id="rId13"/>
            </p:custDataLst>
          </p:nvPr>
        </p:nvSpPr>
        <p:spPr>
          <a:xfrm>
            <a:off x="1955165" y="4681220"/>
            <a:ext cx="2059200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错杀低估，中期跟踪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标题"/>
          <p:cNvSpPr txBox="1"/>
          <p:nvPr>
            <p:custDataLst>
              <p:tags r:id="rId14"/>
            </p:custDataLst>
          </p:nvPr>
        </p:nvSpPr>
        <p:spPr>
          <a:xfrm>
            <a:off x="3255010" y="159766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股价波动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5" name="正文"/>
          <p:cNvSpPr txBox="1"/>
          <p:nvPr>
            <p:custDataLst>
              <p:tags r:id="rId15"/>
            </p:custDataLst>
          </p:nvPr>
        </p:nvSpPr>
        <p:spPr>
          <a:xfrm>
            <a:off x="3255010" y="227076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中期向上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短期差价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图形 20"/>
          <p:cNvSpPr/>
          <p:nvPr>
            <p:custDataLst>
              <p:tags r:id="rId16"/>
            </p:custDataLst>
          </p:nvPr>
        </p:nvSpPr>
        <p:spPr>
          <a:xfrm>
            <a:off x="5200650" y="2800350"/>
            <a:ext cx="1774190" cy="1601470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gradFill>
              <a:gsLst>
                <a:gs pos="0">
                  <a:srgbClr val="FFFFFF"/>
                </a:gs>
                <a:gs pos="53000">
                  <a:srgbClr val="FFFFFF">
                    <a:alpha val="0"/>
                  </a:srgbClr>
                </a:gs>
              </a:gsLst>
              <a:lin ang="16200000" scaled="0"/>
            </a:gradFill>
            <a:prstDash val="solid"/>
            <a:miter/>
          </a:ln>
          <a:effectLst>
            <a:outerShdw blurRad="342900" sx="102000" sy="102000" algn="ctr" rotWithShape="0">
              <a:schemeClr val="accent1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431800" tIns="647700" rIns="431800" bIns="28829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目标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来源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15" name="椭圆 14"/>
          <p:cNvSpPr/>
          <p:nvPr>
            <p:custDataLst>
              <p:tags r:id="rId17"/>
            </p:custDataLst>
          </p:nvPr>
        </p:nvSpPr>
        <p:spPr>
          <a:xfrm>
            <a:off x="5843905" y="210502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16" name="图片 15" descr="343439383331313b343532303032383bbfcdbba7b9dcc0ed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988050" y="2244725"/>
            <a:ext cx="196850" cy="205105"/>
          </a:xfrm>
          <a:prstGeom prst="rect">
            <a:avLst/>
          </a:prstGeom>
          <a:gradFill>
            <a:gsLst>
              <a:gs pos="100000">
                <a:schemeClr val="accent1">
                  <a:lumMod val="70000"/>
                  <a:lumOff val="30000"/>
                </a:schemeClr>
              </a:gs>
              <a:gs pos="0">
                <a:schemeClr val="accent1">
                  <a:lumMod val="70000"/>
                  <a:lumOff val="30000"/>
                </a:schemeClr>
              </a:gs>
            </a:gsLst>
            <a:lin ang="10800000" scaled="0"/>
          </a:gradFill>
        </p:spPr>
      </p:pic>
    </p:spTree>
    <p:custDataLst>
      <p:tags r:id="rId2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中期投资的分析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9" name="图形 20"/>
          <p:cNvSpPr/>
          <p:nvPr>
            <p:custDataLst>
              <p:tags r:id="rId1"/>
            </p:custDataLst>
          </p:nvPr>
        </p:nvSpPr>
        <p:spPr>
          <a:xfrm>
            <a:off x="4405630" y="1942465"/>
            <a:ext cx="3360420" cy="3033395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dk1"/>
              </a:solidFill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2"/>
            </p:custDataLst>
          </p:nvPr>
        </p:nvSpPr>
        <p:spPr>
          <a:xfrm>
            <a:off x="7093585" y="4324350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20" name="椭圆 19"/>
          <p:cNvSpPr/>
          <p:nvPr>
            <p:custDataLst>
              <p:tags r:id="rId3"/>
            </p:custDataLst>
          </p:nvPr>
        </p:nvSpPr>
        <p:spPr>
          <a:xfrm>
            <a:off x="4586605" y="432117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33" name="图片 32" descr="343439383331313b343532303033313bd3a6d3c3c9ccb3c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33290" y="4465320"/>
            <a:ext cx="190500" cy="198120"/>
          </a:xfrm>
          <a:prstGeom prst="rect">
            <a:avLst/>
          </a:prstGeom>
        </p:spPr>
      </p:pic>
      <p:pic>
        <p:nvPicPr>
          <p:cNvPr id="32" name="图片 31" descr="343435383036303b343532343134393bcdb7c4d4b7e7b1a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32015" y="4458970"/>
            <a:ext cx="204470" cy="204470"/>
          </a:xfrm>
          <a:prstGeom prst="rect">
            <a:avLst/>
          </a:prstGeom>
        </p:spPr>
      </p:pic>
      <p:sp>
        <p:nvSpPr>
          <p:cNvPr id="22" name="标题"/>
          <p:cNvSpPr txBox="1"/>
          <p:nvPr>
            <p:custDataLst>
              <p:tags r:id="rId10"/>
            </p:custDataLst>
          </p:nvPr>
        </p:nvSpPr>
        <p:spPr>
          <a:xfrm>
            <a:off x="8178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just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波动性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3" name="正文"/>
          <p:cNvSpPr txBox="1"/>
          <p:nvPr>
            <p:custDataLst>
              <p:tags r:id="rId11"/>
            </p:custDataLst>
          </p:nvPr>
        </p:nvSpPr>
        <p:spPr>
          <a:xfrm>
            <a:off x="8178165" y="468122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盈亏同源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5" name="标题"/>
          <p:cNvSpPr txBox="1"/>
          <p:nvPr>
            <p:custDataLst>
              <p:tags r:id="rId12"/>
            </p:custDataLst>
          </p:nvPr>
        </p:nvSpPr>
        <p:spPr>
          <a:xfrm>
            <a:off x="1955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目标设定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6" name="正文"/>
          <p:cNvSpPr txBox="1"/>
          <p:nvPr>
            <p:custDataLst>
              <p:tags r:id="rId13"/>
            </p:custDataLst>
          </p:nvPr>
        </p:nvSpPr>
        <p:spPr>
          <a:xfrm>
            <a:off x="1955165" y="4681220"/>
            <a:ext cx="2059200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目标决定选择方向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标题"/>
          <p:cNvSpPr txBox="1"/>
          <p:nvPr>
            <p:custDataLst>
              <p:tags r:id="rId14"/>
            </p:custDataLst>
          </p:nvPr>
        </p:nvSpPr>
        <p:spPr>
          <a:xfrm>
            <a:off x="3255010" y="159766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流动性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5" name="正文"/>
          <p:cNvSpPr txBox="1"/>
          <p:nvPr>
            <p:custDataLst>
              <p:tags r:id="rId15"/>
            </p:custDataLst>
          </p:nvPr>
        </p:nvSpPr>
        <p:spPr>
          <a:xfrm>
            <a:off x="3255010" y="227076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资金的流动性决定持有时间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图形 20"/>
          <p:cNvSpPr/>
          <p:nvPr>
            <p:custDataLst>
              <p:tags r:id="rId16"/>
            </p:custDataLst>
          </p:nvPr>
        </p:nvSpPr>
        <p:spPr>
          <a:xfrm>
            <a:off x="5200650" y="2800350"/>
            <a:ext cx="1774190" cy="1601470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gradFill>
              <a:gsLst>
                <a:gs pos="0">
                  <a:srgbClr val="FFFFFF"/>
                </a:gs>
                <a:gs pos="53000">
                  <a:srgbClr val="FFFFFF">
                    <a:alpha val="0"/>
                  </a:srgbClr>
                </a:gs>
              </a:gsLst>
              <a:lin ang="16200000" scaled="0"/>
            </a:gradFill>
            <a:prstDash val="solid"/>
            <a:miter/>
          </a:ln>
          <a:effectLst>
            <a:outerShdw blurRad="342900" sx="102000" sy="102000" algn="ctr" rotWithShape="0">
              <a:schemeClr val="accent1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431800" tIns="647700" rIns="431800" bIns="28829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目标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来源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15" name="椭圆 14"/>
          <p:cNvSpPr/>
          <p:nvPr>
            <p:custDataLst>
              <p:tags r:id="rId17"/>
            </p:custDataLst>
          </p:nvPr>
        </p:nvSpPr>
        <p:spPr>
          <a:xfrm>
            <a:off x="5843905" y="210502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16" name="图片 15" descr="343439383331313b343532303032383bbfcdbba7b9dcc0ed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988050" y="2244725"/>
            <a:ext cx="196850" cy="205105"/>
          </a:xfrm>
          <a:prstGeom prst="rect">
            <a:avLst/>
          </a:prstGeom>
          <a:gradFill>
            <a:gsLst>
              <a:gs pos="100000">
                <a:schemeClr val="accent1">
                  <a:lumMod val="70000"/>
                  <a:lumOff val="30000"/>
                </a:schemeClr>
              </a:gs>
              <a:gs pos="0">
                <a:schemeClr val="accent1">
                  <a:lumMod val="70000"/>
                  <a:lumOff val="30000"/>
                </a:schemeClr>
              </a:gs>
            </a:gsLst>
            <a:lin ang="10800000" scaled="0"/>
          </a:gradFill>
        </p:spPr>
      </p:pic>
    </p:spTree>
    <p:custDataLst>
      <p:tags r:id="rId2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中期投资的规律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中期投资的时机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19225" y="737235"/>
            <a:ext cx="9354185" cy="506666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中线投资的时机，都是跌出来的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固定时间：</a:t>
            </a:r>
            <a:r>
              <a:rPr lang="en-US" alt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4-11</a:t>
            </a:r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，其余时间：跌破熊线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中期投资的时机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中线投资的时机，都是跌出来的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固定时间：</a:t>
            </a:r>
            <a:r>
              <a:rPr lang="en-US" alt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4-11</a:t>
            </a:r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，其余时间：跌破熊线，现在就是跌破熊线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737235"/>
            <a:ext cx="9296400" cy="50476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5.xml><?xml version="1.0" encoding="utf-8"?>
<p:tagLst xmlns:p="http://schemas.openxmlformats.org/presentationml/2006/main">
  <p:tag name="KSO_WM_BEAUTIFY_FLAG" val=""/>
  <p:tag name="KSO_WM_UNIT_FILL_FORE_SCHEMECOLOR_INDEX_BRIGHTNESS" val="0.8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2_1"/>
  <p:tag name="KSO_WM_UNIT_ID" val="diagram20231114_1*n_h_i*1_2_1"/>
  <p:tag name="KSO_WM_TEMPLATE_CATEGORY" val="diagram"/>
  <p:tag name="KSO_WM_TEMPLATE_INDEX" val="20231114"/>
  <p:tag name="KSO_WM_UNIT_LAYERLEVEL" val="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solid&quot;:{&quot;brightness&quot;:0.800000011920929,&quot;colorType&quot;:1,&quot;foreColorIndex&quot;:5,&quot;transparency&quot;:0.69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06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114_1*n_h_h_i*1_2_2_1"/>
  <p:tag name="KSO_WM_TEMPLATE_CATEGORY" val="diagram"/>
  <p:tag name="KSO_WM_TEMPLATE_INDEX" val="20231114"/>
  <p:tag name="KSO_WM_UNIT_LAYERLEVEL" val="1_1_1_1"/>
  <p:tag name="KSO_WM_TAG_VERSION" val="3.0"/>
  <p:tag name="KSO_WM_BEAUTIFY_FLAG" val="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07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114_1*n_h_h_i*1_2_3_1"/>
  <p:tag name="KSO_WM_TEMPLATE_CATEGORY" val="diagram"/>
  <p:tag name="KSO_WM_TEMPLATE_INDEX" val="20231114"/>
  <p:tag name="KSO_WM_UNIT_LAYERLEVEL" val="1_1_1_1"/>
  <p:tag name="KSO_WM_TAG_VERSION" val="3.0"/>
  <p:tag name="KSO_WM_BEAUTIFY_FLAG" val="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08.xml><?xml version="1.0" encoding="utf-8"?>
<p:tagLst xmlns:p="http://schemas.openxmlformats.org/presentationml/2006/main">
  <p:tag name="KSO_WM_BEAUTIFY_FLAG" val=""/>
  <p:tag name="KSO_WM_DIAGRAM_VERSION" val="3"/>
  <p:tag name="KSO_WM_DIAGRAM_COLOR_TRICK" val="1"/>
  <p:tag name="KSO_WM_DIAGRAM_COLOR_TEXT_CAN_REMOVE" val="n"/>
  <p:tag name="KSO_WM_UNIT_VALUE" val="55*5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3_1"/>
  <p:tag name="KSO_WM_UNIT_ID" val="diagram20231114_1*n_h_h_x*1_2_3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800000011920929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109.xml><?xml version="1.0" encoding="utf-8"?>
<p:tagLst xmlns:p="http://schemas.openxmlformats.org/presentationml/2006/main">
  <p:tag name="KSO_WM_BEAUTIFY_FLAG" val="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7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1"/>
  <p:tag name="KSO_WM_UNIT_ID" val="diagram20231114_1*n_h_h_x*1_2_2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1114_1*n_h_h_a*1_2_2_1"/>
  <p:tag name="KSO_WM_TEMPLATE_CATEGORY" val="diagram"/>
  <p:tag name="KSO_WM_TEMPLATE_INDEX" val="20231114"/>
  <p:tag name="KSO_WM_UNIT_LAYERLEVEL" val="1_1_1_1"/>
  <p:tag name="KSO_WM_TAG_VERSION" val="3.0"/>
  <p:tag name="KSO_WM_BEAUTIFY_FLAG" val="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1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1114_1*n_h_h_f*1_2_2_1"/>
  <p:tag name="KSO_WM_TEMPLATE_CATEGORY" val="diagram"/>
  <p:tag name="KSO_WM_TEMPLATE_INDEX" val="20231114"/>
  <p:tag name="KSO_WM_UNIT_LAYERLEVEL" val="1_1_1_1"/>
  <p:tag name="KSO_WM_TAG_VERSION" val="3.0"/>
  <p:tag name="KSO_WM_BEAUTIFY_FLAG" val="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1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1114_1*n_h_h_a*1_2_3_1"/>
  <p:tag name="KSO_WM_TEMPLATE_CATEGORY" val="diagram"/>
  <p:tag name="KSO_WM_TEMPLATE_INDEX" val="20231114"/>
  <p:tag name="KSO_WM_UNIT_LAYERLEVEL" val="1_1_1_1"/>
  <p:tag name="KSO_WM_TAG_VERSION" val="3.0"/>
  <p:tag name="KSO_WM_BEAUTIFY_FLAG" val="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1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1114_1*n_h_h_f*1_2_3_1"/>
  <p:tag name="KSO_WM_TEMPLATE_CATEGORY" val="diagram"/>
  <p:tag name="KSO_WM_TEMPLATE_INDEX" val="20231114"/>
  <p:tag name="KSO_WM_UNIT_LAYERLEVEL" val="1_1_1_1"/>
  <p:tag name="KSO_WM_TAG_VERSION" val="3.0"/>
  <p:tag name="KSO_WM_BEAUTIFY_FLAG" val="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1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1114_1*n_h_h_a*1_2_1_1"/>
  <p:tag name="KSO_WM_TEMPLATE_CATEGORY" val="diagram"/>
  <p:tag name="KSO_WM_TEMPLATE_INDEX" val="20231114"/>
  <p:tag name="KSO_WM_UNIT_LAYERLEVEL" val="1_1_1_1"/>
  <p:tag name="KSO_WM_TAG_VERSION" val="3.0"/>
  <p:tag name="KSO_WM_BEAUTIFY_FLAG" val="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1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114_1*n_h_h_f*1_2_1_1"/>
  <p:tag name="KSO_WM_TEMPLATE_CATEGORY" val="diagram"/>
  <p:tag name="KSO_WM_TEMPLATE_INDEX" val="20231114"/>
  <p:tag name="KSO_WM_UNIT_LAYERLEVEL" val="1_1_1_1"/>
  <p:tag name="KSO_WM_TAG_VERSION" val="3.0"/>
  <p:tag name="KSO_WM_BEAUTIFY_FLAG" val="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16.xml><?xml version="1.0" encoding="utf-8"?>
<p:tagLst xmlns:p="http://schemas.openxmlformats.org/presentationml/2006/main">
  <p:tag name="KSO_WM_BEAUTIFY_FLAG" val="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LINE_FORE_SCHEMECOLOR_INDEX_1_BRIGHTNESS" val="0"/>
  <p:tag name="KSO_WM_UNIT_LINE_FORE_SCHEMECOLOR_INDEX_1" val="14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14"/>
  <p:tag name="KSO_WM_UNIT_LINE_FORE_SCHEMECOLOR_INDEX_2_POS" val="0.53"/>
  <p:tag name="KSO_WM_UNIT_LINE_FORE_SCHEMECOLOR_INDEX_2_TRANS" val="1"/>
  <p:tag name="KSO_WM_UNIT_LINE_GRADIENT_TYPE" val="0"/>
  <p:tag name="KSO_WM_UNIT_LINE_GRADIENT_ANGLE" val="270"/>
  <p:tag name="KSO_WM_UNIT_LINE_GRADIENT_DIRECTION" val="6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114_1*n_h_a*1_1_1"/>
  <p:tag name="KSO_WM_TEMPLATE_CATEGORY" val="diagram"/>
  <p:tag name="KSO_WM_TEMPLATE_INDEX" val="20231114"/>
  <p:tag name="KSO_WM_UNIT_LAYERLEVEL" val="1_1_1"/>
  <p:tag name="KSO_WM_TAG_VERSION" val="3.0"/>
  <p:tag name="KSO_WM_UNIT_PRESET_TEXT" val="单击添&#10;加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gradient&quot;:[{&quot;brightness&quot;:0,&quot;colorType&quot;:2,&quot;pos&quot;:0,&quot;rgb&quot;:&quot;#ffffff&quot;,&quot;transparency&quot;:0},{&quot;brightness&quot;:0,&quot;colorType&quot;:2,&quot;pos&quot;:0.5299999713897705,&quot;rgb&quot;:&quot;#ffffff&quot;,&quot;transparency&quot;:1}],&quot;type&quot;:2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17.xml><?xml version="1.0" encoding="utf-8"?>
<p:tagLst xmlns:p="http://schemas.openxmlformats.org/presentationml/2006/main">
  <p:tag name="KSO_WM_BEAUTIFY_FLAG" val="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114_1*n_h_h_i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18.xml><?xml version="1.0" encoding="utf-8"?>
<p:tagLst xmlns:p="http://schemas.openxmlformats.org/presentationml/2006/main">
  <p:tag name="KSO_WM_BEAUTIFY_FLAG" val="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1"/>
  <p:tag name="KSO_WM_UNIT_ID" val="diagram20231114_1*n_h_h_x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5.xml><?xml version="1.0" encoding="utf-8"?>
<p:tagLst xmlns:p="http://schemas.openxmlformats.org/presentationml/2006/main">
  <p:tag name="KSO_WPP_MARK_KEY" val="7fb726d2-c86b-42c1-b34d-3bbbdc299f5d"/>
  <p:tag name="RESOURCE_RECORD_KEY" val="{&quot;70&quot;:[3314671]}"/>
  <p:tag name="COMMONDATA" val="eyJoZGlkIjoiYjc1YjdlNDVhOTYwNTlmNGZhY2RiNDU0ODNiMzI1YmUifQ=="/>
  <p:tag name="commondata" val="eyJoZGlkIjoiMDRmMGE4YzIzMjcwOWQ1Y2M2ZjcxZTFkNDRmOGU4NmQ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4.xml><?xml version="1.0" encoding="utf-8"?>
<p:tagLst xmlns:p="http://schemas.openxmlformats.org/presentationml/2006/main">
  <p:tag name="KSO_WM_UNIT_PLACING_PICTURE_USER_VIEWPORT" val="{&quot;height&quot;:7361,&quot;width&quot;:5875}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#wm#"/>
  <p:tag name="KSO_WM_UNIT_FILL_FORE_SCHEMECOLOR_INDEX_BRIGHTNESS" val="0.8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2_1"/>
  <p:tag name="KSO_WM_UNIT_ID" val="diagram20231114_1*n_h_i*1_2_1"/>
  <p:tag name="KSO_WM_TEMPLATE_CATEGORY" val="diagram"/>
  <p:tag name="KSO_WM_TEMPLATE_INDEX" val="20231114"/>
  <p:tag name="KSO_WM_UNIT_LAYERLEVEL" val="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solid&quot;:{&quot;brightness&quot;:0.800000011920929,&quot;colorType&quot;:1,&quot;foreColorIndex&quot;:5,&quot;transparency&quot;:0.69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29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114_1*n_h_h_i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114_1*n_h_h_i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1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VALUE" val="55*5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3_1"/>
  <p:tag name="KSO_WM_UNIT_ID" val="diagram20231114_1*n_h_h_x*1_2_3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800000011920929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2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7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1"/>
  <p:tag name="KSO_WM_UNIT_ID" val="diagram20231114_1*n_h_h_x*1_2_2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1114_1*n_h_h_a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1114_1*n_h_h_f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1114_1*n_h_h_a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1114_1*n_h_h_f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1114_1*n_h_h_a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114_1*n_h_h_f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9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LINE_FORE_SCHEMECOLOR_INDEX_1_BRIGHTNESS" val="0"/>
  <p:tag name="KSO_WM_UNIT_LINE_FORE_SCHEMECOLOR_INDEX_1" val="14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14"/>
  <p:tag name="KSO_WM_UNIT_LINE_FORE_SCHEMECOLOR_INDEX_2_POS" val="0.53"/>
  <p:tag name="KSO_WM_UNIT_LINE_FORE_SCHEMECOLOR_INDEX_2_TRANS" val="1"/>
  <p:tag name="KSO_WM_UNIT_LINE_GRADIENT_TYPE" val="0"/>
  <p:tag name="KSO_WM_UNIT_LINE_GRADIENT_ANGLE" val="270"/>
  <p:tag name="KSO_WM_UNIT_LINE_GRADIENT_DIRECTION" val="6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114_1*n_h_a*1_1_1"/>
  <p:tag name="KSO_WM_TEMPLATE_CATEGORY" val="diagram"/>
  <p:tag name="KSO_WM_TEMPLATE_INDEX" val="20231114"/>
  <p:tag name="KSO_WM_UNIT_LAYERLEVEL" val="1_1_1"/>
  <p:tag name="KSO_WM_TAG_VERSION" val="3.0"/>
  <p:tag name="KSO_WM_UNIT_PRESET_TEXT" val="单击添&#10;加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gradient&quot;:[{&quot;brightness&quot;:0,&quot;colorType&quot;:2,&quot;pos&quot;:0,&quot;rgb&quot;:&quot;#ffffff&quot;,&quot;transparency&quot;:0},{&quot;brightness&quot;:0,&quot;colorType&quot;:2,&quot;pos&quot;:0.5299999713897705,&quot;rgb&quot;:&quot;#ffffff&quot;,&quot;transparency&quot;:1}],&quot;type&quot;:2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114_1*n_h_h_i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1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1"/>
  <p:tag name="KSO_WM_UNIT_ID" val="diagram20231114_1*n_h_h_x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UNIT_FILL_FORE_SCHEMECOLOR_INDEX_BRIGHTNESS" val="0.8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2_1"/>
  <p:tag name="KSO_WM_UNIT_ID" val="diagram20231114_1*n_h_i*1_2_1"/>
  <p:tag name="KSO_WM_TEMPLATE_CATEGORY" val="diagram"/>
  <p:tag name="KSO_WM_TEMPLATE_INDEX" val="20231114"/>
  <p:tag name="KSO_WM_UNIT_LAYERLEVEL" val="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solid&quot;:{&quot;brightness&quot;:0.800000011920929,&quot;colorType&quot;:1,&quot;foreColorIndex&quot;:5,&quot;transparency&quot;:0.69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4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114_1*n_h_h_i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5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114_1*n_h_h_i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6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VALUE" val="55*5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3_1"/>
  <p:tag name="KSO_WM_UNIT_ID" val="diagram20231114_1*n_h_h_x*1_2_3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800000011920929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47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7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1"/>
  <p:tag name="KSO_WM_UNIT_ID" val="diagram20231114_1*n_h_h_x*1_2_2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4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1114_1*n_h_h_a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1114_1*n_h_h_f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1114_1*n_h_h_a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1114_1*n_h_h_f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1114_1*n_h_h_a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114_1*n_h_h_f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4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LINE_FORE_SCHEMECOLOR_INDEX_1_BRIGHTNESS" val="0"/>
  <p:tag name="KSO_WM_UNIT_LINE_FORE_SCHEMECOLOR_INDEX_1" val="14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14"/>
  <p:tag name="KSO_WM_UNIT_LINE_FORE_SCHEMECOLOR_INDEX_2_POS" val="0.53"/>
  <p:tag name="KSO_WM_UNIT_LINE_FORE_SCHEMECOLOR_INDEX_2_TRANS" val="1"/>
  <p:tag name="KSO_WM_UNIT_LINE_GRADIENT_TYPE" val="0"/>
  <p:tag name="KSO_WM_UNIT_LINE_GRADIENT_ANGLE" val="270"/>
  <p:tag name="KSO_WM_UNIT_LINE_GRADIENT_DIRECTION" val="6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114_1*n_h_a*1_1_1"/>
  <p:tag name="KSO_WM_TEMPLATE_CATEGORY" val="diagram"/>
  <p:tag name="KSO_WM_TEMPLATE_INDEX" val="20231114"/>
  <p:tag name="KSO_WM_UNIT_LAYERLEVEL" val="1_1_1"/>
  <p:tag name="KSO_WM_TAG_VERSION" val="3.0"/>
  <p:tag name="KSO_WM_UNIT_PRESET_TEXT" val="单击添&#10;加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gradient&quot;:[{&quot;brightness&quot;:0,&quot;colorType&quot;:2,&quot;pos&quot;:0,&quot;rgb&quot;:&quot;#ffffff&quot;,&quot;transparency&quot;:0},{&quot;brightness&quot;:0,&quot;colorType&quot;:2,&quot;pos&quot;:0.5299999713897705,&quot;rgb&quot;:&quot;#ffffff&quot;,&quot;transparency&quot;:1}],&quot;type&quot;:2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5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114_1*n_h_h_i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6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1"/>
  <p:tag name="KSO_WM_UNIT_ID" val="diagram20231114_1*n_h_h_x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UNIT_FILL_FORE_SCHEMECOLOR_INDEX_BRIGHTNESS" val="0.8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2_1"/>
  <p:tag name="KSO_WM_UNIT_ID" val="diagram20231114_1*n_h_i*1_2_1"/>
  <p:tag name="KSO_WM_TEMPLATE_CATEGORY" val="diagram"/>
  <p:tag name="KSO_WM_TEMPLATE_INDEX" val="20231114"/>
  <p:tag name="KSO_WM_UNIT_LAYERLEVEL" val="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solid&quot;:{&quot;brightness&quot;:0.800000011920929,&quot;colorType&quot;:1,&quot;foreColorIndex&quot;:5,&quot;transparency&quot;:0.69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9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114_1*n_h_h_i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114_1*n_h_h_i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1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VALUE" val="55*5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3_1"/>
  <p:tag name="KSO_WM_UNIT_ID" val="diagram20231114_1*n_h_h_x*1_2_3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800000011920929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62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7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1"/>
  <p:tag name="KSO_WM_UNIT_ID" val="diagram20231114_1*n_h_h_x*1_2_2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1114_1*n_h_h_a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1114_1*n_h_h_f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1114_1*n_h_h_a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1114_1*n_h_h_f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1114_1*n_h_h_a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114_1*n_h_h_f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9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LINE_FORE_SCHEMECOLOR_INDEX_1_BRIGHTNESS" val="0"/>
  <p:tag name="KSO_WM_UNIT_LINE_FORE_SCHEMECOLOR_INDEX_1" val="14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14"/>
  <p:tag name="KSO_WM_UNIT_LINE_FORE_SCHEMECOLOR_INDEX_2_POS" val="0.53"/>
  <p:tag name="KSO_WM_UNIT_LINE_FORE_SCHEMECOLOR_INDEX_2_TRANS" val="1"/>
  <p:tag name="KSO_WM_UNIT_LINE_GRADIENT_TYPE" val="0"/>
  <p:tag name="KSO_WM_UNIT_LINE_GRADIENT_ANGLE" val="270"/>
  <p:tag name="KSO_WM_UNIT_LINE_GRADIENT_DIRECTION" val="6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114_1*n_h_a*1_1_1"/>
  <p:tag name="KSO_WM_TEMPLATE_CATEGORY" val="diagram"/>
  <p:tag name="KSO_WM_TEMPLATE_INDEX" val="20231114"/>
  <p:tag name="KSO_WM_UNIT_LAYERLEVEL" val="1_1_1"/>
  <p:tag name="KSO_WM_TAG_VERSION" val="3.0"/>
  <p:tag name="KSO_WM_UNIT_PRESET_TEXT" val="单击添&#10;加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gradient&quot;:[{&quot;brightness&quot;:0,&quot;colorType&quot;:2,&quot;pos&quot;:0,&quot;rgb&quot;:&quot;#ffffff&quot;,&quot;transparency&quot;:0},{&quot;brightness&quot;:0,&quot;colorType&quot;:2,&quot;pos&quot;:0.5299999713897705,&quot;rgb&quot;:&quot;#ffffff&quot;,&quot;transparency&quot;:1}],&quot;type&quot;:2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114_1*n_h_h_i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71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1"/>
  <p:tag name="KSO_WM_UNIT_ID" val="diagram20231114_1*n_h_h_x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974</Words>
  <Application>WPS 演示</Application>
  <PresentationFormat>宽屏</PresentationFormat>
  <Paragraphs>189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25</vt:i4>
      </vt:variant>
    </vt:vector>
  </HeadingPairs>
  <TitlesOfParts>
    <vt:vector size="45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Normal</vt:lpstr>
      <vt:lpstr>思源黑体 CN Medium</vt:lpstr>
      <vt:lpstr>思源黑体 CN Light</vt:lpstr>
      <vt:lpstr>思源黑体 CN Bold</vt:lpstr>
      <vt:lpstr>思源黑体 CN Regular</vt:lpstr>
      <vt:lpstr>Impact</vt:lpstr>
      <vt:lpstr>+中文标题</vt:lpstr>
      <vt:lpstr>Segoe Print</vt:lpstr>
      <vt:lpstr>Arial Unicode MS</vt:lpstr>
      <vt:lpstr>Calibri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C_Hokcheung</cp:lastModifiedBy>
  <cp:revision>288</cp:revision>
  <dcterms:created xsi:type="dcterms:W3CDTF">2019-06-19T02:08:00Z</dcterms:created>
  <dcterms:modified xsi:type="dcterms:W3CDTF">2025-11-13T07:24:36Z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584D32A3396840A987F8D9BE40BD9890_13</vt:lpwstr>
  </property>
</Properties>
</file>