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3.svg" ContentType="image/svg+xml"/>
  <Override PartName="/ppt/media/image15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25"/>
  </p:notesMasterIdLst>
  <p:sldIdLst>
    <p:sldId id="280" r:id="rId5"/>
    <p:sldId id="336" r:id="rId6"/>
    <p:sldId id="337" r:id="rId7"/>
    <p:sldId id="338" r:id="rId8"/>
    <p:sldId id="339" r:id="rId9"/>
    <p:sldId id="377" r:id="rId10"/>
    <p:sldId id="378" r:id="rId11"/>
    <p:sldId id="342" r:id="rId12"/>
    <p:sldId id="359" r:id="rId13"/>
    <p:sldId id="381" r:id="rId14"/>
    <p:sldId id="379" r:id="rId15"/>
    <p:sldId id="413" r:id="rId16"/>
    <p:sldId id="382" r:id="rId17"/>
    <p:sldId id="346" r:id="rId18"/>
    <p:sldId id="347" r:id="rId19"/>
    <p:sldId id="349" r:id="rId20"/>
    <p:sldId id="358" r:id="rId21"/>
    <p:sldId id="421" r:id="rId22"/>
    <p:sldId id="335" r:id="rId23"/>
    <p:sldId id="271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02"/>
      </p:cViewPr>
      <p:guideLst>
        <p:guide orient="horz" pos="20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gs" Target="tags/tag127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3" name="图片 2" descr="1920_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杨春虎丨执业编号： A1120619100003   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总海报10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19.png"/><Relationship Id="rId2" Type="http://schemas.openxmlformats.org/officeDocument/2006/relationships/tags" Target="../tags/tag91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03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5.xml"/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14.png"/><Relationship Id="rId6" Type="http://schemas.openxmlformats.org/officeDocument/2006/relationships/tags" Target="../tags/tag111.xml"/><Relationship Id="rId5" Type="http://schemas.openxmlformats.org/officeDocument/2006/relationships/image" Target="../media/image12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9" Type="http://schemas.openxmlformats.org/officeDocument/2006/relationships/slideLayout" Target="../slideLayouts/slideLayout5.xml"/><Relationship Id="rId18" Type="http://schemas.openxmlformats.org/officeDocument/2006/relationships/tags" Target="../tags/tag121.xml"/><Relationship Id="rId17" Type="http://schemas.openxmlformats.org/officeDocument/2006/relationships/image" Target="../media/image16.png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2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3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4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6.xml"/><Relationship Id="rId2" Type="http://schemas.openxmlformats.org/officeDocument/2006/relationships/image" Target="../media/image10.png"/><Relationship Id="rId1" Type="http://schemas.openxmlformats.org/officeDocument/2006/relationships/tags" Target="../tags/tag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11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svg"/><Relationship Id="rId8" Type="http://schemas.openxmlformats.org/officeDocument/2006/relationships/image" Target="../media/image14.png"/><Relationship Id="rId7" Type="http://schemas.openxmlformats.org/officeDocument/2006/relationships/tags" Target="../tags/tag4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55.xml"/><Relationship Id="rId20" Type="http://schemas.openxmlformats.org/officeDocument/2006/relationships/image" Target="../media/image17.svg"/><Relationship Id="rId2" Type="http://schemas.openxmlformats.org/officeDocument/2006/relationships/tags" Target="../tags/tag42.xml"/><Relationship Id="rId19" Type="http://schemas.openxmlformats.org/officeDocument/2006/relationships/image" Target="../media/image16.png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svg"/><Relationship Id="rId8" Type="http://schemas.openxmlformats.org/officeDocument/2006/relationships/image" Target="../media/image14.png"/><Relationship Id="rId7" Type="http://schemas.openxmlformats.org/officeDocument/2006/relationships/tags" Target="../tags/tag6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70.xml"/><Relationship Id="rId20" Type="http://schemas.openxmlformats.org/officeDocument/2006/relationships/image" Target="../media/image17.svg"/><Relationship Id="rId2" Type="http://schemas.openxmlformats.org/officeDocument/2006/relationships/tags" Target="../tags/tag57.xml"/><Relationship Id="rId19" Type="http://schemas.openxmlformats.org/officeDocument/2006/relationships/image" Target="../media/image16.png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svg"/><Relationship Id="rId8" Type="http://schemas.openxmlformats.org/officeDocument/2006/relationships/image" Target="../media/image14.png"/><Relationship Id="rId7" Type="http://schemas.openxmlformats.org/officeDocument/2006/relationships/tags" Target="../tags/tag7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85.xml"/><Relationship Id="rId20" Type="http://schemas.openxmlformats.org/officeDocument/2006/relationships/image" Target="../media/image17.svg"/><Relationship Id="rId2" Type="http://schemas.openxmlformats.org/officeDocument/2006/relationships/tags" Target="../tags/tag72.xml"/><Relationship Id="rId19" Type="http://schemas.openxmlformats.org/officeDocument/2006/relationships/image" Target="../media/image16.png"/><Relationship Id="rId18" Type="http://schemas.openxmlformats.org/officeDocument/2006/relationships/tags" Target="../tags/tag84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18.png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中期投资的周期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中线投资的时机，都是跌出来的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每一轮都有新主题，科技前沿为主，一轮不超过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个月，适合中线，顺势而为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94765" y="753110"/>
            <a:ext cx="9601835" cy="5099685"/>
            <a:chOff x="2184" y="1212"/>
            <a:chExt cx="14832" cy="8034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84" y="1212"/>
              <a:ext cx="14832" cy="803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566" y="4058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酿酒</a:t>
              </a:r>
              <a:endParaRPr lang="zh-CN" altLang="en-US" dirty="0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4010" y="2911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电池</a:t>
              </a:r>
              <a:endParaRPr lang="zh-CN" altLang="en-US" dirty="0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5744" y="2496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电子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7307" y="3168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稀土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8633" y="3578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光伏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10261" y="5350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软件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11901" y="4935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电子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13306" y="4058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传媒</a:t>
              </a:r>
              <a:endParaRPr lang="zh-CN" altLang="en-US" dirty="0"/>
            </a:p>
          </p:txBody>
        </p:sp>
      </p:grpSp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中期投资的方案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时机到错杀股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稳定分红，投资价值，控盘增加，趋势更加安全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关注日线金叉熊线上移的机会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90" y="737235"/>
            <a:ext cx="9456420" cy="5112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0" y="1497330"/>
            <a:ext cx="949325" cy="1837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690" y="1049655"/>
            <a:ext cx="1190625" cy="4476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时机到错杀股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熊线低位上移，资金总体流入，红肥绿瘦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关注周线，月线，知道周期结果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0" y="737235"/>
            <a:ext cx="9451975" cy="5109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1029335"/>
            <a:ext cx="1190625" cy="4476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中线投资纪律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清楚自己的目标需求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3900" y="5910058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市场犯错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行业成长的钱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短期不会用到的钱，能承受部分波动的钱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9" name="图形 20"/>
          <p:cNvSpPr/>
          <p:nvPr>
            <p:custDataLst>
              <p:tags r:id="rId1"/>
            </p:custDataLst>
          </p:nvPr>
        </p:nvSpPr>
        <p:spPr>
          <a:xfrm>
            <a:off x="4405630" y="1942465"/>
            <a:ext cx="3360420" cy="3033395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dk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7093585" y="4324350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4586605" y="432117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33" name="图片 32" descr="343439383331313b343532303033313bd3a6d3c3c9ccb3c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3290" y="4465320"/>
            <a:ext cx="190500" cy="198120"/>
          </a:xfrm>
          <a:prstGeom prst="rect">
            <a:avLst/>
          </a:prstGeom>
        </p:spPr>
      </p:pic>
      <p:pic>
        <p:nvPicPr>
          <p:cNvPr id="32" name="图片 31" descr="343435383036303b343532343134393bcdb7c4d4b7e7b1a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32015" y="4458970"/>
            <a:ext cx="204470" cy="204470"/>
          </a:xfrm>
          <a:prstGeom prst="rect">
            <a:avLst/>
          </a:prstGeom>
        </p:spPr>
      </p:pic>
      <p:sp>
        <p:nvSpPr>
          <p:cNvPr id="22" name="标题"/>
          <p:cNvSpPr txBox="1"/>
          <p:nvPr>
            <p:custDataLst>
              <p:tags r:id="rId8"/>
            </p:custDataLst>
          </p:nvPr>
        </p:nvSpPr>
        <p:spPr>
          <a:xfrm>
            <a:off x="8178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just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经济增长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正文"/>
          <p:cNvSpPr txBox="1"/>
          <p:nvPr>
            <p:custDataLst>
              <p:tags r:id="rId9"/>
            </p:custDataLst>
          </p:nvPr>
        </p:nvSpPr>
        <p:spPr>
          <a:xfrm>
            <a:off x="8178165" y="468122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跟随经济波动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0"/>
            </p:custDataLst>
          </p:nvPr>
        </p:nvSpPr>
        <p:spPr>
          <a:xfrm>
            <a:off x="1955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公司行业价值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正文"/>
          <p:cNvSpPr txBox="1"/>
          <p:nvPr>
            <p:custDataLst>
              <p:tags r:id="rId11"/>
            </p:custDataLst>
          </p:nvPr>
        </p:nvSpPr>
        <p:spPr>
          <a:xfrm>
            <a:off x="1955165" y="4681220"/>
            <a:ext cx="2059200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风口行业或公司长期业绩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12"/>
            </p:custDataLst>
          </p:nvPr>
        </p:nvSpPr>
        <p:spPr>
          <a:xfrm>
            <a:off x="3255010" y="159766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股价波动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正文"/>
          <p:cNvSpPr txBox="1"/>
          <p:nvPr>
            <p:custDataLst>
              <p:tags r:id="rId13"/>
            </p:custDataLst>
          </p:nvPr>
        </p:nvSpPr>
        <p:spPr>
          <a:xfrm>
            <a:off x="3255010" y="227076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短线差价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图形 20"/>
          <p:cNvSpPr/>
          <p:nvPr>
            <p:custDataLst>
              <p:tags r:id="rId14"/>
            </p:custDataLst>
          </p:nvPr>
        </p:nvSpPr>
        <p:spPr>
          <a:xfrm>
            <a:off x="5200650" y="2800350"/>
            <a:ext cx="1774190" cy="1601470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目标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来源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5"/>
            </p:custDataLst>
          </p:nvPr>
        </p:nvSpPr>
        <p:spPr>
          <a:xfrm>
            <a:off x="5843905" y="210502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16" name="图片 15" descr="343439383331313b343532303032383bbfcdbba7b9dcc0ed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88050" y="2244725"/>
            <a:ext cx="196850" cy="205105"/>
          </a:xfrm>
          <a:prstGeom prst="rect">
            <a:avLst/>
          </a:prstGeom>
          <a:gradFill>
            <a:gsLst>
              <a:gs pos="100000">
                <a:schemeClr val="accent1">
                  <a:lumMod val="70000"/>
                  <a:lumOff val="3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10800000" scaled="0"/>
          </a:gradFill>
        </p:spPr>
      </p:pic>
    </p:spTree>
    <p:custDataLst>
      <p:tags r:id="rId1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顺势而为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中线投资，选好之后，看大做小，近期周线死叉多，关注周线金叉区域的机会</a:t>
            </a:r>
            <a:endParaRPr 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关注周线月线是不是死叉，关注利日线的趋势支撑，熊线或者辅助线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30" y="737235"/>
            <a:ext cx="9588500" cy="5184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05" y="1497330"/>
            <a:ext cx="949325" cy="183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540" y="1049655"/>
            <a:ext cx="1190625" cy="4476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20x1080_17315721212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带货图：1920_1080_17315721271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总海报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执业编号:A1120619100003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经传多赢投研总监／软件产品架构师， 北京大学金融系毕业， 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181735"/>
            <a:ext cx="631317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中线投资</a:t>
            </a:r>
            <a:endParaRPr lang="en-US" altLang="zh-CN" sz="7200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寻找价值洼地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6892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14</a:t>
            </a:r>
            <a:r>
              <a:rPr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8455" y="1109980"/>
            <a:ext cx="3730625" cy="4674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144081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232537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320992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409448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878705" y="1223645"/>
            <a:ext cx="5340350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投资的目标来源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4149725" y="114046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086225" y="29070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086225" y="20237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086225" y="381190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878705" y="21069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中期投资的规律</a:t>
            </a:r>
            <a:endParaRPr lang="zh-CN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878705" y="29902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中期投资的方案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878705" y="389509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中期投资的纪律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投资的目标来源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投资的目标来源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9" name="图形 20"/>
          <p:cNvSpPr/>
          <p:nvPr>
            <p:custDataLst>
              <p:tags r:id="rId1"/>
            </p:custDataLst>
          </p:nvPr>
        </p:nvSpPr>
        <p:spPr>
          <a:xfrm>
            <a:off x="4405630" y="1942465"/>
            <a:ext cx="3360420" cy="3033395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dk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7093585" y="4324350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4586605" y="432117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33" name="图片 32" descr="343439383331313b343532303033313bd3a6d3c3c9ccb3c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3290" y="4465320"/>
            <a:ext cx="190500" cy="198120"/>
          </a:xfrm>
          <a:prstGeom prst="rect">
            <a:avLst/>
          </a:prstGeom>
        </p:spPr>
      </p:pic>
      <p:pic>
        <p:nvPicPr>
          <p:cNvPr id="32" name="图片 31" descr="343435383036303b343532343134393bcdb7c4d4b7e7b1a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2015" y="4458970"/>
            <a:ext cx="204470" cy="204470"/>
          </a:xfrm>
          <a:prstGeom prst="rect">
            <a:avLst/>
          </a:prstGeom>
        </p:spPr>
      </p:pic>
      <p:sp>
        <p:nvSpPr>
          <p:cNvPr id="22" name="标题"/>
          <p:cNvSpPr txBox="1"/>
          <p:nvPr>
            <p:custDataLst>
              <p:tags r:id="rId10"/>
            </p:custDataLst>
          </p:nvPr>
        </p:nvSpPr>
        <p:spPr>
          <a:xfrm>
            <a:off x="8178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just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经济增长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正文"/>
          <p:cNvSpPr txBox="1"/>
          <p:nvPr>
            <p:custDataLst>
              <p:tags r:id="rId11"/>
            </p:custDataLst>
          </p:nvPr>
        </p:nvSpPr>
        <p:spPr>
          <a:xfrm>
            <a:off x="8178165" y="468122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跟随经济波动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2"/>
            </p:custDataLst>
          </p:nvPr>
        </p:nvSpPr>
        <p:spPr>
          <a:xfrm>
            <a:off x="1955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公司行业价值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正文"/>
          <p:cNvSpPr txBox="1"/>
          <p:nvPr>
            <p:custDataLst>
              <p:tags r:id="rId13"/>
            </p:custDataLst>
          </p:nvPr>
        </p:nvSpPr>
        <p:spPr>
          <a:xfrm>
            <a:off x="1955165" y="4681220"/>
            <a:ext cx="2059200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风口行业或公司长期业绩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14"/>
            </p:custDataLst>
          </p:nvPr>
        </p:nvSpPr>
        <p:spPr>
          <a:xfrm>
            <a:off x="3255010" y="159766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股价波动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正文"/>
          <p:cNvSpPr txBox="1"/>
          <p:nvPr>
            <p:custDataLst>
              <p:tags r:id="rId15"/>
            </p:custDataLst>
          </p:nvPr>
        </p:nvSpPr>
        <p:spPr>
          <a:xfrm>
            <a:off x="3255010" y="227076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短线差价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图形 20"/>
          <p:cNvSpPr/>
          <p:nvPr>
            <p:custDataLst>
              <p:tags r:id="rId16"/>
            </p:custDataLst>
          </p:nvPr>
        </p:nvSpPr>
        <p:spPr>
          <a:xfrm>
            <a:off x="5200650" y="2800350"/>
            <a:ext cx="1774190" cy="1601470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目标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来源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5843905" y="210502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16" name="图片 15" descr="343439383331313b343532303032383bbfcdbba7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88050" y="2244725"/>
            <a:ext cx="196850" cy="205105"/>
          </a:xfrm>
          <a:prstGeom prst="rect">
            <a:avLst/>
          </a:prstGeom>
          <a:gradFill>
            <a:gsLst>
              <a:gs pos="100000">
                <a:schemeClr val="accent1">
                  <a:lumMod val="70000"/>
                  <a:lumOff val="3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10800000" scaled="0"/>
          </a:gradFill>
        </p:spPr>
      </p:pic>
    </p:spTree>
    <p:custDataLst>
      <p:tags r:id="rId2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投资的目标来源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9" name="图形 20"/>
          <p:cNvSpPr/>
          <p:nvPr>
            <p:custDataLst>
              <p:tags r:id="rId1"/>
            </p:custDataLst>
          </p:nvPr>
        </p:nvSpPr>
        <p:spPr>
          <a:xfrm>
            <a:off x="4405630" y="1942465"/>
            <a:ext cx="3360420" cy="3033395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dk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7093585" y="4324350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4586605" y="432117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33" name="图片 32" descr="343439383331313b343532303033313bd3a6d3c3c9ccb3c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3290" y="4465320"/>
            <a:ext cx="190500" cy="198120"/>
          </a:xfrm>
          <a:prstGeom prst="rect">
            <a:avLst/>
          </a:prstGeom>
        </p:spPr>
      </p:pic>
      <p:pic>
        <p:nvPicPr>
          <p:cNvPr id="32" name="图片 31" descr="343435383036303b343532343134393bcdb7c4d4b7e7b1a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2015" y="4458970"/>
            <a:ext cx="204470" cy="204470"/>
          </a:xfrm>
          <a:prstGeom prst="rect">
            <a:avLst/>
          </a:prstGeom>
        </p:spPr>
      </p:pic>
      <p:sp>
        <p:nvSpPr>
          <p:cNvPr id="22" name="标题"/>
          <p:cNvSpPr txBox="1"/>
          <p:nvPr>
            <p:custDataLst>
              <p:tags r:id="rId10"/>
            </p:custDataLst>
          </p:nvPr>
        </p:nvSpPr>
        <p:spPr>
          <a:xfrm>
            <a:off x="8178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just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经济增长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正文"/>
          <p:cNvSpPr txBox="1"/>
          <p:nvPr>
            <p:custDataLst>
              <p:tags r:id="rId11"/>
            </p:custDataLst>
          </p:nvPr>
        </p:nvSpPr>
        <p:spPr>
          <a:xfrm>
            <a:off x="8178165" y="468122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长期持有，被动跟踪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2"/>
            </p:custDataLst>
          </p:nvPr>
        </p:nvSpPr>
        <p:spPr>
          <a:xfrm>
            <a:off x="1955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公司行业价值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正文"/>
          <p:cNvSpPr txBox="1"/>
          <p:nvPr>
            <p:custDataLst>
              <p:tags r:id="rId13"/>
            </p:custDataLst>
          </p:nvPr>
        </p:nvSpPr>
        <p:spPr>
          <a:xfrm>
            <a:off x="1955165" y="4681220"/>
            <a:ext cx="2059200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错杀低估，中期跟踪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14"/>
            </p:custDataLst>
          </p:nvPr>
        </p:nvSpPr>
        <p:spPr>
          <a:xfrm>
            <a:off x="3255010" y="159766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股价波动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正文"/>
          <p:cNvSpPr txBox="1"/>
          <p:nvPr>
            <p:custDataLst>
              <p:tags r:id="rId15"/>
            </p:custDataLst>
          </p:nvPr>
        </p:nvSpPr>
        <p:spPr>
          <a:xfrm>
            <a:off x="3255010" y="227076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中期向上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短期差价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图形 20"/>
          <p:cNvSpPr/>
          <p:nvPr>
            <p:custDataLst>
              <p:tags r:id="rId16"/>
            </p:custDataLst>
          </p:nvPr>
        </p:nvSpPr>
        <p:spPr>
          <a:xfrm>
            <a:off x="5200650" y="2800350"/>
            <a:ext cx="1774190" cy="1601470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目标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来源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5843905" y="210502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16" name="图片 15" descr="343439383331313b343532303032383bbfcdbba7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88050" y="2244725"/>
            <a:ext cx="196850" cy="205105"/>
          </a:xfrm>
          <a:prstGeom prst="rect">
            <a:avLst/>
          </a:prstGeom>
          <a:gradFill>
            <a:gsLst>
              <a:gs pos="100000">
                <a:schemeClr val="accent1">
                  <a:lumMod val="70000"/>
                  <a:lumOff val="3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10800000" scaled="0"/>
          </a:gradFill>
        </p:spPr>
      </p:pic>
    </p:spTree>
    <p:custDataLst>
      <p:tags r:id="rId2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中期投资的分析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9" name="图形 20"/>
          <p:cNvSpPr/>
          <p:nvPr>
            <p:custDataLst>
              <p:tags r:id="rId1"/>
            </p:custDataLst>
          </p:nvPr>
        </p:nvSpPr>
        <p:spPr>
          <a:xfrm>
            <a:off x="4405630" y="1942465"/>
            <a:ext cx="3360420" cy="3033395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dk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7093585" y="4324350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4586605" y="432117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33" name="图片 32" descr="343439383331313b343532303033313bd3a6d3c3c9ccb3c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3290" y="4465320"/>
            <a:ext cx="190500" cy="198120"/>
          </a:xfrm>
          <a:prstGeom prst="rect">
            <a:avLst/>
          </a:prstGeom>
        </p:spPr>
      </p:pic>
      <p:pic>
        <p:nvPicPr>
          <p:cNvPr id="32" name="图片 31" descr="343435383036303b343532343134393bcdb7c4d4b7e7b1a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2015" y="4458970"/>
            <a:ext cx="204470" cy="204470"/>
          </a:xfrm>
          <a:prstGeom prst="rect">
            <a:avLst/>
          </a:prstGeom>
        </p:spPr>
      </p:pic>
      <p:sp>
        <p:nvSpPr>
          <p:cNvPr id="22" name="标题"/>
          <p:cNvSpPr txBox="1"/>
          <p:nvPr>
            <p:custDataLst>
              <p:tags r:id="rId10"/>
            </p:custDataLst>
          </p:nvPr>
        </p:nvSpPr>
        <p:spPr>
          <a:xfrm>
            <a:off x="8178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just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波动性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正文"/>
          <p:cNvSpPr txBox="1"/>
          <p:nvPr>
            <p:custDataLst>
              <p:tags r:id="rId11"/>
            </p:custDataLst>
          </p:nvPr>
        </p:nvSpPr>
        <p:spPr>
          <a:xfrm>
            <a:off x="8178165" y="468122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盈亏同源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2"/>
            </p:custDataLst>
          </p:nvPr>
        </p:nvSpPr>
        <p:spPr>
          <a:xfrm>
            <a:off x="1955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目标设定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正文"/>
          <p:cNvSpPr txBox="1"/>
          <p:nvPr>
            <p:custDataLst>
              <p:tags r:id="rId13"/>
            </p:custDataLst>
          </p:nvPr>
        </p:nvSpPr>
        <p:spPr>
          <a:xfrm>
            <a:off x="1955165" y="4681220"/>
            <a:ext cx="2059200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目标决定选择方向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14"/>
            </p:custDataLst>
          </p:nvPr>
        </p:nvSpPr>
        <p:spPr>
          <a:xfrm>
            <a:off x="3255010" y="159766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流动性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正文"/>
          <p:cNvSpPr txBox="1"/>
          <p:nvPr>
            <p:custDataLst>
              <p:tags r:id="rId15"/>
            </p:custDataLst>
          </p:nvPr>
        </p:nvSpPr>
        <p:spPr>
          <a:xfrm>
            <a:off x="3255010" y="227076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资金的流动性决定持有时间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图形 20"/>
          <p:cNvSpPr/>
          <p:nvPr>
            <p:custDataLst>
              <p:tags r:id="rId16"/>
            </p:custDataLst>
          </p:nvPr>
        </p:nvSpPr>
        <p:spPr>
          <a:xfrm>
            <a:off x="5200650" y="2800350"/>
            <a:ext cx="1774190" cy="1601470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目标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来源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5843905" y="210502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16" name="图片 15" descr="343439383331313b343532303032383bbfcdbba7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88050" y="2244725"/>
            <a:ext cx="196850" cy="205105"/>
          </a:xfrm>
          <a:prstGeom prst="rect">
            <a:avLst/>
          </a:prstGeom>
          <a:gradFill>
            <a:gsLst>
              <a:gs pos="100000">
                <a:schemeClr val="accent1">
                  <a:lumMod val="70000"/>
                  <a:lumOff val="3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10800000" scaled="0"/>
          </a:gradFill>
        </p:spPr>
      </p:pic>
    </p:spTree>
    <p:custDataLst>
      <p:tags r:id="rId2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中期投资的规律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中期投资的时机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9225" y="737235"/>
            <a:ext cx="9354185" cy="506666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中线投资的时机，都是跌出来的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固定时间：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4-11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，其余时间：跌破熊线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p="http://schemas.openxmlformats.org/presentationml/2006/main"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114_1*n_h_i*1_2_1"/>
  <p:tag name="KSO_WM_TEMPLATE_CATEGORY" val="diagram"/>
  <p:tag name="KSO_WM_TEMPLATE_INDEX" val="20231114"/>
  <p:tag name="KSO_WM_UNIT_LAYERLEVEL" val="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114_1*n_h_h_i*1_2_2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114_1*n_h_h_i*1_2_3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  <p:tag name="KSO_WM_DIAGRAM_VERSION" val="3"/>
  <p:tag name="KSO_WM_DIAGRAM_COLOR_TRICK" val="1"/>
  <p:tag name="KSO_WM_DIAGRAM_COLOR_TEXT_CAN_REMOVE" val="n"/>
  <p:tag name="KSO_WM_UNIT_VALUE" val="55*5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114_1*n_h_h_x*1_2_3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BEAUTIFY_FLAG" val="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114_1*n_h_h_x*1_2_2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114_1*n_h_h_a*1_2_2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114_1*n_h_h_f*1_2_2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114_1*n_h_h_a*1_2_3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114_1*n_h_h_f*1_2_3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114_1*n_h_h_a*1_2_1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114_1*n_h_h_f*1_2_1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BEAUTIFY_FLAG" val="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0.53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114_1*n_h_a*1_1_1"/>
  <p:tag name="KSO_WM_TEMPLATE_CATEGORY" val="diagram"/>
  <p:tag name="KSO_WM_TEMPLATE_INDEX" val="20231114"/>
  <p:tag name="KSO_WM_UNIT_LAYERLEVEL" val="1_1_1"/>
  <p:tag name="KSO_WM_TAG_VERSION" val="3.0"/>
  <p:tag name="KSO_WM_UNIT_PRESET_TEXT" val="单击添&#10;加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BEAUTIFY_FLAG" val="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114_1*n_h_h_i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114_1*n_h_h_x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7.xml><?xml version="1.0" encoding="utf-8"?>
<p:tagLst xmlns:p="http://schemas.openxmlformats.org/presentationml/2006/main">
  <p:tag name="KSO_WPP_MARK_KEY" val="7fb726d2-c86b-42c1-b34d-3bbbdc299f5d"/>
  <p:tag name="RESOURCE_RECORD_KEY" val="{&quot;70&quot;:[3314671]}"/>
  <p:tag name="COMMONDATA" val="eyJoZGlkIjoiYjc1YjdlNDVhOTYwNTlmNGZhY2RiNDU0ODNiMzI1YmUifQ=="/>
  <p:tag name="commondata" val="eyJoZGlkIjoiODkyZjYyMmI5MzU5YjIyMzEwMjc4NWEyNTE0ZDZmMWI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28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29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1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2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3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4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5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6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7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8.xml><?xml version="1.0" encoding="utf-8"?>
<p:tagLst xmlns:p="http://schemas.openxmlformats.org/presentationml/2006/main">
  <p:tag name="KSO_WM_DIAGRAM_VIRTUALLY_FRAME" val="{&quot;height&quot;:365.25,&quot;left&quot;:261.75,&quot;top&quot;:61.5,&quot;width&quot;:599.5}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114_1*n_h_i*1_2_1"/>
  <p:tag name="KSO_WM_TEMPLATE_CATEGORY" val="diagram"/>
  <p:tag name="KSO_WM_TEMPLATE_INDEX" val="20231114"/>
  <p:tag name="KSO_WM_UNIT_LAYERLEVEL" val="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114_1*n_h_h_i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114_1*n_h_h_i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55*5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114_1*n_h_h_x*1_2_3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114_1*n_h_h_x*1_2_2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114_1*n_h_h_a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114_1*n_h_h_f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114_1*n_h_h_a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114_1*n_h_h_f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114_1*n_h_h_a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114_1*n_h_h_f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0.53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114_1*n_h_a*1_1_1"/>
  <p:tag name="KSO_WM_TEMPLATE_CATEGORY" val="diagram"/>
  <p:tag name="KSO_WM_TEMPLATE_INDEX" val="20231114"/>
  <p:tag name="KSO_WM_UNIT_LAYERLEVEL" val="1_1_1"/>
  <p:tag name="KSO_WM_TAG_VERSION" val="3.0"/>
  <p:tag name="KSO_WM_UNIT_PRESET_TEXT" val="单击添&#10;加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114_1*n_h_h_i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114_1*n_h_h_x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114_1*n_h_i*1_2_1"/>
  <p:tag name="KSO_WM_TEMPLATE_CATEGORY" val="diagram"/>
  <p:tag name="KSO_WM_TEMPLATE_INDEX" val="20231114"/>
  <p:tag name="KSO_WM_UNIT_LAYERLEVEL" val="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114_1*n_h_h_i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114_1*n_h_h_i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55*5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114_1*n_h_h_x*1_2_3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114_1*n_h_h_x*1_2_2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114_1*n_h_h_a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114_1*n_h_h_f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114_1*n_h_h_a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114_1*n_h_h_f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114_1*n_h_h_a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114_1*n_h_h_f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0.53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114_1*n_h_a*1_1_1"/>
  <p:tag name="KSO_WM_TEMPLATE_CATEGORY" val="diagram"/>
  <p:tag name="KSO_WM_TEMPLATE_INDEX" val="20231114"/>
  <p:tag name="KSO_WM_UNIT_LAYERLEVEL" val="1_1_1"/>
  <p:tag name="KSO_WM_TAG_VERSION" val="3.0"/>
  <p:tag name="KSO_WM_UNIT_PRESET_TEXT" val="单击添&#10;加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114_1*n_h_h_i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114_1*n_h_h_x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114_1*n_h_i*1_2_1"/>
  <p:tag name="KSO_WM_TEMPLATE_CATEGORY" val="diagram"/>
  <p:tag name="KSO_WM_TEMPLATE_INDEX" val="20231114"/>
  <p:tag name="KSO_WM_UNIT_LAYERLEVEL" val="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114_1*n_h_h_i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114_1*n_h_h_i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55*5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114_1*n_h_h_x*1_2_3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114_1*n_h_h_x*1_2_2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114_1*n_h_h_a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114_1*n_h_h_f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114_1*n_h_h_a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114_1*n_h_h_f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114_1*n_h_h_a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114_1*n_h_h_f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0.53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114_1*n_h_a*1_1_1"/>
  <p:tag name="KSO_WM_TEMPLATE_CATEGORY" val="diagram"/>
  <p:tag name="KSO_WM_TEMPLATE_INDEX" val="20231114"/>
  <p:tag name="KSO_WM_UNIT_LAYERLEVEL" val="1_1_1"/>
  <p:tag name="KSO_WM_TAG_VERSION" val="3.0"/>
  <p:tag name="KSO_WM_UNIT_PRESET_TEXT" val="单击添&#10;加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114_1*n_h_h_i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114_1*n_h_h_x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WPS 演示</Application>
  <PresentationFormat>宽屏</PresentationFormat>
  <Paragraphs>156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Bold</vt:lpstr>
      <vt:lpstr>思源黑体 CN Regular</vt:lpstr>
      <vt:lpstr>Impact</vt:lpstr>
      <vt:lpstr>+中文标题</vt:lpstr>
      <vt:lpstr>Arial Unicode MS</vt:lpstr>
      <vt:lpstr>Calibri</vt:lpstr>
      <vt:lpstr>Segoe Print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Lena</cp:lastModifiedBy>
  <cp:revision>279</cp:revision>
  <dcterms:created xsi:type="dcterms:W3CDTF">2019-06-19T02:08:00Z</dcterms:created>
  <dcterms:modified xsi:type="dcterms:W3CDTF">2024-11-14T08:17:27Z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F25C7EE09F034F67AA95FA08AA13E789_13</vt:lpwstr>
  </property>
</Properties>
</file>