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3"/>
  </p:notesMasterIdLst>
  <p:handoutMasterIdLst>
    <p:handoutMasterId r:id="rId28"/>
  </p:handoutMasterIdLst>
  <p:sldIdLst>
    <p:sldId id="263" r:id="rId4"/>
    <p:sldId id="271" r:id="rId5"/>
    <p:sldId id="296" r:id="rId6"/>
    <p:sldId id="3425" r:id="rId7"/>
    <p:sldId id="3296" r:id="rId8"/>
    <p:sldId id="3533" r:id="rId9"/>
    <p:sldId id="3565" r:id="rId10"/>
    <p:sldId id="1591" r:id="rId11"/>
    <p:sldId id="3509" r:id="rId12"/>
    <p:sldId id="3636" r:id="rId14"/>
    <p:sldId id="3601" r:id="rId15"/>
    <p:sldId id="3555" r:id="rId16"/>
    <p:sldId id="3576" r:id="rId17"/>
    <p:sldId id="3628" r:id="rId18"/>
    <p:sldId id="3510" r:id="rId19"/>
    <p:sldId id="3082" r:id="rId20"/>
    <p:sldId id="2169" r:id="rId21"/>
    <p:sldId id="1932" r:id="rId22"/>
    <p:sldId id="615" r:id="rId23"/>
    <p:sldId id="2279" r:id="rId24"/>
    <p:sldId id="3648" r:id="rId25"/>
    <p:sldId id="3649" r:id="rId26"/>
    <p:sldId id="270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4"/>
        <p:guide pos="38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50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9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3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市场表现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" y="829310"/>
            <a:ext cx="6273165" cy="5677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015" y="826135"/>
            <a:ext cx="4253865" cy="2374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 8"/>
          <p:cNvSpPr/>
          <p:nvPr/>
        </p:nvSpPr>
        <p:spPr>
          <a:xfrm>
            <a:off x="9312910" y="826135"/>
            <a:ext cx="1228090" cy="3498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255125" y="24587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高标退潮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015" y="3366770"/>
            <a:ext cx="4256405" cy="2621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矩形 12"/>
          <p:cNvSpPr/>
          <p:nvPr/>
        </p:nvSpPr>
        <p:spPr>
          <a:xfrm>
            <a:off x="9255125" y="3366770"/>
            <a:ext cx="1228090" cy="3498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短线上攻回落，排雷高标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029970"/>
            <a:ext cx="5422900" cy="5166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75" y="1029970"/>
            <a:ext cx="3615690" cy="5166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9518015" y="3262630"/>
            <a:ext cx="25863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规避十月涨幅较大的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前</a:t>
            </a:r>
            <a:r>
              <a:rPr lang="en-US" altLang="zh-CN">
                <a:highlight>
                  <a:srgbClr val="FFFF00"/>
                </a:highlight>
              </a:rPr>
              <a:t>100</a:t>
            </a:r>
            <a:r>
              <a:rPr lang="zh-CN" altLang="en-US">
                <a:highlight>
                  <a:srgbClr val="FFFF00"/>
                </a:highlight>
              </a:rPr>
              <a:t>只个股，因为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市场涨到前高所以存在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高切低的需求，易走弱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010" y="1029970"/>
            <a:ext cx="2976245" cy="1659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矩形 12"/>
          <p:cNvSpPr/>
          <p:nvPr/>
        </p:nvSpPr>
        <p:spPr>
          <a:xfrm>
            <a:off x="11046460" y="1029970"/>
            <a:ext cx="729615" cy="1752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注意去弱留强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" y="922020"/>
            <a:ext cx="10909300" cy="548576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901555" y="977265"/>
            <a:ext cx="729615" cy="1752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572000" y="977265"/>
            <a:ext cx="729615" cy="1752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老鸭头形态的中期选择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87110" y="5024755"/>
            <a:ext cx="5112385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highlight>
                  <a:srgbClr val="FFFF00"/>
                </a:highlight>
              </a:rPr>
              <a:t>①控盘平台选择</a:t>
            </a:r>
            <a:r>
              <a:rPr lang="en-US" altLang="zh-CN">
                <a:highlight>
                  <a:srgbClr val="FFFF00"/>
                </a:highlight>
              </a:rPr>
              <a:t>50--150</a:t>
            </a:r>
            <a:r>
              <a:rPr lang="zh-CN" altLang="en-US">
                <a:highlight>
                  <a:srgbClr val="FFFF00"/>
                </a:highlight>
              </a:rPr>
              <a:t>的控盘股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highlight>
                  <a:srgbClr val="FFFF00"/>
                </a:highlight>
              </a:rPr>
              <a:t>②控盘攀升双突破</a:t>
            </a:r>
            <a:r>
              <a:rPr lang="en-US" altLang="zh-CN">
                <a:highlight>
                  <a:srgbClr val="FFFF00"/>
                </a:highlight>
              </a:rPr>
              <a:t>10.8</a:t>
            </a:r>
            <a:r>
              <a:rPr lang="zh-CN" altLang="en-US">
                <a:highlight>
                  <a:srgbClr val="FFFF00"/>
                </a:highlight>
              </a:rPr>
              <a:t>前高个股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highlight>
                  <a:srgbClr val="FFFF00"/>
                </a:highlight>
              </a:rPr>
              <a:t>③控盘降低的反抽是卖点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highlight>
                  <a:srgbClr val="FFFF00"/>
                </a:highlight>
              </a:rPr>
              <a:t>④熊线为趋势保护线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" y="986155"/>
            <a:ext cx="5775325" cy="5405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椭圆 5"/>
          <p:cNvSpPr/>
          <p:nvPr/>
        </p:nvSpPr>
        <p:spPr>
          <a:xfrm>
            <a:off x="1016000" y="1957070"/>
            <a:ext cx="1529080" cy="330835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430" y="2108835"/>
            <a:ext cx="3698240" cy="2915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890" y="862965"/>
            <a:ext cx="4377055" cy="2700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矩形 4"/>
          <p:cNvSpPr/>
          <p:nvPr/>
        </p:nvSpPr>
        <p:spPr>
          <a:xfrm>
            <a:off x="10995660" y="2103120"/>
            <a:ext cx="854075" cy="2768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三阳开泰的短期选择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900" y="4971415"/>
            <a:ext cx="67583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①只看近期涨停情绪新高的，规避退潮板块的炒作收窄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②以资金的强弱判断去留。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829310"/>
            <a:ext cx="5823585" cy="3793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955" y="768350"/>
            <a:ext cx="4225925" cy="3796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770" y="2165985"/>
            <a:ext cx="4140200" cy="3352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矩形 2"/>
          <p:cNvSpPr/>
          <p:nvPr/>
        </p:nvSpPr>
        <p:spPr>
          <a:xfrm>
            <a:off x="8010525" y="777240"/>
            <a:ext cx="1334135" cy="3175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541000" y="2165985"/>
            <a:ext cx="1334135" cy="3175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23790" y="960120"/>
            <a:ext cx="1172210" cy="1339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151620" y="918845"/>
            <a:ext cx="1126490" cy="1606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98645" y="1246505"/>
            <a:ext cx="6985635" cy="2363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88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死叉回档</a:t>
            </a:r>
            <a:endParaRPr lang="zh-CN" sz="88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酝酿反弹</a:t>
            </a:r>
            <a:endParaRPr lang="zh-CN" sz="88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2024.11.14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291070" y="878840"/>
            <a:ext cx="1045845" cy="1339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3+2_17315775630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315775787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5330" y="98996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排雷高标股（建立排雷股池）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走弱形态的识别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回档企稳信号的判断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80" y="495554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月中下旬节奏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040" y="1043305"/>
            <a:ext cx="11998960" cy="5173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1.技术面</a:t>
            </a:r>
            <a:r>
              <a:rPr lang="zh-CN" altLang="en-US" sz="2400">
                <a:solidFill>
                  <a:srgbClr val="FF0000"/>
                </a:solidFill>
              </a:rPr>
              <a:t>：资金持续翻红，</a:t>
            </a:r>
            <a:r>
              <a:rPr lang="zh-CN" altLang="en-US" sz="2400"/>
              <a:t>震荡上行（券商兜底+</a:t>
            </a:r>
            <a:r>
              <a:rPr lang="zh-CN" altLang="en-US" sz="2400"/>
              <a:t>题材活跃）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2.老鸭头：</a:t>
            </a:r>
            <a:r>
              <a:rPr lang="zh-CN" altLang="en-US" sz="2400"/>
              <a:t>大单突破</a:t>
            </a:r>
            <a:r>
              <a:rPr lang="zh-CN" altLang="en-US" sz="2400">
                <a:solidFill>
                  <a:srgbClr val="0029DA"/>
                </a:solidFill>
              </a:rPr>
              <a:t>10.8高点</a:t>
            </a:r>
            <a:r>
              <a:rPr lang="zh-CN" altLang="en-US" sz="2400"/>
              <a:t>形成二次突破个股</a:t>
            </a: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0029DA"/>
                </a:solidFill>
              </a:rPr>
              <a:t>3.警惕：</a:t>
            </a:r>
            <a:r>
              <a:rPr lang="zh-CN" altLang="en-US" sz="2400"/>
              <a:t>平均股价盘中</a:t>
            </a:r>
            <a:r>
              <a:rPr lang="zh-CN" altLang="en-US" sz="2400">
                <a:solidFill>
                  <a:srgbClr val="00B050"/>
                </a:solidFill>
              </a:rPr>
              <a:t>戴绿帽</a:t>
            </a:r>
            <a:r>
              <a:rPr lang="zh-CN" altLang="en-US" sz="2400"/>
              <a:t>（资金背离信号，在此之前坚定看涨）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4.选股：</a:t>
            </a:r>
            <a:r>
              <a:rPr lang="zh-CN" altLang="en-US" sz="2400"/>
              <a:t>控盘双突破（老鸭头）</a:t>
            </a:r>
            <a:r>
              <a:rPr lang="en-US" altLang="zh-CN" sz="2400"/>
              <a:t> </a:t>
            </a:r>
            <a:r>
              <a:rPr lang="zh-CN" altLang="en-US" sz="2400"/>
              <a:t>三阳开泰、热点</a:t>
            </a:r>
            <a:r>
              <a:rPr lang="en-US" altLang="zh-CN" sz="2400"/>
              <a:t>T+3</a:t>
            </a:r>
            <a:r>
              <a:rPr lang="zh-CN" altLang="en-US" sz="2400"/>
              <a:t>回档</a:t>
            </a:r>
            <a:r>
              <a:rPr lang="en-US" altLang="zh-CN" sz="2400"/>
              <a:t> </a:t>
            </a:r>
            <a:endParaRPr lang="en-US" altLang="zh-CN" sz="2400"/>
          </a:p>
          <a:p>
            <a:pPr>
              <a:lnSpc>
                <a:spcPct val="20000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5.</a:t>
            </a:r>
            <a:r>
              <a:rPr lang="zh-CN" altLang="en-US" sz="2400" b="1">
                <a:solidFill>
                  <a:srgbClr val="FF0000"/>
                </a:solidFill>
              </a:rPr>
              <a:t>仓位：</a:t>
            </a:r>
            <a:r>
              <a:rPr lang="en-US" altLang="zh-CN" sz="2400"/>
              <a:t>  5+N </a:t>
            </a:r>
            <a:r>
              <a:rPr lang="zh-CN" altLang="en-US" sz="2400"/>
              <a:t>（</a:t>
            </a:r>
            <a:r>
              <a:rPr lang="en-US" altLang="zh-CN" sz="2400"/>
              <a:t>N </a:t>
            </a:r>
            <a:r>
              <a:rPr lang="zh-CN" altLang="en-US" sz="2400"/>
              <a:t>为短线）</a:t>
            </a:r>
            <a:endParaRPr lang="zh-CN" altLang="en-US" sz="2400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5805170" y="4243705"/>
          <a:ext cx="6002655" cy="1811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/>
                <a:gridCol w="1573530"/>
                <a:gridCol w="1538605"/>
                <a:gridCol w="1417320"/>
              </a:tblGrid>
              <a:tr h="4591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大单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流动资金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主力控盘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策略</a:t>
                      </a:r>
                      <a:endParaRPr lang="zh-CN" altLang="en-US"/>
                    </a:p>
                  </a:txBody>
                  <a:tcPr/>
                </a:tc>
              </a:tr>
              <a:tr h="466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红肥绿瘦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翻红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向上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持股</a:t>
                      </a:r>
                      <a:endParaRPr lang="zh-CN" altLang="en-US"/>
                    </a:p>
                  </a:txBody>
                  <a:tcPr/>
                </a:tc>
              </a:tr>
              <a:tr h="443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0B050"/>
                          </a:solidFill>
                        </a:rPr>
                        <a:t>绿肥红瘦</a:t>
                      </a:r>
                      <a:endParaRPr lang="zh-CN" alt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0B050"/>
                          </a:solidFill>
                        </a:rPr>
                        <a:t>翻绿</a:t>
                      </a:r>
                      <a:endParaRPr lang="zh-CN" alt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0B050"/>
                          </a:solidFill>
                        </a:rPr>
                        <a:t>向下</a:t>
                      </a:r>
                      <a:endParaRPr lang="zh-CN" alt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逐渐逢阳卖</a:t>
                      </a:r>
                      <a:endParaRPr lang="zh-CN" altLang="en-US"/>
                    </a:p>
                  </a:txBody>
                  <a:tcPr/>
                </a:tc>
              </a:tr>
              <a:tr h="4425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315F3"/>
                          </a:solidFill>
                        </a:rPr>
                        <a:t>分歧</a:t>
                      </a:r>
                      <a:endParaRPr lang="zh-CN" altLang="en-US">
                        <a:solidFill>
                          <a:srgbClr val="F315F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315F3"/>
                          </a:solidFill>
                        </a:rPr>
                        <a:t>分歧</a:t>
                      </a:r>
                      <a:endParaRPr lang="zh-CN" altLang="en-US">
                        <a:solidFill>
                          <a:srgbClr val="F315F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315F3"/>
                          </a:solidFill>
                        </a:rPr>
                        <a:t>分歧</a:t>
                      </a:r>
                      <a:endParaRPr lang="zh-CN" altLang="en-US">
                        <a:solidFill>
                          <a:srgbClr val="F315F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持底仓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情绪周期图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595" y="1055370"/>
            <a:ext cx="6713220" cy="510349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72305" y="2072640"/>
            <a:ext cx="2160270" cy="79311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3600450"/>
            <a:ext cx="3929380" cy="3020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955" y="3542665"/>
            <a:ext cx="4058920" cy="3079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r="2062"/>
          <a:stretch>
            <a:fillRect/>
          </a:stretch>
        </p:blipFill>
        <p:spPr>
          <a:xfrm>
            <a:off x="7837805" y="1024255"/>
            <a:ext cx="4215765" cy="2188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t="2260"/>
          <a:stretch>
            <a:fillRect/>
          </a:stretch>
        </p:blipFill>
        <p:spPr>
          <a:xfrm>
            <a:off x="4322445" y="3600450"/>
            <a:ext cx="3435350" cy="3020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t="2756"/>
          <a:stretch>
            <a:fillRect/>
          </a:stretch>
        </p:blipFill>
        <p:spPr>
          <a:xfrm>
            <a:off x="4322445" y="1084580"/>
            <a:ext cx="3434715" cy="2128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90" y="956945"/>
            <a:ext cx="3995420" cy="2313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市场表现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95510" y="2548255"/>
            <a:ext cx="1833880" cy="6648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到达前高分水岭</a:t>
            </a:r>
            <a:r>
              <a:rPr lang="en-US" altLang="zh-CN">
                <a:highlight>
                  <a:srgbClr val="FFFF00"/>
                </a:highlight>
              </a:rPr>
              <a:t>(</a:t>
            </a:r>
            <a:r>
              <a:rPr lang="zh-CN" altLang="en-US">
                <a:highlight>
                  <a:srgbClr val="FFFF00"/>
                </a:highlight>
              </a:rPr>
              <a:t>有</a:t>
            </a:r>
            <a:r>
              <a:rPr lang="zh-CN" altLang="en-US">
                <a:highlight>
                  <a:srgbClr val="FFFF00"/>
                </a:highlight>
              </a:rPr>
              <a:t>兑现盘）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5800" y="2279650"/>
            <a:ext cx="2734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市场资金新高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跟随市场进攻方向调仓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7535" y="5413375"/>
            <a:ext cx="2459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涨停情绪到达近期新低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93180" y="1725930"/>
            <a:ext cx="1171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高标开始资金流出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53890" y="3600450"/>
            <a:ext cx="1543050" cy="645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热点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老鸭头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（三阳开泰）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91195" y="5153025"/>
            <a:ext cx="3408045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二次突破</a:t>
            </a:r>
            <a:r>
              <a:rPr lang="en-US" altLang="zh-CN">
                <a:highlight>
                  <a:srgbClr val="FFFF00"/>
                </a:highlight>
              </a:rPr>
              <a:t>(</a:t>
            </a:r>
            <a:r>
              <a:rPr lang="zh-CN" altLang="en-US">
                <a:highlight>
                  <a:srgbClr val="FFFF00"/>
                </a:highlight>
              </a:rPr>
              <a:t>优选突破</a:t>
            </a:r>
            <a:r>
              <a:rPr lang="en-US" altLang="zh-CN">
                <a:highlight>
                  <a:srgbClr val="FFFF00"/>
                </a:highlight>
              </a:rPr>
              <a:t>10.8</a:t>
            </a:r>
            <a:r>
              <a:rPr lang="zh-CN" altLang="en-US">
                <a:highlight>
                  <a:srgbClr val="FFFF00"/>
                </a:highlight>
              </a:rPr>
              <a:t>高点股）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TABLE_ENDDRAG_ORIGIN_RECT" val="472*142"/>
  <p:tag name="TABLE_ENDDRAG_RECT" val="457*334*472*142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ODkyZjYyMmI5MzU5YjIyMzEwMjc4NWEyNTE0ZDZmMW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990</Words>
  <Application>WPS 演示</Application>
  <PresentationFormat>宽屏</PresentationFormat>
  <Paragraphs>169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Lena</cp:lastModifiedBy>
  <cp:revision>782</cp:revision>
  <dcterms:created xsi:type="dcterms:W3CDTF">2019-06-19T02:08:00Z</dcterms:created>
  <dcterms:modified xsi:type="dcterms:W3CDTF">2024-11-14T09:47:33Z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67F8E99CA25843CDBAFD0150A9FB820A</vt:lpwstr>
  </property>
</Properties>
</file>