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3"/>
  </p:sldMasterIdLst>
  <p:notesMasterIdLst>
    <p:notesMasterId r:id="rId8"/>
  </p:notesMasterIdLst>
  <p:sldIdLst>
    <p:sldId id="938" r:id="rId4"/>
    <p:sldId id="602" r:id="rId5"/>
    <p:sldId id="603" r:id="rId6"/>
    <p:sldId id="1501" r:id="rId7"/>
    <p:sldId id="1613" r:id="rId9"/>
    <p:sldId id="1354" r:id="rId10"/>
    <p:sldId id="1622" r:id="rId11"/>
    <p:sldId id="1587" r:id="rId12"/>
    <p:sldId id="607" r:id="rId13"/>
    <p:sldId id="1616" r:id="rId14"/>
    <p:sldId id="1625" r:id="rId15"/>
    <p:sldId id="1626" r:id="rId16"/>
    <p:sldId id="1599" r:id="rId17"/>
    <p:sldId id="1628" r:id="rId18"/>
    <p:sldId id="1627" r:id="rId19"/>
    <p:sldId id="1618" r:id="rId20"/>
    <p:sldId id="1629" r:id="rId21"/>
    <p:sldId id="1569" r:id="rId22"/>
    <p:sldId id="614" r:id="rId23"/>
    <p:sldId id="615" r:id="rId24"/>
    <p:sldId id="635" r:id="rId25"/>
    <p:sldId id="616" r:id="rId26"/>
    <p:sldId id="1630" r:id="rId27"/>
    <p:sldId id="1631" r:id="rId28"/>
    <p:sldId id="1632" r:id="rId29"/>
    <p:sldId id="1633" r:id="rId30"/>
    <p:sldId id="1553" r:id="rId31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86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89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2" clrIdx="1"/>
  <p:cmAuthor id="3" name="PP" initials="P" lastIdx="1" clrIdx="2"/>
  <p:cmAuthor id="252404380" name="周伟杰" initials="周" lastIdx="1" clrIdx="3"/>
  <p:cmAuthor id="0" name="Mia Vida Villanueva" initials="MVV" lastIdx="1" clrIdx="0"/>
  <p:cmAuthor id="7" name="1206988966@qq.com" initials="1" lastIdx="1" clrIdx="2"/>
  <p:cmAuthor id="8" name="姜伟光" initials="姜" lastIdx="1" clrIdx="0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901" autoAdjust="0"/>
    <p:restoredTop sz="99761" autoAdjust="0"/>
  </p:normalViewPr>
  <p:slideViewPr>
    <p:cSldViewPr snapToGrid="0" showGuides="1">
      <p:cViewPr varScale="1">
        <p:scale>
          <a:sx n="111" d="100"/>
          <a:sy n="111" d="100"/>
        </p:scale>
        <p:origin x="882" y="102"/>
      </p:cViewPr>
      <p:guideLst>
        <p:guide orient="horz" pos="2286"/>
        <p:guide pos="3840"/>
        <p:guide pos="489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6" Type="http://schemas.openxmlformats.org/officeDocument/2006/relationships/tags" Target="tags/tag120.xml"/><Relationship Id="rId35" Type="http://schemas.openxmlformats.org/officeDocument/2006/relationships/commentAuthors" Target="commentAuthors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0" Type="http://schemas.openxmlformats.org/officeDocument/2006/relationships/tags" Target="../tags/tag15.xml"/><Relationship Id="rId2" Type="http://schemas.openxmlformats.org/officeDocument/2006/relationships/tags" Target="../tags/tag1.xml"/><Relationship Id="rId19" Type="http://schemas.openxmlformats.org/officeDocument/2006/relationships/tags" Target="../tags/tag14.xml"/><Relationship Id="rId18" Type="http://schemas.openxmlformats.org/officeDocument/2006/relationships/tags" Target="../tags/tag13.xml"/><Relationship Id="rId17" Type="http://schemas.openxmlformats.org/officeDocument/2006/relationships/tags" Target="../tags/tag12.xml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image" Target="../media/image14.png"/><Relationship Id="rId5" Type="http://schemas.openxmlformats.org/officeDocument/2006/relationships/tags" Target="../tags/tag42.xml"/><Relationship Id="rId4" Type="http://schemas.openxmlformats.org/officeDocument/2006/relationships/image" Target="../media/image13.png"/><Relationship Id="rId3" Type="http://schemas.openxmlformats.org/officeDocument/2006/relationships/tags" Target="../tags/tag41.xml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image" Target="../media/image14.png"/><Relationship Id="rId5" Type="http://schemas.openxmlformats.org/officeDocument/2006/relationships/tags" Target="../tags/tag45.xml"/><Relationship Id="rId4" Type="http://schemas.openxmlformats.org/officeDocument/2006/relationships/image" Target="../media/image13.png"/><Relationship Id="rId3" Type="http://schemas.openxmlformats.org/officeDocument/2006/relationships/tags" Target="../tags/tag44.xml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53.xml"/><Relationship Id="rId8" Type="http://schemas.openxmlformats.org/officeDocument/2006/relationships/tags" Target="../tags/tag52.xml"/><Relationship Id="rId7" Type="http://schemas.openxmlformats.org/officeDocument/2006/relationships/tags" Target="../tags/tag51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tags" Target="../tags/tag66.xml"/><Relationship Id="rId6" Type="http://schemas.openxmlformats.org/officeDocument/2006/relationships/tags" Target="../tags/tag65.xml"/><Relationship Id="rId5" Type="http://schemas.openxmlformats.org/officeDocument/2006/relationships/tags" Target="../tags/tag64.xml"/><Relationship Id="rId4" Type="http://schemas.openxmlformats.org/officeDocument/2006/relationships/tags" Target="../tags/tag63.xml"/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75.xml"/><Relationship Id="rId4" Type="http://schemas.openxmlformats.org/officeDocument/2006/relationships/tags" Target="../tags/tag74.xml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4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31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1905" y="1270"/>
            <a:ext cx="12192000" cy="6858000"/>
            <a:chOff x="200" y="200"/>
            <a:chExt cx="19200" cy="10800"/>
          </a:xfrm>
        </p:grpSpPr>
        <p:sp>
          <p:nvSpPr>
            <p:cNvPr id="10" name="标题 1"/>
            <p:cNvSpPr>
              <a:spLocks noGrp="1"/>
            </p:cNvSpPr>
            <p:nvPr userDrawn="1">
              <p:custDataLst>
                <p:tags r:id="rId12"/>
              </p:custDataLst>
            </p:nvPr>
          </p:nvSpPr>
          <p:spPr>
            <a:xfrm>
              <a:off x="2088" y="1640"/>
              <a:ext cx="15432" cy="4048"/>
            </a:xfrm>
            <a:prstGeom prst="rect">
              <a:avLst/>
            </a:prstGeom>
          </p:spPr>
          <p:txBody>
            <a:bodyPr vert="horz" lIns="90000" tIns="46800" rIns="90000" bIns="46800" rtlCol="0" anchor="b" anchorCtr="0">
              <a:normAutofit/>
            </a:bodyPr>
            <a:lstStyle>
              <a:lvl1pPr algn="ctr">
                <a:defRPr sz="6000"/>
              </a:lvl1pPr>
            </a:lstStyle>
            <a:p>
              <a:r>
                <a:rPr lang="zh-CN" altLang="en-US" dirty="0"/>
                <a:t>单击此处编辑标题</a:t>
              </a:r>
              <a:endParaRPr lang="zh-CN" altLang="en-US" dirty="0"/>
            </a:p>
          </p:txBody>
        </p:sp>
        <p:sp>
          <p:nvSpPr>
            <p:cNvPr id="11" name="副标题 2"/>
            <p:cNvSpPr>
              <a:spLocks noGrp="1"/>
            </p:cNvSpPr>
            <p:nvPr userDrawn="1">
              <p:custDataLst>
                <p:tags r:id="rId13"/>
              </p:custDataLst>
            </p:nvPr>
          </p:nvSpPr>
          <p:spPr>
            <a:xfrm>
              <a:off x="2088" y="5807"/>
              <a:ext cx="15432" cy="2319"/>
            </a:xfrm>
            <a:prstGeom prst="rect">
              <a:avLst/>
            </a:prstGeom>
          </p:spPr>
          <p:txBody>
            <a:bodyPr vert="horz" lIns="90000" tIns="46800" rIns="90000" bIns="46800" rtlCol="0">
              <a:normAutofit/>
            </a:bodyPr>
            <a:lstStyle>
              <a:lvl1pPr marL="0" indent="0" algn="ctr">
                <a:lnSpc>
                  <a:spcPct val="110000"/>
                </a:lnSpc>
                <a:buNone/>
                <a:defRPr sz="2400" spc="200">
                  <a:uFillTx/>
                </a:defRPr>
              </a:lvl1pPr>
              <a:lvl2pPr marL="457200" indent="0" algn="ctr">
                <a:buNone/>
                <a:defRPr sz="2000"/>
              </a:lvl2pPr>
              <a:lvl3pPr marL="914400" indent="0" algn="ctr">
                <a:buNone/>
                <a:defRPr sz="1800"/>
              </a:lvl3pPr>
              <a:lvl4pPr marL="1371600" indent="0" algn="ctr">
                <a:buNone/>
                <a:defRPr sz="1600"/>
              </a:lvl4pPr>
              <a:lvl5pPr marL="1828800" indent="0" algn="ctr">
                <a:buNone/>
                <a:defRPr sz="1600"/>
              </a:lvl5pPr>
              <a:lvl6pPr marL="2286000" indent="0" algn="ctr">
                <a:buNone/>
                <a:defRPr sz="1600"/>
              </a:lvl6pPr>
              <a:lvl7pPr marL="2743200" indent="0" algn="ctr">
                <a:buNone/>
                <a:defRPr sz="1600"/>
              </a:lvl7pPr>
              <a:lvl8pPr marL="3200400" indent="0" algn="ctr">
                <a:buNone/>
                <a:defRPr sz="1600"/>
              </a:lvl8pPr>
              <a:lvl9pPr marL="3657600" indent="0" algn="ctr">
                <a:buNone/>
                <a:defRPr sz="1600"/>
              </a:lvl9pPr>
            </a:lstStyle>
            <a:p>
              <a:r>
                <a:rPr lang="zh-CN" altLang="en-US" dirty="0"/>
                <a:t>单击此处编辑副标题</a:t>
              </a:r>
              <a:endParaRPr lang="zh-CN" altLang="en-US" dirty="0"/>
            </a:p>
          </p:txBody>
        </p:sp>
        <p:sp>
          <p:nvSpPr>
            <p:cNvPr id="12" name="日期占位符 15"/>
            <p:cNvSpPr>
              <a:spLocks noGrp="1"/>
            </p:cNvSpPr>
            <p:nvPr userDrawn="1">
              <p:custDataLst>
                <p:tags r:id="rId14"/>
              </p:custDataLst>
            </p:nvPr>
          </p:nvSpPr>
          <p:spPr>
            <a:xfrm>
              <a:off x="1164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760FBDFE-C587-4B4C-A407-44438C67B59E}" type="datetimeFigureOut">
                <a:rPr lang="zh-CN" altLang="en-US" smtClean="0"/>
              </a:fld>
              <a:endParaRPr lang="zh-CN" altLang="en-US"/>
            </a:p>
          </p:txBody>
        </p:sp>
        <p:sp>
          <p:nvSpPr>
            <p:cNvPr id="14" name="灯片编号占位符 17"/>
            <p:cNvSpPr>
              <a:spLocks noGrp="1"/>
            </p:cNvSpPr>
            <p:nvPr userDrawn="1">
              <p:custDataLst>
                <p:tags r:id="rId15"/>
              </p:custDataLst>
            </p:nvPr>
          </p:nvSpPr>
          <p:spPr>
            <a:xfrm>
              <a:off x="14180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r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9AE70B2-8BF9-45C0-BB95-33D1B9D3A854}" type="slidenum">
                <a:rPr lang="zh-CN" altLang="en-US" smtClean="0"/>
              </a:fld>
              <a:endParaRPr lang="zh-CN" altLang="en-US" dirty="0"/>
            </a:p>
          </p:txBody>
        </p:sp>
        <p:pic>
          <p:nvPicPr>
            <p:cNvPr id="15" name="图片 14" descr="PPT封面"/>
            <p:cNvPicPr>
              <a:picLocks noChangeAspect="1"/>
            </p:cNvPicPr>
            <p:nvPr userDrawn="1">
              <p:custDataLst>
                <p:tags r:id="rId16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00" y="200"/>
              <a:ext cx="19200" cy="10800"/>
            </a:xfrm>
            <a:prstGeom prst="rect">
              <a:avLst/>
            </a:prstGeom>
          </p:spPr>
        </p:pic>
        <p:pic>
          <p:nvPicPr>
            <p:cNvPr id="19" name="图片 18" descr="经传logo白色"/>
            <p:cNvPicPr>
              <a:picLocks noChangeAspect="1"/>
            </p:cNvPicPr>
            <p:nvPr userDrawn="1">
              <p:custDataLst>
                <p:tags r:id="rId17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790" y="656"/>
              <a:ext cx="2831" cy="639"/>
            </a:xfrm>
            <a:prstGeom prst="rect">
              <a:avLst/>
            </a:prstGeom>
          </p:spPr>
        </p:pic>
        <p:pic>
          <p:nvPicPr>
            <p:cNvPr id="20" name="图片 19" descr="龙头"/>
            <p:cNvPicPr>
              <a:picLocks noChangeAspect="1"/>
            </p:cNvPicPr>
            <p:nvPr userDrawn="1">
              <p:custDataLst>
                <p:tags r:id="rId18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6106" y="570"/>
              <a:ext cx="2775" cy="529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>
              <p:custDataLst>
                <p:tags r:id="rId19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4722" y="7399"/>
              <a:ext cx="9813" cy="727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 userDrawn="1">
              <p:custDataLst>
                <p:tags r:id="rId20"/>
              </p:custDataLst>
            </p:nvPr>
          </p:nvSpPr>
          <p:spPr>
            <a:xfrm>
              <a:off x="4489" y="7352"/>
              <a:ext cx="1070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30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 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每周日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周四晚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20:15</a:t>
              </a:r>
              <a:endPara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35" y="800100"/>
            <a:ext cx="12192635" cy="6057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635" y="6465570"/>
            <a:ext cx="121913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经传多赢投资顾问:苏柏安 | 执业编号:A1120619080002  </a:t>
            </a:r>
            <a:r>
              <a:rPr sz="10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基金从业编号：A20250613005386</a:t>
            </a:r>
            <a:endParaRPr sz="10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  <a:p>
            <a:pPr algn="ctr"/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1080 -总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12" Type="http://schemas.openxmlformats.org/officeDocument/2006/relationships/tags" Target="../tags/tag81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image" Target="../media/image18.png"/><Relationship Id="rId2" Type="http://schemas.openxmlformats.org/officeDocument/2006/relationships/tags" Target="../tags/tag82.xml"/><Relationship Id="rId1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93.xml"/><Relationship Id="rId1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94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95.xml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96.xml"/><Relationship Id="rId1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97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98.xml"/><Relationship Id="rId1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99.xml"/><Relationship Id="rId1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100.xml"/><Relationship Id="rId1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101.xml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108.xml"/><Relationship Id="rId6" Type="http://schemas.openxmlformats.org/officeDocument/2006/relationships/image" Target="../media/image38.png"/><Relationship Id="rId5" Type="http://schemas.openxmlformats.org/officeDocument/2006/relationships/tags" Target="../tags/tag107.xml"/><Relationship Id="rId4" Type="http://schemas.openxmlformats.org/officeDocument/2006/relationships/image" Target="../media/image37.png"/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png"/><Relationship Id="rId8" Type="http://schemas.openxmlformats.org/officeDocument/2006/relationships/tags" Target="../tags/tag113.xml"/><Relationship Id="rId7" Type="http://schemas.openxmlformats.org/officeDocument/2006/relationships/image" Target="../media/image41.png"/><Relationship Id="rId6" Type="http://schemas.openxmlformats.org/officeDocument/2006/relationships/tags" Target="../tags/tag112.xml"/><Relationship Id="rId5" Type="http://schemas.openxmlformats.org/officeDocument/2006/relationships/image" Target="../media/image40.png"/><Relationship Id="rId4" Type="http://schemas.openxmlformats.org/officeDocument/2006/relationships/tags" Target="../tags/tag111.xml"/><Relationship Id="rId3" Type="http://schemas.openxmlformats.org/officeDocument/2006/relationships/tags" Target="../tags/tag110.xml"/><Relationship Id="rId2" Type="http://schemas.openxmlformats.org/officeDocument/2006/relationships/image" Target="../media/image39.png"/><Relationship Id="rId11" Type="http://schemas.openxmlformats.org/officeDocument/2006/relationships/slideLayout" Target="../slideLayouts/slideLayout5.xml"/><Relationship Id="rId10" Type="http://schemas.openxmlformats.org/officeDocument/2006/relationships/tags" Target="../tags/tag114.xml"/><Relationship Id="rId1" Type="http://schemas.openxmlformats.org/officeDocument/2006/relationships/tags" Target="../tags/tag10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15.xml"/><Relationship Id="rId1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tags" Target="../tags/tag116.xml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tags" Target="../tags/tag11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11.xml"/><Relationship Id="rId2" Type="http://schemas.openxmlformats.org/officeDocument/2006/relationships/tags" Target="../tags/tag118.xml"/><Relationship Id="rId1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1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86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87.xml"/><Relationship Id="rId1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8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89.xml"/><Relationship Id="rId1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90.xml"/><Relationship Id="rId1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91.xml"/><Relationship Id="rId1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9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11</a:t>
            </a:r>
            <a:r>
              <a:rPr lang="zh-CN" alt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18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14375" y="1399540"/>
            <a:ext cx="8511540" cy="12039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sz="60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熊线上移，资金翻红①</a:t>
            </a:r>
            <a:endParaRPr lang="zh-CN" altLang="en-US" sz="6000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苏柏安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99995" y="3943985"/>
            <a:ext cx="41789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:A1120619080002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基金从业编号：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A20250613005386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pic>
        <p:nvPicPr>
          <p:cNvPr id="3" name="图片 2" descr="苏柏安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324850" y="861060"/>
            <a:ext cx="3269615" cy="524256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254760" y="4544695"/>
            <a:ext cx="6466840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经传投资顾问，金融专业出身，坚持以资金推动论为研究核心，擅长主题风口擒龙头，独创软件经典战法：三色/三紫战法、价值龙头战法等，提倡用简单的方法稳健获利，同获2022、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2024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年度经传金牌投顾。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5024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02640"/>
            <a:ext cx="6683375" cy="42456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4985" y="2435225"/>
            <a:ext cx="6597015" cy="40563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中期调整，底部启动</a:t>
            </a:r>
            <a:endParaRPr lang="zh-CN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046095" y="131826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7</a:t>
            </a:r>
            <a:r>
              <a:rPr lang="zh-CN" altLang="en-US">
                <a:highlight>
                  <a:srgbClr val="FFFF00"/>
                </a:highlight>
              </a:rPr>
              <a:t>月份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117330" y="324485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7</a:t>
            </a:r>
            <a:r>
              <a:rPr lang="zh-CN" altLang="en-US">
                <a:highlight>
                  <a:srgbClr val="FFFF00"/>
                </a:highlight>
              </a:rPr>
              <a:t>月份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0" y="5207000"/>
            <a:ext cx="62839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底部启动信号：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熊线上移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流动资金翻红</a:t>
            </a:r>
            <a:r>
              <a:rPr lang="en-US" altLang="zh-CN">
                <a:highlight>
                  <a:srgbClr val="FFFF00"/>
                </a:highlight>
              </a:rPr>
              <a:t> </a:t>
            </a:r>
            <a:r>
              <a:rPr lang="zh-CN" altLang="en-US">
                <a:highlight>
                  <a:srgbClr val="FFFF00"/>
                </a:highlight>
              </a:rPr>
              <a:t>是机会</a:t>
            </a:r>
            <a:endParaRPr lang="zh-CN" altLang="en-US">
              <a:highlight>
                <a:srgbClr val="FFFF00"/>
              </a:highlight>
            </a:endParaRPr>
          </a:p>
          <a:p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优质龙头中线更好，业绩成长，控盘活跃，把握主升浪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810635" y="106680"/>
            <a:ext cx="5379720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学习回顾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底部启动</a:t>
            </a:r>
            <a:endParaRPr lang="zh-CN" altLang="zh-CN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8065" y="815340"/>
            <a:ext cx="10135235" cy="56978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5466080" y="442849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熊线上移</a:t>
            </a:r>
            <a:r>
              <a:rPr lang="en-US" altLang="zh-CN" b="1">
                <a:solidFill>
                  <a:schemeClr val="tx1"/>
                </a:solidFill>
                <a:highlight>
                  <a:srgbClr val="FFFF00"/>
                </a:highlight>
              </a:rPr>
              <a:t>+</a:t>
            </a: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流动资金翻红</a:t>
            </a:r>
            <a:endParaRPr lang="zh-CN" altLang="en-US" b="1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5695" y="810895"/>
            <a:ext cx="9868535" cy="56984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3810635" y="106680"/>
            <a:ext cx="5379720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学习回顾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底部启动</a:t>
            </a:r>
            <a:endParaRPr lang="zh-CN" altLang="zh-CN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466080" y="442849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熊线上移</a:t>
            </a:r>
            <a:r>
              <a:rPr lang="en-US" altLang="zh-CN" b="1">
                <a:solidFill>
                  <a:schemeClr val="tx1"/>
                </a:solidFill>
                <a:highlight>
                  <a:srgbClr val="FFFF00"/>
                </a:highlight>
              </a:rPr>
              <a:t>+</a:t>
            </a: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流动资金翻红</a:t>
            </a:r>
            <a:endParaRPr lang="zh-CN" altLang="en-US" b="1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21150" y="1039495"/>
            <a:ext cx="7903845" cy="51790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1039495"/>
            <a:ext cx="3867150" cy="51796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3810635" y="106680"/>
            <a:ext cx="5379720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学习回顾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底部启动</a:t>
            </a:r>
            <a:endParaRPr lang="zh-CN" altLang="zh-CN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370445" y="421894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熊线上移</a:t>
            </a:r>
            <a:r>
              <a:rPr lang="en-US" altLang="zh-CN" b="1">
                <a:solidFill>
                  <a:schemeClr val="tx1"/>
                </a:solidFill>
                <a:highlight>
                  <a:srgbClr val="FFFF00"/>
                </a:highlight>
              </a:rPr>
              <a:t>+</a:t>
            </a: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流动资金翻红</a:t>
            </a:r>
            <a:endParaRPr lang="zh-CN" altLang="en-US" b="1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064760" y="220853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中期调整下跌</a:t>
            </a:r>
            <a:r>
              <a:rPr lang="en-US" altLang="zh-CN">
                <a:highlight>
                  <a:srgbClr val="FFFF00"/>
                </a:highlight>
              </a:rPr>
              <a:t>20-30%</a:t>
            </a:r>
            <a:endParaRPr lang="en-US" altLang="zh-CN"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2130" y="857250"/>
            <a:ext cx="11127105" cy="56248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3810635" y="106680"/>
            <a:ext cx="5379720" cy="6388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学习回顾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底部启动</a:t>
            </a:r>
            <a:endParaRPr lang="zh-CN" altLang="zh-CN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055235" y="442849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熊线上移</a:t>
            </a:r>
            <a:r>
              <a:rPr lang="en-US" altLang="zh-CN" b="1">
                <a:solidFill>
                  <a:schemeClr val="tx1"/>
                </a:solidFill>
                <a:highlight>
                  <a:srgbClr val="FFFF00"/>
                </a:highlight>
              </a:rPr>
              <a:t>+</a:t>
            </a:r>
            <a:r>
              <a:rPr lang="zh-CN" altLang="en-US" b="1">
                <a:solidFill>
                  <a:schemeClr val="tx1"/>
                </a:solidFill>
                <a:highlight>
                  <a:srgbClr val="FFFF00"/>
                </a:highlight>
              </a:rPr>
              <a:t>流动资金翻红</a:t>
            </a:r>
            <a:endParaRPr lang="zh-CN" altLang="en-US" b="1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中线底部启动思路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1685" y="883285"/>
            <a:ext cx="8429625" cy="543687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6223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短线涨停复制思路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7060" y="908685"/>
            <a:ext cx="8167370" cy="548513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21220" y="3575685"/>
            <a:ext cx="4505960" cy="28321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2093595" y="69850"/>
            <a:ext cx="73533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用好牛熊线，玩转慢牛市</a:t>
            </a:r>
            <a:endParaRPr lang="zh-CN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48715" y="873125"/>
            <a:ext cx="5405755" cy="2316480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i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如何去更好的判断一只股票进入比较好的操作阶段。</a:t>
            </a:r>
            <a:endParaRPr lang="zh-CN" altLang="en-US" sz="1600" b="1" i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i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用牛熊线天然箱体判断</a:t>
            </a:r>
            <a:endParaRPr lang="zh-CN" altLang="en-US" sz="1600" b="1" i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正常的震荡状态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牛线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&gt;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股价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&gt;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熊线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箱体之间</a:t>
            </a:r>
            <a:endParaRPr lang="zh-CN" altLang="en-US" sz="1600" b="1" i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相对强势状态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股价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&gt;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牛线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&gt;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熊线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</a:t>
            </a:r>
            <a:r>
              <a:rPr lang="zh-CN" altLang="en-US" sz="1600" b="1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熊线上移</a:t>
            </a:r>
            <a:endParaRPr lang="zh-CN" altLang="en-US" sz="1600" b="1" i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超强势状态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 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股价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&gt;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熊线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&gt;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牛线</a:t>
            </a:r>
            <a:r>
              <a:rPr lang="en-US" altLang="zh-CN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</a:t>
            </a:r>
            <a:r>
              <a:rPr lang="zh-CN" altLang="en-US" sz="16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熊线上移</a:t>
            </a:r>
            <a:endParaRPr lang="zh-CN" altLang="en-US" sz="1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indent="0" algn="just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1220" y="836930"/>
            <a:ext cx="4414520" cy="26200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110" y="3409315"/>
            <a:ext cx="5942965" cy="29127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7156450" y="364045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熊线上移</a:t>
            </a:r>
            <a:r>
              <a:rPr lang="en-US" altLang="zh-CN" b="1">
                <a:highlight>
                  <a:srgbClr val="FFFF00"/>
                </a:highlight>
              </a:rPr>
              <a:t>+</a:t>
            </a:r>
            <a:r>
              <a:rPr lang="zh-CN" altLang="en-US" b="1">
                <a:highlight>
                  <a:srgbClr val="FFFF00"/>
                </a:highlight>
              </a:rPr>
              <a:t>流动资金翻红</a:t>
            </a:r>
            <a:r>
              <a:rPr lang="en-US" altLang="zh-CN" b="1">
                <a:highlight>
                  <a:srgbClr val="FFFF00"/>
                </a:highlight>
              </a:rPr>
              <a:t> </a:t>
            </a:r>
            <a:r>
              <a:rPr lang="zh-CN" altLang="en-US" b="1">
                <a:highlight>
                  <a:srgbClr val="FFFF00"/>
                </a:highlight>
              </a:rPr>
              <a:t>是机会！</a:t>
            </a:r>
            <a:endParaRPr lang="zh-CN" altLang="en-US" b="1">
              <a:highlight>
                <a:srgbClr val="FFFF00"/>
              </a:highlight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15" y="4184650"/>
            <a:ext cx="4371975" cy="9645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7221220" y="120269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主升浪加速后，跌破熊线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56765" y="2926715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80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操作注意事项</a:t>
            </a:r>
            <a:endParaRPr lang="zh-CN" sz="80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76645" y="1549400"/>
            <a:ext cx="5437505" cy="289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行情要点</a:t>
            </a:r>
            <a:endParaRPr lang="en-US" altLang="zh-CN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底部启动带来的机会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操作注意事项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1588453"/>
            <a:ext cx="955040" cy="459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炒股心法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1860" y="1275715"/>
            <a:ext cx="10506710" cy="43065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1.锁定政策大方向，尽量专注某几个热点主题做好研究（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一定要坚持看主题分析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2.一旦出现主题行情机会，一定要重视选股机会（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政策、趋势、资金、人气、涨停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等）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3.平时买股不要超过3只，行情再好买股也不超过5只。人的精力是有限，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股票越多，操作越不稳定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，通常越容易亏钱。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4.散户之所以能赚钱，就是一波行情/一只个股把波段做好了，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敢于上仓位，敢于止盈止损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(重点在于选股操作的盈利模式)，时时刻刻要记住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保护本金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最重要，其次是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保护利润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 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5.选择大于努力，个股选对行业、业绩、热点、资金（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只赚能力圈范围内的钱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  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9"/>
          <p:cNvSpPr txBox="1"/>
          <p:nvPr>
            <p:custDataLst>
              <p:tags r:id="rId1"/>
            </p:custDataLst>
          </p:nvPr>
        </p:nvSpPr>
        <p:spPr>
          <a:xfrm>
            <a:off x="75565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交易小结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7" name="TextBox 6"/>
          <p:cNvSpPr txBox="1"/>
          <p:nvPr>
            <p:custDataLst>
              <p:tags r:id="rId2"/>
            </p:custDataLst>
          </p:nvPr>
        </p:nvSpPr>
        <p:spPr>
          <a:xfrm>
            <a:off x="589280" y="1400810"/>
            <a:ext cx="7404735" cy="44348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买卖点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---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捕捞季节（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b="1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天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原则）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买股是建立在趋势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资金都符合的阶段，做大概率的事情才能有好的预期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买股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、买在捕捞季节死叉末端的回档，资金保持（一般死叉数柱子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根是调整充分）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特别注意：金叉出现之前的埋伏买股，都只能买一次，而且是底仓。金叉形成确认再加仓，利用浮仓操作。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、稳健买点：智能辅助线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蓝线平台附近、金叉刚形成（柱子第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1-2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根合适，如金叉超过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根柱子之后，注意随时调整，乖离率高，谨慎追买，控制仓位）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告诉自己：回档买永远是更稳健，更省心；追高买需要控制仓位，执行力较高。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（好股票一定会有买点，追求波段，买不到一飞冲天。大阳线是符合预期，涨停是锦上添花）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一旦不及预期，预期之外的破位，观察资金和趋势是否都走坏，决定是否坚决离场，卖出保护本金</a:t>
            </a:r>
            <a:endParaRPr lang="zh-CN" altLang="en-US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96275" y="864870"/>
            <a:ext cx="3754755" cy="31210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293"/>
          <a:stretch>
            <a:fillRect/>
          </a:stretch>
        </p:blipFill>
        <p:spPr>
          <a:xfrm>
            <a:off x="8763000" y="3724910"/>
            <a:ext cx="3051810" cy="26517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94030" y="822325"/>
            <a:ext cx="7490460" cy="56146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9"/>
          <p:cNvSpPr txBox="1"/>
          <p:nvPr>
            <p:custDataLst>
              <p:tags r:id="rId3"/>
            </p:custDataLst>
          </p:nvPr>
        </p:nvSpPr>
        <p:spPr>
          <a:xfrm>
            <a:off x="219710" y="285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点关注，不迷路</a:t>
            </a:r>
            <a:endParaRPr lang="zh-CN" sz="4200" b="1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336280" y="3257550"/>
            <a:ext cx="2820670" cy="31794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336280" y="834390"/>
            <a:ext cx="3596640" cy="24231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075670" y="3257550"/>
            <a:ext cx="837565" cy="317881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rcRect t="72577"/>
          <a:stretch>
            <a:fillRect/>
          </a:stretch>
        </p:blipFill>
        <p:spPr>
          <a:xfrm>
            <a:off x="8176895" y="4307840"/>
            <a:ext cx="2912745" cy="128206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653540" y="123190"/>
            <a:ext cx="87706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</a:rPr>
              <a:t>指数回调时，基金加仓时！多个百万疯狂加仓！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10" y="862965"/>
            <a:ext cx="6102985" cy="49688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b="10222"/>
          <a:stretch>
            <a:fillRect/>
          </a:stretch>
        </p:blipFill>
        <p:spPr>
          <a:xfrm>
            <a:off x="6425565" y="1009650"/>
            <a:ext cx="4836160" cy="30537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b="28476"/>
          <a:stretch>
            <a:fillRect/>
          </a:stretch>
        </p:blipFill>
        <p:spPr>
          <a:xfrm>
            <a:off x="6386195" y="4065905"/>
            <a:ext cx="1790700" cy="176593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2861310" y="1069975"/>
            <a:ext cx="5897245" cy="555180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b="28476"/>
          <a:stretch>
            <a:fillRect/>
          </a:stretch>
        </p:blipFill>
        <p:spPr>
          <a:xfrm>
            <a:off x="697230" y="1999615"/>
            <a:ext cx="1612900" cy="159067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916555" y="29210"/>
            <a:ext cx="63582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>
                <a:solidFill>
                  <a:schemeClr val="bg1"/>
                </a:solidFill>
              </a:rPr>
              <a:t>基金购买流程</a:t>
            </a:r>
            <a:endParaRPr lang="zh-CN" altLang="en-US" sz="3600" b="1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2305" y="1323340"/>
            <a:ext cx="2558415" cy="52114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425" y="1323975"/>
            <a:ext cx="2574290" cy="52247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5580" y="1310005"/>
            <a:ext cx="2570480" cy="5224780"/>
          </a:xfrm>
          <a:prstGeom prst="rect">
            <a:avLst/>
          </a:prstGeom>
        </p:spPr>
      </p:pic>
      <p:pic>
        <p:nvPicPr>
          <p:cNvPr id="9" name="图片 8" descr="基金开户-二维码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1025" y="3326765"/>
            <a:ext cx="1800000" cy="1800000"/>
          </a:xfrm>
          <a:prstGeom prst="rect">
            <a:avLst/>
          </a:prstGeom>
        </p:spPr>
      </p:pic>
      <p:sp>
        <p:nvSpPr>
          <p:cNvPr id="11" name="圆角矩形 10"/>
          <p:cNvSpPr/>
          <p:nvPr/>
        </p:nvSpPr>
        <p:spPr>
          <a:xfrm>
            <a:off x="3016250" y="5126990"/>
            <a:ext cx="2350770" cy="490855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>
                <a:solidFill>
                  <a:schemeClr val="tx1"/>
                </a:solidFill>
              </a:rPr>
              <a:t>APP</a:t>
            </a:r>
            <a:r>
              <a:rPr lang="zh-CN" altLang="en-US" b="1">
                <a:solidFill>
                  <a:schemeClr val="tx1"/>
                </a:solidFill>
              </a:rPr>
              <a:t>首页底部</a:t>
            </a:r>
            <a:r>
              <a:rPr lang="en-US" altLang="zh-CN" b="1">
                <a:solidFill>
                  <a:schemeClr val="tx1"/>
                </a:solidFill>
              </a:rPr>
              <a:t>-</a:t>
            </a:r>
            <a:r>
              <a:rPr lang="zh-CN" altLang="en-US" b="1">
                <a:solidFill>
                  <a:schemeClr val="tx1"/>
                </a:solidFill>
              </a:rPr>
              <a:t>理财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6090285" y="5562600"/>
            <a:ext cx="2005965" cy="490855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tx1"/>
                </a:solidFill>
              </a:rPr>
              <a:t>选择对应基金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3792220" y="781685"/>
            <a:ext cx="4159885" cy="46291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ym typeface="+mn-ea"/>
              </a:rPr>
              <a:t>方式二</a:t>
            </a:r>
            <a:r>
              <a:rPr lang="zh-CN" altLang="en-US" b="1"/>
              <a:t>：经传多赢股票</a:t>
            </a:r>
            <a:r>
              <a:rPr lang="en-US" altLang="zh-CN" b="1"/>
              <a:t>APP</a:t>
            </a:r>
            <a:r>
              <a:rPr lang="zh-CN" altLang="en-US" b="1"/>
              <a:t>内购买</a:t>
            </a:r>
            <a:endParaRPr lang="zh-CN" altLang="en-US" b="1"/>
          </a:p>
        </p:txBody>
      </p:sp>
      <p:sp>
        <p:nvSpPr>
          <p:cNvPr id="17" name="矩形 16"/>
          <p:cNvSpPr/>
          <p:nvPr/>
        </p:nvSpPr>
        <p:spPr>
          <a:xfrm>
            <a:off x="290195" y="1069975"/>
            <a:ext cx="2464435" cy="464058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圆角矩形 17"/>
          <p:cNvSpPr/>
          <p:nvPr/>
        </p:nvSpPr>
        <p:spPr>
          <a:xfrm>
            <a:off x="484505" y="781685"/>
            <a:ext cx="2081530" cy="67310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ym typeface="+mn-ea"/>
              </a:rPr>
              <a:t>方式一</a:t>
            </a:r>
            <a:endParaRPr lang="zh-CN" altLang="en-US" b="1">
              <a:sym typeface="+mn-ea"/>
            </a:endParaRPr>
          </a:p>
          <a:p>
            <a:pPr algn="ctr"/>
            <a:r>
              <a:rPr lang="zh-CN" altLang="en-US" b="1"/>
              <a:t>扫码直接</a:t>
            </a:r>
            <a:r>
              <a:rPr lang="zh-CN" altLang="en-US" b="1"/>
              <a:t>购买</a:t>
            </a:r>
            <a:endParaRPr lang="zh-CN" altLang="en-US" b="1"/>
          </a:p>
        </p:txBody>
      </p:sp>
      <p:sp>
        <p:nvSpPr>
          <p:cNvPr id="25" name="矩形 24"/>
          <p:cNvSpPr/>
          <p:nvPr/>
        </p:nvSpPr>
        <p:spPr>
          <a:xfrm>
            <a:off x="8870315" y="1090295"/>
            <a:ext cx="2962910" cy="555180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圆角矩形 25"/>
          <p:cNvSpPr/>
          <p:nvPr/>
        </p:nvSpPr>
        <p:spPr>
          <a:xfrm>
            <a:off x="9026525" y="802005"/>
            <a:ext cx="2619375" cy="65278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/>
              <a:t>如果</a:t>
            </a:r>
            <a:r>
              <a:rPr lang="zh-CN" altLang="en-US" b="1"/>
              <a:t>还未开户</a:t>
            </a:r>
            <a:endParaRPr lang="zh-CN" altLang="en-US" b="1"/>
          </a:p>
          <a:p>
            <a:pPr algn="ctr"/>
            <a:r>
              <a:rPr lang="zh-CN" altLang="en-US" b="1"/>
              <a:t>可直接</a:t>
            </a:r>
            <a:r>
              <a:rPr lang="zh-CN" altLang="en-US" b="1"/>
              <a:t>扫码先</a:t>
            </a:r>
            <a:r>
              <a:rPr lang="zh-CN" altLang="en-US" b="1"/>
              <a:t>开户</a:t>
            </a:r>
            <a:endParaRPr lang="zh-CN" altLang="en-US" b="1"/>
          </a:p>
        </p:txBody>
      </p:sp>
      <p:sp>
        <p:nvSpPr>
          <p:cNvPr id="27" name="圆角矩形 26"/>
          <p:cNvSpPr/>
          <p:nvPr/>
        </p:nvSpPr>
        <p:spPr>
          <a:xfrm>
            <a:off x="531495" y="3691255"/>
            <a:ext cx="2002790" cy="490855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tx1"/>
                </a:solidFill>
              </a:rPr>
              <a:t>扫码直接</a:t>
            </a:r>
            <a:r>
              <a:rPr lang="zh-CN" altLang="en-US" b="1">
                <a:solidFill>
                  <a:schemeClr val="tx1"/>
                </a:solidFill>
              </a:rPr>
              <a:t>购买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28" name="圆角矩形 27"/>
          <p:cNvSpPr/>
          <p:nvPr/>
        </p:nvSpPr>
        <p:spPr>
          <a:xfrm>
            <a:off x="9309735" y="5126990"/>
            <a:ext cx="2002790" cy="490855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>
                <a:solidFill>
                  <a:schemeClr val="tx1"/>
                </a:solidFill>
              </a:rPr>
              <a:t>扫码直接</a:t>
            </a:r>
            <a:r>
              <a:rPr lang="zh-CN" altLang="en-US" b="1">
                <a:solidFill>
                  <a:schemeClr val="tx1"/>
                </a:solidFill>
              </a:rPr>
              <a:t>开户</a:t>
            </a:r>
            <a:endParaRPr lang="zh-CN" altLang="en-US" b="1">
              <a:solidFill>
                <a:schemeClr val="tx1"/>
              </a:solidFill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605" y="4283075"/>
            <a:ext cx="2212975" cy="1170305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290195" y="5825490"/>
            <a:ext cx="245935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000"/>
              <a:t>基金的过往业绩并不预示其未来表现</a:t>
            </a:r>
            <a:r>
              <a:rPr lang="en-US" altLang="zh-CN" sz="1000"/>
              <a:t>,</a:t>
            </a:r>
            <a:r>
              <a:rPr lang="zh-CN" altLang="en-US" sz="1000"/>
              <a:t>基金管理人管理的其他基金的业绩并不构成基金业绩表现的保证</a:t>
            </a:r>
            <a:r>
              <a:rPr lang="en-US" altLang="zh-CN" sz="1000"/>
              <a:t>,</a:t>
            </a:r>
            <a:r>
              <a:rPr lang="zh-CN" altLang="en-US" sz="1000"/>
              <a:t>市场有风险</a:t>
            </a:r>
            <a:r>
              <a:rPr lang="en-US" altLang="zh-CN" sz="1000"/>
              <a:t>,</a:t>
            </a:r>
            <a:r>
              <a:rPr lang="zh-CN" altLang="en-US" sz="1000"/>
              <a:t>投资需谨慎！</a:t>
            </a:r>
            <a:endParaRPr lang="zh-CN" altLang="en-US" sz="1000"/>
          </a:p>
        </p:txBody>
      </p:sp>
    </p:spTree>
    <p:custDataLst>
      <p:tags r:id="rId7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1920x10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83105" y="3011170"/>
            <a:ext cx="847344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66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行情要点</a:t>
            </a:r>
            <a:endParaRPr lang="zh-CN" sz="66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宽幅震荡，布局未来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650490" y="4365625"/>
            <a:ext cx="88880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大盘金叉反弹</a:t>
            </a:r>
            <a:r>
              <a:rPr lang="en-US" altLang="zh-CN">
                <a:highlight>
                  <a:srgbClr val="FFFF00"/>
                </a:highlight>
              </a:rPr>
              <a:t>4</a:t>
            </a:r>
            <a:r>
              <a:rPr lang="zh-CN" altLang="en-US">
                <a:highlight>
                  <a:srgbClr val="FFFF00"/>
                </a:highlight>
              </a:rPr>
              <a:t>天，冲高只降不加，或买阴卖阳；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优先做控盘反复，流动资金翻红，短线强者恒强；中线低吸高抛波段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4535" y="762635"/>
            <a:ext cx="10611485" cy="57480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7545070" y="391414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赚认知内的钱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en-US" altLang="zh-CN">
                <a:highlight>
                  <a:srgbClr val="FFFF00"/>
                </a:highlight>
              </a:rPr>
              <a:t>80%</a:t>
            </a:r>
            <a:r>
              <a:rPr lang="zh-CN" altLang="en-US">
                <a:highlight>
                  <a:srgbClr val="FFFF00"/>
                </a:highlight>
              </a:rPr>
              <a:t>时间在等待，</a:t>
            </a:r>
            <a:r>
              <a:rPr lang="en-US" altLang="zh-CN">
                <a:highlight>
                  <a:srgbClr val="FFFF00"/>
                </a:highlight>
              </a:rPr>
              <a:t>20%</a:t>
            </a:r>
            <a:r>
              <a:rPr lang="zh-CN" altLang="en-US">
                <a:highlight>
                  <a:srgbClr val="FFFF00"/>
                </a:highlight>
              </a:rPr>
              <a:t>时间在交易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295525" y="1456690"/>
            <a:ext cx="8597265" cy="4050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zh-CN" altLang="en-US"/>
              <a:t>短期市场（</a:t>
            </a:r>
            <a:r>
              <a:rPr lang="en-US" altLang="zh-CN"/>
              <a:t>11</a:t>
            </a:r>
            <a:r>
              <a:rPr lang="zh-CN" altLang="en-US"/>
              <a:t>月底</a:t>
            </a:r>
            <a:r>
              <a:rPr lang="en-US" altLang="zh-CN"/>
              <a:t>-</a:t>
            </a:r>
            <a:r>
              <a:rPr lang="zh-CN" altLang="en-US"/>
              <a:t>）</a:t>
            </a:r>
            <a:endParaRPr lang="zh-CN" altLang="en-US"/>
          </a:p>
          <a:p>
            <a:pPr>
              <a:lnSpc>
                <a:spcPct val="110000"/>
              </a:lnSpc>
            </a:pPr>
            <a:endParaRPr lang="zh-CN" altLang="en-US"/>
          </a:p>
          <a:p>
            <a:pPr>
              <a:lnSpc>
                <a:spcPct val="110000"/>
              </a:lnSpc>
            </a:pPr>
            <a:r>
              <a:rPr lang="zh-CN" altLang="en-US"/>
              <a:t>①亮点：局部个股资金强者恒强，涨停突破</a:t>
            </a:r>
            <a:r>
              <a:rPr lang="en-US" altLang="zh-CN"/>
              <a:t>/</a:t>
            </a:r>
            <a:r>
              <a:rPr lang="zh-CN" altLang="en-US"/>
              <a:t>涨停复制，趋势股上</a:t>
            </a:r>
            <a:r>
              <a:rPr lang="zh-CN" altLang="en-US">
                <a:highlight>
                  <a:srgbClr val="FFFF00"/>
                </a:highlight>
              </a:rPr>
              <a:t>买阴卖阳</a:t>
            </a:r>
            <a:r>
              <a:rPr lang="zh-CN" altLang="en-US"/>
              <a:t>，控仓位！</a:t>
            </a:r>
            <a:r>
              <a:rPr lang="en-US" altLang="zh-CN"/>
              <a:t> </a:t>
            </a:r>
            <a:endParaRPr lang="zh-CN" altLang="en-US"/>
          </a:p>
          <a:p>
            <a:pPr>
              <a:lnSpc>
                <a:spcPct val="110000"/>
              </a:lnSpc>
            </a:pPr>
            <a:r>
              <a:rPr lang="zh-CN" altLang="en-US"/>
              <a:t>②痛点：</a:t>
            </a:r>
            <a:r>
              <a:rPr lang="zh-CN" altLang="en-US">
                <a:sym typeface="+mn-ea"/>
              </a:rPr>
              <a:t>在游资抱团炒作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妖</a:t>
            </a:r>
            <a:r>
              <a:rPr lang="en-US" altLang="zh-CN">
                <a:highlight>
                  <a:srgbClr val="FFFF00"/>
                </a:highlight>
                <a:sym typeface="+mn-ea"/>
              </a:rPr>
              <a:t> 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股</a:t>
            </a:r>
            <a:r>
              <a:rPr lang="zh-CN" altLang="en-US">
                <a:sym typeface="+mn-ea"/>
              </a:rPr>
              <a:t>的背景下，剧烈波动操作体验感并不好，盘中富贵，容易亏钱风险，止盈止损，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没有执行力一切是空谈</a:t>
            </a:r>
            <a:r>
              <a:rPr lang="zh-CN" altLang="en-US">
                <a:sym typeface="+mn-ea"/>
              </a:rPr>
              <a:t>！</a:t>
            </a:r>
            <a:endParaRPr lang="zh-CN" altLang="en-US"/>
          </a:p>
          <a:p>
            <a:pPr>
              <a:lnSpc>
                <a:spcPct val="110000"/>
              </a:lnSpc>
            </a:pPr>
            <a:endParaRPr lang="zh-CN" altLang="en-US"/>
          </a:p>
          <a:p>
            <a:pPr>
              <a:lnSpc>
                <a:spcPct val="110000"/>
              </a:lnSpc>
            </a:pPr>
            <a:endParaRPr lang="zh-CN" altLang="en-US"/>
          </a:p>
          <a:p>
            <a:pPr>
              <a:lnSpc>
                <a:spcPct val="110000"/>
              </a:lnSpc>
            </a:pPr>
            <a:r>
              <a:rPr lang="zh-CN" altLang="en-US"/>
              <a:t>中期市场（</a:t>
            </a:r>
            <a:r>
              <a:rPr lang="en-US" altLang="zh-CN"/>
              <a:t>2026</a:t>
            </a:r>
            <a:r>
              <a:rPr lang="zh-CN" altLang="en-US"/>
              <a:t>年初）</a:t>
            </a:r>
            <a:endParaRPr lang="zh-CN" altLang="en-US"/>
          </a:p>
          <a:p>
            <a:pPr>
              <a:lnSpc>
                <a:spcPct val="110000"/>
              </a:lnSpc>
            </a:pPr>
            <a:endParaRPr lang="zh-CN" altLang="en-US"/>
          </a:p>
          <a:p>
            <a:pPr>
              <a:lnSpc>
                <a:spcPct val="110000"/>
              </a:lnSpc>
            </a:pPr>
            <a:r>
              <a:rPr lang="zh-CN" altLang="en-US"/>
              <a:t>①亮点：</a:t>
            </a:r>
            <a:r>
              <a:rPr lang="en-US" altLang="zh-CN"/>
              <a:t>4000</a:t>
            </a:r>
            <a:r>
              <a:rPr lang="zh-CN" altLang="en-US"/>
              <a:t>点缓冲区整理，中线优质龙头调整下跌</a:t>
            </a:r>
            <a:r>
              <a:rPr lang="en-US" altLang="zh-CN"/>
              <a:t>20-30%</a:t>
            </a:r>
            <a:r>
              <a:rPr lang="zh-CN" altLang="en-US"/>
              <a:t>，容易形成</a:t>
            </a:r>
            <a:r>
              <a:rPr lang="zh-CN" altLang="en-US">
                <a:highlight>
                  <a:srgbClr val="FFFF00"/>
                </a:highlight>
              </a:rPr>
              <a:t>中期黄金坑</a:t>
            </a:r>
            <a:r>
              <a:rPr lang="zh-CN" altLang="en-US"/>
              <a:t>，在年底或一季度的底部启动过程，</a:t>
            </a:r>
            <a:r>
              <a:rPr lang="zh-CN" altLang="en-US">
                <a:highlight>
                  <a:srgbClr val="FFFF00"/>
                </a:highlight>
              </a:rPr>
              <a:t>结合猎手热点选股</a:t>
            </a:r>
            <a:r>
              <a:rPr lang="zh-CN" altLang="en-US"/>
              <a:t>！</a:t>
            </a:r>
            <a:endParaRPr lang="zh-CN" altLang="en-US"/>
          </a:p>
          <a:p>
            <a:pPr>
              <a:lnSpc>
                <a:spcPct val="110000"/>
              </a:lnSpc>
            </a:pPr>
            <a:r>
              <a:rPr lang="zh-CN" altLang="en-US"/>
              <a:t>②痛点：没有耐心，越跌越买导致趋势破位</a:t>
            </a:r>
            <a:r>
              <a:rPr lang="zh-CN" altLang="en-US">
                <a:highlight>
                  <a:srgbClr val="FFFF00"/>
                </a:highlight>
              </a:rPr>
              <a:t>不愿意休息</a:t>
            </a:r>
            <a:r>
              <a:rPr lang="zh-CN" altLang="en-US"/>
              <a:t>。闲钱应该选择量化基金或策略跟投！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487930" y="5778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计划你的交易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245995" y="13525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中长逻辑，结构性看好的方向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5780" y="1202690"/>
            <a:ext cx="10793730" cy="49872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419350" y="61595"/>
            <a:ext cx="7353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短线逻辑，龙头</a:t>
            </a:r>
            <a:r>
              <a:rPr lang="en-US" altLang="zh-CN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/</a:t>
            </a:r>
            <a:r>
              <a:rPr lang="zh-CN" altLang="en-US" sz="3600" spc="-2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涨停股</a:t>
            </a:r>
            <a:endParaRPr lang="zh-CN" altLang="en-US" sz="3600" spc="-2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" y="1167765"/>
            <a:ext cx="11049000" cy="52768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9"/>
          <p:cNvSpPr txBox="1"/>
          <p:nvPr/>
        </p:nvSpPr>
        <p:spPr>
          <a:xfrm>
            <a:off x="81280" y="71755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紧密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陪伴</a:t>
            </a:r>
            <a:r>
              <a:rPr lang="zh-CN" altLang="en-US" sz="36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的重要性！穿越牛熊收获满满！</a:t>
            </a:r>
            <a:endParaRPr lang="zh-CN" altLang="en-US" sz="36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280" y="842010"/>
            <a:ext cx="12019915" cy="56870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35125" y="3027045"/>
            <a:ext cx="907224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底部启动带来的机会</a:t>
            </a:r>
            <a:endParaRPr lang="zh-CN" sz="66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10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PLACING_PICTURE_USER_VIEWPORT" val="{&quot;height&quot;:10800,&quot;width&quot;:19200}"/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COMMONDATA" val="eyJoZGlkIjoiOWFhYzUwZWNmOTk3M2Y1MTI5MjBiOWM4Y2UyNjJjNzUifQ=="/>
  <p:tag name="KSO_WPP_MARK_KEY" val="257877f6-fe8c-4c47-ab4c-274c99a6a791"/>
  <p:tag name="commondata" val="eyJoZGlkIjoiYzc3NjJjNWZkMDVhMzRkNWJjZTQ1MGExZTMzMzEzMzQifQ==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82.xml><?xml version="1.0" encoding="utf-8"?>
<p:tagLst xmlns:p="http://schemas.openxmlformats.org/presentationml/2006/main">
  <p:tag name="KSO_WM_UNIT_PLACING_PICTURE_USER_VIEWPORT" val="{&quot;height&quot;:10800,&quot;width&quot;:6737}"/>
  <p:tag name="KSO_WM_BEAUTIFY_FLAG" val=""/>
</p:tagLst>
</file>

<file path=ppt/tags/tag83.xml><?xml version="1.0" encoding="utf-8"?>
<p:tagLst xmlns:p="http://schemas.openxmlformats.org/presentationml/2006/main">
  <p:tag name="KSO_WM_UNIT_PLACING_PICTURE_USER_VIEWPORT" val="{&quot;height&quot;:2082,&quot;width&quot;:10544}"/>
  <p:tag name="KSO_WM_BEAUTIFY_FLAG" val="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9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1647</Words>
  <Application>WPS 演示</Application>
  <PresentationFormat>宽屏</PresentationFormat>
  <Paragraphs>160</Paragraphs>
  <Slides>27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27</vt:i4>
      </vt:variant>
    </vt:vector>
  </HeadingPairs>
  <TitlesOfParts>
    <vt:vector size="49" baseType="lpstr">
      <vt:lpstr>Arial</vt:lpstr>
      <vt:lpstr>宋体</vt:lpstr>
      <vt:lpstr>Wingdings</vt:lpstr>
      <vt:lpstr>微软雅黑</vt:lpstr>
      <vt:lpstr>Wingdings</vt:lpstr>
      <vt:lpstr>思源黑体 CN Medium</vt:lpstr>
      <vt:lpstr>黑体</vt:lpstr>
      <vt:lpstr>思源黑体 CN Normal</vt:lpstr>
      <vt:lpstr>思源黑体 CN Light</vt:lpstr>
      <vt:lpstr>思源黑体 CN Bold</vt:lpstr>
      <vt:lpstr>Noto Sans S Chinese Medium</vt:lpstr>
      <vt:lpstr>DIN Black</vt:lpstr>
      <vt:lpstr>Arial Unicode MS</vt:lpstr>
      <vt:lpstr>Calibri</vt:lpstr>
      <vt:lpstr>思源黑体 CN Heavy</vt:lpstr>
      <vt:lpstr>ksdb</vt:lpstr>
      <vt:lpstr>方正宝黑体 简 Medium</vt:lpstr>
      <vt:lpstr>兰米黑体</vt:lpstr>
      <vt:lpstr>Saturday Sans Regular</vt:lpstr>
      <vt:lpstr>Kata Black</vt:lpstr>
      <vt:lpstr>2_Office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siren</cp:lastModifiedBy>
  <cp:revision>1853</cp:revision>
  <dcterms:created xsi:type="dcterms:W3CDTF">2019-06-19T02:08:00Z</dcterms:created>
  <dcterms:modified xsi:type="dcterms:W3CDTF">2025-11-18T09:42:21Z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2052-12.1.0.23542</vt:lpwstr>
  </property>
  <property fmtid="{D5CDD505-2E9C-101B-9397-08002B2CF9AE}" pid="3" name="ICV">
    <vt:lpwstr>98B0645011BC43B0BFB9BFC8374894E3</vt:lpwstr>
  </property>
</Properties>
</file>