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8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2" r:id="rId11"/>
    <p:sldId id="403" r:id="rId12"/>
    <p:sldId id="405" r:id="rId13"/>
    <p:sldId id="406" r:id="rId14"/>
    <p:sldId id="407" r:id="rId15"/>
    <p:sldId id="408" r:id="rId16"/>
    <p:sldId id="357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3" pos="38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40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9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经传多赢投研总监：杨春虎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(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投顾编号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:A1120619100003)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（基金编号：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A20250618011797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）观点基于软件数据和理论模型分析，仅供参考，不构成投资建议，市场有风险，投资需谨慎！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4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image" Target="../media/image3.png"/><Relationship Id="rId3" Type="http://schemas.openxmlformats.org/officeDocument/2006/relationships/tags" Target="../tags/tag136.xml"/><Relationship Id="rId2" Type="http://schemas.openxmlformats.org/officeDocument/2006/relationships/image" Target="../media/image1.png"/><Relationship Id="rId1" Type="http://schemas.openxmlformats.org/officeDocument/2006/relationships/tags" Target="../tags/tag13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rcRect t="72577"/>
          <a:stretch>
            <a:fillRect/>
          </a:stretch>
        </p:blipFill>
        <p:spPr>
          <a:xfrm>
            <a:off x="8176895" y="4307840"/>
            <a:ext cx="2912745" cy="12820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53540" y="123190"/>
            <a:ext cx="8770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指数回调时，基金加仓时！多个百万疯狂加仓！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" y="862965"/>
            <a:ext cx="6102985" cy="4968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222"/>
          <a:stretch>
            <a:fillRect/>
          </a:stretch>
        </p:blipFill>
        <p:spPr>
          <a:xfrm>
            <a:off x="6425565" y="1009650"/>
            <a:ext cx="4836160" cy="30537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28476"/>
          <a:stretch>
            <a:fillRect/>
          </a:stretch>
        </p:blipFill>
        <p:spPr>
          <a:xfrm>
            <a:off x="6386195" y="4065905"/>
            <a:ext cx="1790700" cy="1765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861310" y="1069975"/>
            <a:ext cx="5897245" cy="55518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28476"/>
          <a:stretch>
            <a:fillRect/>
          </a:stretch>
        </p:blipFill>
        <p:spPr>
          <a:xfrm>
            <a:off x="697230" y="1999615"/>
            <a:ext cx="1612900" cy="15906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16555" y="29210"/>
            <a:ext cx="6358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基金购买流程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305" y="1323340"/>
            <a:ext cx="2558415" cy="52114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425" y="1323975"/>
            <a:ext cx="2574290" cy="5224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580" y="1310005"/>
            <a:ext cx="2570480" cy="5224780"/>
          </a:xfrm>
          <a:prstGeom prst="rect">
            <a:avLst/>
          </a:prstGeom>
        </p:spPr>
      </p:pic>
      <p:pic>
        <p:nvPicPr>
          <p:cNvPr id="9" name="图片 8" descr="基金开户-二维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1025" y="3326765"/>
            <a:ext cx="1800000" cy="180000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3016250" y="5126990"/>
            <a:ext cx="2350770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tx1"/>
                </a:solidFill>
              </a:rPr>
              <a:t>APP</a:t>
            </a:r>
            <a:r>
              <a:rPr lang="zh-CN" altLang="en-US" b="1">
                <a:solidFill>
                  <a:schemeClr val="tx1"/>
                </a:solidFill>
              </a:rPr>
              <a:t>首页底部</a:t>
            </a:r>
            <a:r>
              <a:rPr lang="en-US" altLang="zh-CN" b="1">
                <a:solidFill>
                  <a:schemeClr val="tx1"/>
                </a:solidFill>
              </a:rPr>
              <a:t>-</a:t>
            </a:r>
            <a:r>
              <a:rPr lang="zh-CN" altLang="en-US" b="1">
                <a:solidFill>
                  <a:schemeClr val="tx1"/>
                </a:solidFill>
              </a:rPr>
              <a:t>理财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090285" y="5562600"/>
            <a:ext cx="2005965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选择对应基金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792220" y="781685"/>
            <a:ext cx="4159885" cy="4629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ym typeface="+mn-ea"/>
              </a:rPr>
              <a:t>方式二</a:t>
            </a:r>
            <a:r>
              <a:rPr lang="zh-CN" altLang="en-US" b="1"/>
              <a:t>：经传多赢股票</a:t>
            </a:r>
            <a:r>
              <a:rPr lang="en-US" altLang="zh-CN" b="1"/>
              <a:t>APP</a:t>
            </a:r>
            <a:r>
              <a:rPr lang="zh-CN" altLang="en-US" b="1"/>
              <a:t>内购买</a:t>
            </a:r>
            <a:endParaRPr lang="zh-CN" altLang="en-US" b="1"/>
          </a:p>
        </p:txBody>
      </p:sp>
      <p:sp>
        <p:nvSpPr>
          <p:cNvPr id="17" name="矩形 16"/>
          <p:cNvSpPr/>
          <p:nvPr/>
        </p:nvSpPr>
        <p:spPr>
          <a:xfrm>
            <a:off x="290195" y="1069975"/>
            <a:ext cx="2464435" cy="46405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484505" y="781685"/>
            <a:ext cx="2081530" cy="6731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ym typeface="+mn-ea"/>
              </a:rPr>
              <a:t>方式一</a:t>
            </a:r>
            <a:endParaRPr lang="zh-CN" altLang="en-US" b="1">
              <a:sym typeface="+mn-ea"/>
            </a:endParaRPr>
          </a:p>
          <a:p>
            <a:pPr algn="ctr"/>
            <a:r>
              <a:rPr lang="zh-CN" altLang="en-US" b="1"/>
              <a:t>扫码直接</a:t>
            </a:r>
            <a:r>
              <a:rPr lang="zh-CN" altLang="en-US" b="1"/>
              <a:t>购买</a:t>
            </a:r>
            <a:endParaRPr lang="zh-CN" altLang="en-US" b="1"/>
          </a:p>
        </p:txBody>
      </p:sp>
      <p:sp>
        <p:nvSpPr>
          <p:cNvPr id="25" name="矩形 24"/>
          <p:cNvSpPr/>
          <p:nvPr/>
        </p:nvSpPr>
        <p:spPr>
          <a:xfrm>
            <a:off x="8870315" y="1090295"/>
            <a:ext cx="2962910" cy="55518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9026525" y="802005"/>
            <a:ext cx="2619375" cy="6527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如果</a:t>
            </a:r>
            <a:r>
              <a:rPr lang="zh-CN" altLang="en-US" b="1"/>
              <a:t>还未开户</a:t>
            </a:r>
            <a:endParaRPr lang="zh-CN" altLang="en-US" b="1"/>
          </a:p>
          <a:p>
            <a:pPr algn="ctr"/>
            <a:r>
              <a:rPr lang="zh-CN" altLang="en-US" b="1"/>
              <a:t>可直接</a:t>
            </a:r>
            <a:r>
              <a:rPr lang="zh-CN" altLang="en-US" b="1"/>
              <a:t>扫码先</a:t>
            </a:r>
            <a:r>
              <a:rPr lang="zh-CN" altLang="en-US" b="1"/>
              <a:t>开户</a:t>
            </a:r>
            <a:endParaRPr lang="zh-CN" altLang="en-US" b="1"/>
          </a:p>
        </p:txBody>
      </p:sp>
      <p:sp>
        <p:nvSpPr>
          <p:cNvPr id="27" name="圆角矩形 26"/>
          <p:cNvSpPr/>
          <p:nvPr/>
        </p:nvSpPr>
        <p:spPr>
          <a:xfrm>
            <a:off x="531495" y="3691255"/>
            <a:ext cx="2002790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扫码直接</a:t>
            </a:r>
            <a:r>
              <a:rPr lang="zh-CN" altLang="en-US" b="1">
                <a:solidFill>
                  <a:schemeClr val="tx1"/>
                </a:solidFill>
              </a:rPr>
              <a:t>购买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9309735" y="5126990"/>
            <a:ext cx="2002790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扫码直接</a:t>
            </a:r>
            <a:r>
              <a:rPr lang="zh-CN" altLang="en-US" b="1">
                <a:solidFill>
                  <a:schemeClr val="tx1"/>
                </a:solidFill>
              </a:rPr>
              <a:t>开户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05" y="4283075"/>
            <a:ext cx="2212975" cy="117030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90195" y="5825490"/>
            <a:ext cx="24593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/>
              <a:t>基金的过往业绩并不预示其未来表现</a:t>
            </a:r>
            <a:r>
              <a:rPr lang="en-US" altLang="zh-CN" sz="1000"/>
              <a:t>,</a:t>
            </a:r>
            <a:r>
              <a:rPr lang="zh-CN" altLang="en-US" sz="1000"/>
              <a:t>基金管理人管理的其他基金的业绩并不构成基金业绩表现的保证</a:t>
            </a:r>
            <a:r>
              <a:rPr lang="en-US" altLang="zh-CN" sz="1000"/>
              <a:t>,</a:t>
            </a:r>
            <a:r>
              <a:rPr lang="zh-CN" altLang="en-US" sz="1000"/>
              <a:t>市场有风险</a:t>
            </a:r>
            <a:r>
              <a:rPr lang="en-US" altLang="zh-CN" sz="1000"/>
              <a:t>,</a:t>
            </a:r>
            <a:r>
              <a:rPr lang="zh-CN" altLang="en-US" sz="1000"/>
              <a:t>投资需谨慎！</a:t>
            </a:r>
            <a:endParaRPr lang="zh-CN" altLang="en-US" sz="1000"/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指数止跌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低位控盘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2025.11.19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指数止跌，静待金叉</a:t>
            </a:r>
            <a:endParaRPr lang="en-US" alt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日线死叉区域，出现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点，三连阴线，短线临近反弹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资金流出，绿肥红瘦，控制仓位，短线为主，静待日线金叉信号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35075" y="768350"/>
            <a:ext cx="9721215" cy="52787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中短分化，关注洗盘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228" y="600049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趋势震荡，跟随资金，关注资金流入方向，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点后有反弹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中短分化，关注低位控盘突破，月线金叉初期强者恒强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84605" y="772160"/>
            <a:ext cx="9623425" cy="52254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：石油，酒店，电气，三化等，备选：食品，传媒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19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个。涨停方向：农业，军工，服装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0025" y="772160"/>
            <a:ext cx="9529445" cy="51739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中线启动，控盘突破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中线启动，控盘突破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能源，消费，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AI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，福建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97305" y="823595"/>
            <a:ext cx="9597390" cy="52114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5390" y="767080"/>
            <a:ext cx="9761220" cy="53003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控盘回档，股价突破回踩，日线死叉区域，资金流入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54760" y="768350"/>
            <a:ext cx="9681845" cy="52571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题_17635137350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805</Words>
  <Application>WPS 演示</Application>
  <PresentationFormat>宽屏</PresentationFormat>
  <Paragraphs>88</Paragraphs>
  <Slides>13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 CN Normal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C_Hokcheung</cp:lastModifiedBy>
  <cp:revision>931</cp:revision>
  <dcterms:created xsi:type="dcterms:W3CDTF">2019-06-19T02:08:00Z</dcterms:created>
  <dcterms:modified xsi:type="dcterms:W3CDTF">2025-11-19T08:45:47Z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EF66659140BE46F989FB284295E88D40_13</vt:lpwstr>
  </property>
</Properties>
</file>