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057" r:id="rId6"/>
    <p:sldId id="1075" r:id="rId8"/>
    <p:sldId id="607" r:id="rId9"/>
    <p:sldId id="1074" r:id="rId10"/>
    <p:sldId id="1145" r:id="rId11"/>
    <p:sldId id="1146" r:id="rId12"/>
    <p:sldId id="1160" r:id="rId13"/>
    <p:sldId id="1161" r:id="rId14"/>
    <p:sldId id="1159" r:id="rId15"/>
    <p:sldId id="1119" r:id="rId16"/>
    <p:sldId id="1109" r:id="rId17"/>
    <p:sldId id="614" r:id="rId18"/>
    <p:sldId id="615" r:id="rId19"/>
    <p:sldId id="635" r:id="rId20"/>
    <p:sldId id="616" r:id="rId21"/>
    <p:sldId id="1088" r:id="rId22"/>
    <p:sldId id="1171" r:id="rId23"/>
    <p:sldId id="1144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1" userDrawn="1">
          <p15:clr>
            <a:srgbClr val="A4A3A4"/>
          </p15:clr>
        </p15:guide>
        <p15:guide id="2" pos="3910" userDrawn="1">
          <p15:clr>
            <a:srgbClr val="A4A3A4"/>
          </p15:clr>
        </p15:guide>
        <p15:guide id="3" pos="488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21"/>
        <p:guide pos="3910"/>
        <p:guide pos="48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74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苏柏安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执业编号:A1120619080002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4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5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7.xml"/><Relationship Id="rId2" Type="http://schemas.openxmlformats.org/officeDocument/2006/relationships/image" Target="../media/image29.png"/><Relationship Id="rId1" Type="http://schemas.openxmlformats.org/officeDocument/2006/relationships/tags" Target="../tags/tag5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64.xml"/><Relationship Id="rId6" Type="http://schemas.openxmlformats.org/officeDocument/2006/relationships/image" Target="../media/image31.png"/><Relationship Id="rId5" Type="http://schemas.openxmlformats.org/officeDocument/2006/relationships/tags" Target="../tags/tag63.xml"/><Relationship Id="rId4" Type="http://schemas.openxmlformats.org/officeDocument/2006/relationships/image" Target="../media/image30.png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tags" Target="../tags/tag69.xml"/><Relationship Id="rId7" Type="http://schemas.openxmlformats.org/officeDocument/2006/relationships/image" Target="../media/image34.png"/><Relationship Id="rId6" Type="http://schemas.openxmlformats.org/officeDocument/2006/relationships/tags" Target="../tags/tag68.xml"/><Relationship Id="rId5" Type="http://schemas.openxmlformats.org/officeDocument/2006/relationships/image" Target="../media/image33.png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image" Target="../media/image32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70.xml"/><Relationship Id="rId1" Type="http://schemas.openxmlformats.org/officeDocument/2006/relationships/tags" Target="../tags/tag6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1.xml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2.xml"/><Relationship Id="rId1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46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7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8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9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11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19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60400" y="1317625"/>
            <a:ext cx="8692515" cy="1989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72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最强风口，涨停复制</a:t>
            </a:r>
            <a:endParaRPr lang="zh-CN" altLang="en-US" sz="72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254115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5535"/>
          <a:stretch>
            <a:fillRect/>
          </a:stretch>
        </p:blipFill>
        <p:spPr>
          <a:xfrm>
            <a:off x="1125220" y="1134110"/>
            <a:ext cx="9752330" cy="54832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（正）涨停复制，双龙涨停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99845" y="4127183"/>
            <a:ext cx="5080000" cy="147637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highlight>
                  <a:srgbClr val="FFFF00"/>
                </a:highlight>
              </a:rPr>
              <a:t>个股调整主要看几点</a:t>
            </a:r>
            <a:endParaRPr lang="zh-CN" altLang="en-US">
              <a:highlight>
                <a:srgbClr val="FFFF00"/>
              </a:highlight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>
              <a:highlight>
                <a:srgbClr val="FFFF00"/>
              </a:highlight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highlight>
                  <a:srgbClr val="FFFF00"/>
                </a:highlight>
              </a:rPr>
              <a:t>1</a:t>
            </a:r>
            <a:r>
              <a:rPr lang="zh-CN" altLang="en-US">
                <a:highlight>
                  <a:srgbClr val="FFFF00"/>
                </a:highlight>
              </a:rPr>
              <a:t>、整体的位置不要太高！</a:t>
            </a:r>
            <a:endParaRPr lang="zh-CN" altLang="en-US">
              <a:highlight>
                <a:srgbClr val="FFFF00"/>
              </a:highlight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highlight>
                  <a:srgbClr val="FFFF00"/>
                </a:highlight>
              </a:rPr>
              <a:t>2</a:t>
            </a:r>
            <a:r>
              <a:rPr lang="zh-CN" altLang="en-US">
                <a:highlight>
                  <a:srgbClr val="FFFF00"/>
                </a:highlight>
              </a:rPr>
              <a:t>、调整时，资金未大幅出逃，趋势不破位！</a:t>
            </a:r>
            <a:endParaRPr lang="zh-CN" altLang="en-US">
              <a:highlight>
                <a:srgbClr val="FFFF00"/>
              </a:highlight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highlight>
                  <a:srgbClr val="FFFF00"/>
                </a:highlight>
              </a:rPr>
              <a:t>3</a:t>
            </a:r>
            <a:r>
              <a:rPr lang="zh-CN" altLang="en-US">
                <a:highlight>
                  <a:srgbClr val="FFFF00"/>
                </a:highlight>
              </a:rPr>
              <a:t>、大</a:t>
            </a:r>
            <a:r>
              <a:rPr lang="zh-CN">
                <a:highlight>
                  <a:srgbClr val="FFFF00"/>
                </a:highlight>
              </a:rPr>
              <a:t>方向资金再次</a:t>
            </a:r>
            <a:r>
              <a:rPr lang="zh-CN" altLang="en-US">
                <a:highlight>
                  <a:srgbClr val="FFFF00"/>
                </a:highlight>
              </a:rPr>
              <a:t>活跃，随时反弹！</a:t>
            </a:r>
            <a:endParaRPr lang="en-US" altLang="zh-CN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（反）资金出逃，回避风险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6056"/>
          <a:stretch>
            <a:fillRect/>
          </a:stretch>
        </p:blipFill>
        <p:spPr>
          <a:xfrm>
            <a:off x="1033145" y="1028700"/>
            <a:ext cx="10093960" cy="55359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智能盯盘，高效选股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68265" y="2961640"/>
            <a:ext cx="64306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①通过主题猎手</a:t>
            </a:r>
            <a:r>
              <a:rPr lang="en-US" altLang="zh-CN"/>
              <a:t>---</a:t>
            </a:r>
            <a:r>
              <a:rPr lang="zh-CN" altLang="en-US"/>
              <a:t>风口龙头股，选强势股回档</a:t>
            </a:r>
            <a:endParaRPr lang="zh-CN" altLang="en-US"/>
          </a:p>
          <a:p>
            <a:r>
              <a:rPr lang="zh-CN" altLang="en-US"/>
              <a:t>结合选股，高低切换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②自选股过滤，控盘</a:t>
            </a:r>
            <a:r>
              <a:rPr lang="en-US" altLang="zh-CN"/>
              <a:t>+</a:t>
            </a:r>
            <a:r>
              <a:rPr lang="zh-CN" altLang="en-US"/>
              <a:t>资金红</a:t>
            </a:r>
            <a:r>
              <a:rPr lang="en-US" altLang="zh-CN"/>
              <a:t>+</a:t>
            </a:r>
            <a:r>
              <a:rPr lang="zh-CN" altLang="en-US"/>
              <a:t>乖离率</a:t>
            </a:r>
            <a:r>
              <a:rPr lang="en-US" altLang="zh-CN"/>
              <a:t>0-15+ </a:t>
            </a:r>
            <a:r>
              <a:rPr lang="zh-CN" altLang="en-US"/>
              <a:t>涨停</a:t>
            </a:r>
            <a:r>
              <a:rPr lang="en-US" altLang="zh-CN"/>
              <a:t>/</a:t>
            </a:r>
            <a:r>
              <a:rPr lang="zh-CN" altLang="en-US"/>
              <a:t>大单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9485" y="835025"/>
            <a:ext cx="3438525" cy="30048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485" y="3717290"/>
            <a:ext cx="3438525" cy="2895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龙头特征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42260" y="2306320"/>
            <a:ext cx="753173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1</a:t>
            </a:r>
            <a:r>
              <a:rPr lang="zh-CN" altLang="en-US" sz="2800"/>
              <a:t>、</a:t>
            </a:r>
            <a:r>
              <a:rPr lang="zh-CN" altLang="en-US" sz="2800">
                <a:solidFill>
                  <a:srgbClr val="FF0000"/>
                </a:solidFill>
              </a:rPr>
              <a:t>风口</a:t>
            </a:r>
            <a:r>
              <a:rPr lang="zh-CN" altLang="en-US" sz="2400"/>
              <a:t>（市场主题风口决定炒作力度持续性）</a:t>
            </a:r>
            <a:endParaRPr lang="zh-CN" altLang="en-US" sz="2800"/>
          </a:p>
          <a:p>
            <a:endParaRPr lang="zh-CN" altLang="en-US" sz="2800"/>
          </a:p>
          <a:p>
            <a:r>
              <a:rPr lang="en-US" altLang="zh-CN" sz="2800"/>
              <a:t>2</a:t>
            </a:r>
            <a:r>
              <a:rPr lang="zh-CN" altLang="en-US" sz="2800"/>
              <a:t>、</a:t>
            </a:r>
            <a:r>
              <a:rPr lang="zh-CN" altLang="en-US" sz="2800">
                <a:solidFill>
                  <a:srgbClr val="FF0000"/>
                </a:solidFill>
              </a:rPr>
              <a:t>资金</a:t>
            </a:r>
            <a:r>
              <a:rPr lang="zh-CN" altLang="en-US" sz="2400"/>
              <a:t>（股价突破新高的条件，主力控盘</a:t>
            </a:r>
            <a:r>
              <a:rPr lang="en-US" altLang="zh-CN" sz="2400"/>
              <a:t>+</a:t>
            </a:r>
            <a:r>
              <a:rPr lang="zh-CN" altLang="en-US" sz="2400"/>
              <a:t>资金红）</a:t>
            </a:r>
            <a:endParaRPr lang="zh-CN" altLang="en-US" sz="2800"/>
          </a:p>
          <a:p>
            <a:endParaRPr lang="zh-CN" altLang="en-US" sz="2800"/>
          </a:p>
          <a:p>
            <a:r>
              <a:rPr lang="en-US" altLang="zh-CN" sz="2800"/>
              <a:t>3</a:t>
            </a:r>
            <a:r>
              <a:rPr lang="zh-CN" altLang="en-US" sz="2800"/>
              <a:t>、</a:t>
            </a:r>
            <a:r>
              <a:rPr lang="zh-CN" altLang="en-US" sz="2800">
                <a:solidFill>
                  <a:srgbClr val="FF0000"/>
                </a:solidFill>
              </a:rPr>
              <a:t>业绩</a:t>
            </a:r>
            <a:r>
              <a:rPr lang="zh-CN" altLang="en-US" sz="2400"/>
              <a:t>（短线上涨看故事，长线新高看业绩）</a:t>
            </a:r>
            <a:endParaRPr lang="zh-CN" altLang="en-US" sz="2400"/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-19050" y="9969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牛市陪跑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3769995" y="3512185"/>
            <a:ext cx="7052310" cy="17773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牛市并非所有股票的牛市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优胜劣汰、做大做强才是最优选择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风口龙头股，价值绩优股！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945" y="1233805"/>
            <a:ext cx="5318125" cy="19291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8232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767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337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3324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做对风口，事半功倍</a:t>
            </a:r>
            <a:endParaRPr 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44450" y="7366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第一阶段底部启动，第二阶段主升通道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4980" y="842010"/>
            <a:ext cx="11242675" cy="57746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442075" y="3700780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highlight>
                  <a:srgbClr val="FFFF00"/>
                </a:highlight>
              </a:rPr>
              <a:t>教学</a:t>
            </a:r>
            <a:r>
              <a:rPr lang="zh-CN" altLang="en-US" sz="1600" b="1">
                <a:highlight>
                  <a:srgbClr val="FFFF00"/>
                </a:highlight>
                <a:sym typeface="+mn-ea"/>
              </a:rPr>
              <a:t>底部启动</a:t>
            </a:r>
            <a:endParaRPr lang="zh-CN" altLang="en-US" sz="1600" b="1">
              <a:highlight>
                <a:srgbClr val="FFFF00"/>
              </a:highlight>
            </a:endParaRPr>
          </a:p>
          <a:p>
            <a:endParaRPr lang="zh-CN" altLang="en-US" sz="1600" b="1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26880" y="2476500"/>
            <a:ext cx="30657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 b="1">
              <a:highlight>
                <a:srgbClr val="FFFF00"/>
              </a:highlight>
            </a:endParaRPr>
          </a:p>
          <a:p>
            <a:r>
              <a:rPr lang="zh-CN" altLang="en-US" sz="1600" b="1">
                <a:highlight>
                  <a:srgbClr val="FFFF00"/>
                </a:highlight>
              </a:rPr>
              <a:t>第二阶段陪跑</a:t>
            </a:r>
            <a:r>
              <a:rPr lang="en-US" altLang="zh-CN" sz="1600" b="1">
                <a:highlight>
                  <a:srgbClr val="FFFF00"/>
                </a:highlight>
              </a:rPr>
              <a:t>---</a:t>
            </a:r>
            <a:r>
              <a:rPr lang="zh-CN" altLang="en-US" sz="1600" b="1">
                <a:highlight>
                  <a:srgbClr val="FFFF00"/>
                </a:highlight>
              </a:rPr>
              <a:t>抓主升浪</a:t>
            </a:r>
            <a:endParaRPr lang="zh-CN" altLang="en-US" sz="1600" b="1">
              <a:highlight>
                <a:srgbClr val="FFFF00"/>
              </a:highlight>
            </a:endParaRPr>
          </a:p>
          <a:p>
            <a:endParaRPr lang="zh-CN" altLang="en-US" sz="1600" b="1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625090" y="6022340"/>
            <a:ext cx="9036050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行情涨起来压根就不给你犹豫！借助好软件工具！做确定性的机会！</a:t>
            </a:r>
            <a:r>
              <a:rPr lang="en-US" altLang="zh-CN" b="1">
                <a:highlight>
                  <a:srgbClr val="FFFF00"/>
                </a:highlight>
              </a:rPr>
              <a:t> </a:t>
            </a:r>
            <a:endParaRPr lang="en-US" altLang="zh-CN" b="1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45" y="3159760"/>
            <a:ext cx="2806700" cy="7778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25" y="3736340"/>
            <a:ext cx="2806065" cy="5295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25" y="4265930"/>
            <a:ext cx="2806065" cy="6013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7212965" y="467868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solidFill>
                  <a:srgbClr val="FF0000"/>
                </a:solidFill>
              </a:rPr>
              <a:t>增量资金入场</a:t>
            </a:r>
            <a:endParaRPr lang="zh-CN" altLang="en-US" sz="1400" b="1">
              <a:solidFill>
                <a:srgbClr val="FF0000"/>
              </a:solidFill>
            </a:endParaRPr>
          </a:p>
          <a:p>
            <a:r>
              <a:rPr lang="zh-CN" altLang="en-US" sz="1400" b="1">
                <a:solidFill>
                  <a:srgbClr val="FF0000"/>
                </a:solidFill>
              </a:rPr>
              <a:t>进入上升趋势</a:t>
            </a:r>
            <a:endParaRPr lang="zh-CN" altLang="en-US" sz="1400" b="1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熊线支撑，止跌反弹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83615" y="1908810"/>
            <a:ext cx="471678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注意事项：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zh-CN">
                <a:highlight>
                  <a:srgbClr val="FFFF00"/>
                </a:highlight>
              </a:rPr>
              <a:t>1</a:t>
            </a:r>
            <a:r>
              <a:rPr lang="zh-CN" altLang="en-US">
                <a:highlight>
                  <a:srgbClr val="FFFF00"/>
                </a:highlight>
              </a:rPr>
              <a:t>、资金高低切换，双顶后回落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zh-CN">
                <a:highlight>
                  <a:srgbClr val="FFFF00"/>
                </a:highlight>
              </a:rPr>
              <a:t>2</a:t>
            </a:r>
            <a:r>
              <a:rPr lang="zh-CN" altLang="en-US">
                <a:highlight>
                  <a:srgbClr val="FFFF00"/>
                </a:highlight>
              </a:rPr>
              <a:t>、调整敢于低吸，上涨敢于止盈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zh-CN">
                <a:highlight>
                  <a:srgbClr val="FFFF00"/>
                </a:highlight>
              </a:rPr>
              <a:t>3</a:t>
            </a:r>
            <a:r>
              <a:rPr lang="zh-CN" altLang="en-US">
                <a:highlight>
                  <a:srgbClr val="FFFF00"/>
                </a:highlight>
              </a:rPr>
              <a:t>、节奏不对，努力白费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zh-CN">
                <a:highlight>
                  <a:srgbClr val="FFFF00"/>
                </a:highlight>
              </a:rPr>
              <a:t>4</a:t>
            </a:r>
            <a:r>
              <a:rPr lang="zh-CN" altLang="en-US">
                <a:highlight>
                  <a:srgbClr val="FFFF00"/>
                </a:highlight>
              </a:rPr>
              <a:t>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科技主线</a:t>
            </a:r>
            <a:r>
              <a:rPr lang="zh-CN" altLang="en-US">
                <a:highlight>
                  <a:srgbClr val="FFFF00"/>
                </a:highlight>
              </a:rPr>
              <a:t>进入跨月牛市阶段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（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华为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</a:rPr>
              <a:t>/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芯片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</a:rPr>
              <a:t>/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机器人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</a:rPr>
              <a:t>/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消费电子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</a:rPr>
              <a:t>/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金融科技</a:t>
            </a:r>
            <a:r>
              <a:rPr lang="zh-CN" altLang="en-US">
                <a:highlight>
                  <a:srgbClr val="FFFF00"/>
                </a:highlight>
              </a:rPr>
              <a:t>）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0395" y="769620"/>
            <a:ext cx="10811510" cy="58566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708025" y="2047240"/>
            <a:ext cx="433387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highlight>
                  <a:srgbClr val="FFFF00"/>
                </a:highlight>
              </a:rPr>
              <a:t>信心比黄金重要，</a:t>
            </a:r>
            <a:r>
              <a:rPr lang="zh-CN" altLang="en-US">
                <a:highlight>
                  <a:srgbClr val="FFFF00"/>
                </a:highlight>
              </a:rPr>
              <a:t>市场调整不可怕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昨日一个阴线刚割完，今天一个大阳线又杀回来的，多数散户痛点，克服人性。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95" y="4790440"/>
            <a:ext cx="4082415" cy="13188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95" y="3523615"/>
            <a:ext cx="4081780" cy="12668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做对风口，涨停复制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方向不对，努力白费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7500" y="4410710"/>
            <a:ext cx="712597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>
                <a:highlight>
                  <a:srgbClr val="FFFF00"/>
                </a:highlight>
              </a:rPr>
              <a:t>方向对，布局策略正确，那么这个牛市才能跟你有关，如果牛市来了策略不对，方向跑偏，剑走偏锋，那就很难受了！</a:t>
            </a:r>
            <a:endParaRPr lang="zh-CN" altLang="en-US">
              <a:highlight>
                <a:srgbClr val="FFFF00"/>
              </a:highlight>
            </a:endParaRPr>
          </a:p>
          <a:p>
            <a:pPr algn="l"/>
            <a:endParaRPr lang="zh-CN" altLang="en-US">
              <a:highlight>
                <a:srgbClr val="FFFF00"/>
              </a:highlight>
            </a:endParaRPr>
          </a:p>
          <a:p>
            <a:pPr algn="l"/>
            <a:r>
              <a:rPr lang="zh-CN" altLang="en-US">
                <a:highlight>
                  <a:srgbClr val="FFFF00"/>
                </a:highlight>
              </a:rPr>
              <a:t>大多散户纠结，跌一点了是不是要卖， 涨一点了是不是要追！既然是想抓一波大的，那就把拿股的心态放好！牛市跟自己才有关系！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7685" y="1431925"/>
            <a:ext cx="6257290" cy="21558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1105" y="1071880"/>
            <a:ext cx="4350385" cy="50920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涨停棱镜，确认风口</a:t>
            </a:r>
            <a:endParaRPr lang="en-US" alt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6650" y="815340"/>
            <a:ext cx="9805670" cy="58051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1620520" y="4583430"/>
            <a:ext cx="57753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主题猎手显示，给出的持续性风口方向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【机器人概念】【国产芯片】【新能源车】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风口战法，涨停复制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2065" y="819785"/>
            <a:ext cx="9995535" cy="58216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7940040" y="3486150"/>
            <a:ext cx="406400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第一步：确定涨停风口</a:t>
            </a:r>
            <a:endParaRPr lang="zh-CN" altLang="en-US" b="1">
              <a:highlight>
                <a:srgbClr val="FFFF00"/>
              </a:highlight>
            </a:endParaRPr>
          </a:p>
          <a:p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第二步：回溯风口当天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集体涨停股</a:t>
            </a:r>
            <a:endParaRPr lang="zh-CN" altLang="en-US" b="1">
              <a:highlight>
                <a:srgbClr val="FFFF00"/>
              </a:highlight>
              <a:sym typeface="+mn-ea"/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风口浪尖，后续洗盘做涨停复制</a:t>
            </a:r>
            <a:endParaRPr lang="zh-CN" altLang="en-US" b="1">
              <a:highlight>
                <a:srgbClr val="FFFF00"/>
              </a:highlight>
            </a:endParaRPr>
          </a:p>
          <a:p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第三步：筛选个股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结合资金抱团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大单，趋势不破位。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f*1_2_1"/>
  <p:tag name="KSO_WM_TEMPLATE_CATEGORY" val="diagram"/>
  <p:tag name="KSO_WM_TEMPLATE_INDEX" val="20236935"/>
  <p:tag name="KSO_WM_UNIT_LAYERLEVEL" val="1_1_1"/>
  <p:tag name="KSO_WM_TAG_VERSION" val="3.0"/>
  <p:tag name="KSO_WM_UNIT_SUBTYPE" val="a"/>
  <p:tag name="KSO_WM_UNIT_NOCLEAR" val="0"/>
  <p:tag name="KSO_WM_DIAGRAM_GROUP_CODE" val="m1-1"/>
  <p:tag name="KSO_WM_UNIT_TYPE" val="m_h_f"/>
  <p:tag name="KSO_WM_UNIT_INDEX" val="1_2_1"/>
  <p:tag name="KSO_WM_DIAGRAM_VERSION" val="3"/>
  <p:tag name="KSO_WM_DIAGRAM_COLOR_TRICK" val="1"/>
  <p:tag name="KSO_WM_DIAGRAM_COLOR_TEXT_CAN_REMOVE" val="n"/>
  <p:tag name="KSO_WM_UNIT_PRESET_TEXT" val="单击此处输入正文，文字是您思想的提炼。"/>
  <p:tag name="KSO_WM_UNIT_TEXT_FILL_FORE_SCHEMECOLOR_INDEX" val="1"/>
  <p:tag name="KSO_WM_UNIT_TEXT_FILL_TYPE" val="1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Yzc3NjJjNWZkMDVhMzRkNWJjZTQ1MGExZTMzMzEzMzQ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1500</Words>
  <Application>WPS 演示</Application>
  <PresentationFormat>宽屏</PresentationFormat>
  <Paragraphs>138</Paragraphs>
  <Slides>21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CN Heavy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1025</cp:revision>
  <dcterms:created xsi:type="dcterms:W3CDTF">2019-06-19T02:08:00Z</dcterms:created>
  <dcterms:modified xsi:type="dcterms:W3CDTF">2024-11-19T09:48:09Z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2052-12.1.0.18912</vt:lpwstr>
  </property>
  <property fmtid="{D5CDD505-2E9C-101B-9397-08002B2CF9AE}" pid="3" name="ICV">
    <vt:lpwstr>98B0645011BC43B0BFB9BFC8374894E3</vt:lpwstr>
  </property>
</Properties>
</file>