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7"/>
  </p:handoutMasterIdLst>
  <p:sldIdLst>
    <p:sldId id="447" r:id="rId3"/>
    <p:sldId id="689" r:id="rId4"/>
    <p:sldId id="761" r:id="rId6"/>
    <p:sldId id="803" r:id="rId7"/>
    <p:sldId id="823" r:id="rId8"/>
    <p:sldId id="856" r:id="rId9"/>
    <p:sldId id="857" r:id="rId10"/>
    <p:sldId id="858" r:id="rId11"/>
    <p:sldId id="859" r:id="rId12"/>
    <p:sldId id="806" r:id="rId13"/>
    <p:sldId id="822" r:id="rId14"/>
    <p:sldId id="862" r:id="rId15"/>
    <p:sldId id="863" r:id="rId16"/>
    <p:sldId id="860" r:id="rId17"/>
    <p:sldId id="861" r:id="rId18"/>
    <p:sldId id="821" r:id="rId19"/>
    <p:sldId id="759" r:id="rId20"/>
    <p:sldId id="477" r:id="rId21"/>
    <p:sldId id="518" r:id="rId22"/>
    <p:sldId id="587" r:id="rId23"/>
    <p:sldId id="650" r:id="rId24"/>
    <p:sldId id="651" r:id="rId25"/>
    <p:sldId id="260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2CD"/>
    <a:srgbClr val="D3000A"/>
    <a:srgbClr val="FFF1DD"/>
    <a:srgbClr val="FFFFFD"/>
    <a:srgbClr val="FFF6DA"/>
    <a:srgbClr val="FFEFCC"/>
    <a:srgbClr val="F3CC9D"/>
    <a:srgbClr val="D00007"/>
    <a:srgbClr val="FDF248"/>
    <a:srgbClr val="D2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84"/>
      </p:cViewPr>
      <p:guideLst>
        <p:guide orient="horz" pos="2350"/>
        <p:guide pos="36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gs" Target="tags/tag57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3" name="图片 2" descr="组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8130" y="2010093"/>
            <a:ext cx="2786380" cy="2837815"/>
          </a:xfrm>
          <a:prstGeom prst="rect">
            <a:avLst/>
          </a:prstGeom>
        </p:spPr>
      </p:pic>
      <p:pic>
        <p:nvPicPr>
          <p:cNvPr id="7" name="图片 6" descr="组 19 拷贝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椭圆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2273" y="2047875"/>
            <a:ext cx="1229360" cy="130937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49" y="0"/>
            <a:ext cx="12192000" cy="6858000"/>
          </a:xfrm>
          <a:prstGeom prst="rect">
            <a:avLst/>
          </a:prstGeom>
        </p:spPr>
      </p:pic>
      <p:pic>
        <p:nvPicPr>
          <p:cNvPr id="17" name="图片 16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4" name="图片 3" descr="组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7815" y="2126615"/>
            <a:ext cx="6503670" cy="2605405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内容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46705" y="6488430"/>
            <a:ext cx="6490335" cy="208915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4.xml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3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1.xml"/><Relationship Id="rId1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4.xml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5.xml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9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3585" cy="684784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2" name="六边形 1"/>
              <p:cNvSpPr/>
              <p:nvPr/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3" name="六边形 2"/>
              <p:cNvSpPr/>
              <p:nvPr/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535" y="269875"/>
            <a:ext cx="1286510" cy="284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强势回踩和弱势回踩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328785" y="2396490"/>
            <a:ext cx="3368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周线死叉</a:t>
            </a:r>
            <a:r>
              <a:rPr lang="zh-CN" altLang="en-US"/>
              <a:t>的市场可能选择</a:t>
            </a:r>
            <a:endParaRPr lang="zh-CN" altLang="en-US"/>
          </a:p>
          <a:p>
            <a:r>
              <a:rPr lang="zh-CN" altLang="en-US"/>
              <a:t>弱势回踩，个股资金弱势</a:t>
            </a:r>
            <a:endParaRPr lang="zh-CN" altLang="en-US"/>
          </a:p>
          <a:p>
            <a:r>
              <a:rPr lang="zh-CN" altLang="en-US"/>
              <a:t>回踩易走双底。</a:t>
            </a:r>
            <a:endParaRPr lang="zh-CN" altLang="en-US"/>
          </a:p>
        </p:txBody>
      </p:sp>
      <p:pic>
        <p:nvPicPr>
          <p:cNvPr id="3" name="图片 2" descr="回踩的两种形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1203325"/>
            <a:ext cx="9018270" cy="5154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12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月初的结构展望（双底后周金）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715" y="1155065"/>
            <a:ext cx="4104005" cy="4109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845" y="1077595"/>
            <a:ext cx="3691255" cy="26981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17865" y="25088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周线死叉要完成日线双底的构筑，</a:t>
            </a:r>
            <a:endParaRPr lang="zh-CN" altLang="en-US"/>
          </a:p>
          <a:p>
            <a:r>
              <a:rPr lang="zh-CN" altLang="en-US"/>
              <a:t>周线的上升回档波段。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845" y="3999865"/>
            <a:ext cx="3961130" cy="19157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地量的回档启发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430" y="991870"/>
            <a:ext cx="4138930" cy="3579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360" y="991870"/>
            <a:ext cx="3998595" cy="3506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205" y="3044825"/>
            <a:ext cx="4725035" cy="3425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9030335" y="43497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出货</a:t>
            </a:r>
            <a:r>
              <a:rPr lang="en-US" altLang="zh-CN"/>
              <a:t>OR </a:t>
            </a:r>
            <a:r>
              <a:rPr lang="zh-CN" altLang="en-US"/>
              <a:t>洗盘？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下周看点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</a:t>
            </a:r>
            <a:endParaRPr lang="en-US" alt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" y="1057910"/>
            <a:ext cx="6743065" cy="5273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460" y="1143635"/>
            <a:ext cx="4775835" cy="19011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06335" y="3563620"/>
            <a:ext cx="4307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涨停家数</a:t>
            </a:r>
            <a:r>
              <a:rPr lang="en-US" altLang="zh-CN"/>
              <a:t>50</a:t>
            </a:r>
            <a:r>
              <a:rPr lang="zh-CN" altLang="en-US"/>
              <a:t>家附近往往是题材冰点，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短期易反弹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>
                <a:solidFill>
                  <a:srgbClr val="FF0000"/>
                </a:solidFill>
              </a:rPr>
              <a:t>复合集流体</a:t>
            </a:r>
            <a:r>
              <a:rPr lang="zh-CN" altLang="en-US"/>
              <a:t>的回档反弹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复合集流体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195" y="1108075"/>
            <a:ext cx="3626485" cy="52482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89710" y="29660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</a:t>
            </a:r>
            <a:r>
              <a:rPr lang="en-US" altLang="zh-CN"/>
              <a:t>+</a:t>
            </a:r>
            <a:r>
              <a:rPr lang="zh-CN" altLang="en-US"/>
              <a:t>控盘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265" y="1108075"/>
            <a:ext cx="3763010" cy="52476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182235" y="29984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</a:t>
            </a:r>
            <a:r>
              <a:rPr lang="en-US" altLang="zh-CN"/>
              <a:t>+</a:t>
            </a:r>
            <a:r>
              <a:rPr lang="zh-CN" altLang="en-US"/>
              <a:t>控盘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480" y="1108075"/>
            <a:ext cx="3121025" cy="52482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66505" y="19583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有资金没控盘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看点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2——</a:t>
            </a: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创业板的轮动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1191260"/>
            <a:ext cx="6680200" cy="44348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97775" y="239649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创业板近半年地量，看短线出现轮动反弹的概率大。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观察哪些创蓝筹（板块代表）反弹。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超跌股的修复（补涨）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988060"/>
            <a:ext cx="5293995" cy="23304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5" y="3477895"/>
            <a:ext cx="4440555" cy="27539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775" y="1136015"/>
            <a:ext cx="5779770" cy="45631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386195" y="5798820"/>
            <a:ext cx="4375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海洋寻底</a:t>
            </a:r>
            <a:r>
              <a:rPr lang="en-US" altLang="zh-CN"/>
              <a:t>——</a:t>
            </a:r>
            <a:r>
              <a:rPr lang="zh-CN" altLang="en-US"/>
              <a:t>主力状态变紫（游资拉升）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研报选股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9560" y="744855"/>
            <a:ext cx="11011535" cy="2449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4671060" y="5929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以中线上攻为核心寻找</a:t>
            </a:r>
            <a:r>
              <a:rPr lang="zh-CN" altLang="en-US">
                <a:solidFill>
                  <a:srgbClr val="FF0000"/>
                </a:solidFill>
              </a:rPr>
              <a:t>资金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控盘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" y="1006475"/>
            <a:ext cx="5120005" cy="4478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10" y="1006475"/>
            <a:ext cx="3375025" cy="4578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930" y="1006475"/>
            <a:ext cx="2738120" cy="45789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机会从底部开始（九套战法）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1255" y="861695"/>
            <a:ext cx="9660255" cy="5473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被套个股要不要卖（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9.26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80" y="809625"/>
            <a:ext cx="6428105" cy="52349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69210" y="5993130"/>
            <a:ext cx="76219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</a:rPr>
              <a:t>1.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出现海洋寻底大底以上信号是中期底部的概率较大，代表非理性杀跌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</a:rPr>
              <a:t>2.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主力状态变紫是高点，蓝色区域没归零就依旧存在超跌反弹需求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endParaRPr lang="en-US" alt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145" y="953770"/>
            <a:ext cx="5092700" cy="5057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782955" y="4153535"/>
            <a:ext cx="6149340" cy="1397000"/>
            <a:chOff x="1233" y="6475"/>
            <a:chExt cx="9684" cy="2200"/>
          </a:xfrm>
        </p:grpSpPr>
        <p:pic>
          <p:nvPicPr>
            <p:cNvPr id="3" name="图片 2" descr="矩形6拷贝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33" y="6475"/>
              <a:ext cx="9684" cy="22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525" y="6669"/>
              <a:ext cx="9101" cy="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十年证券市场经验，本科金融主修。个人独创《底部三买点》《一分钟选股法》 《五进五出法》 </a:t>
              </a:r>
              <a:r>
                <a:rPr lang="en-US" altLang="zh-CN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,</a:t>
              </a: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配合短线买卖《超级买入法》深入浅出的解析个股买卖原理，提倡用最简单的方式去操作股票。</a:t>
              </a:r>
              <a:endParaRPr lang="zh-CN" altLang="en-US" sz="1600">
                <a:solidFill>
                  <a:srgbClr val="FFF9E7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05155" y="1255395"/>
            <a:ext cx="6504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双重利好</a:t>
            </a:r>
            <a:endParaRPr lang="zh-CN" sz="8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05790" y="2400300"/>
            <a:ext cx="6504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6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能否激活市场</a:t>
            </a:r>
            <a:endParaRPr lang="zh-CN" sz="6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02640" y="3621405"/>
            <a:ext cx="6111240" cy="460375"/>
            <a:chOff x="1462" y="5760"/>
            <a:chExt cx="9624" cy="725"/>
          </a:xfrm>
        </p:grpSpPr>
        <p:sp>
          <p:nvSpPr>
            <p:cNvPr id="16" name="文本框 15"/>
            <p:cNvSpPr txBox="1"/>
            <p:nvPr/>
          </p:nvSpPr>
          <p:spPr>
            <a:xfrm>
              <a:off x="4453" y="5760"/>
              <a:ext cx="36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11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27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19:30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19" y="6103"/>
              <a:ext cx="2267" cy="39"/>
            </a:xfrm>
            <a:prstGeom prst="rect">
              <a:avLst/>
            </a:prstGeom>
            <a:gradFill>
              <a:gsLst>
                <a:gs pos="100000">
                  <a:srgbClr val="FAFAFA">
                    <a:lumMod val="0"/>
                    <a:lumOff val="100000"/>
                    <a:alpha val="0"/>
                  </a:srgbClr>
                </a:gs>
                <a:gs pos="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462" y="6103"/>
              <a:ext cx="2268" cy="39"/>
            </a:xfrm>
            <a:prstGeom prst="rect">
              <a:avLst/>
            </a:prstGeom>
            <a:gradFill>
              <a:gsLst>
                <a:gs pos="0">
                  <a:srgbClr val="FAFAFA">
                    <a:lumMod val="0"/>
                    <a:lumOff val="100000"/>
                    <a:alpha val="0"/>
                  </a:srgbClr>
                </a:gs>
                <a:gs pos="10000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7752483" y="915404"/>
            <a:ext cx="3747600" cy="568695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06360" y="1515110"/>
            <a:ext cx="645795" cy="2847340"/>
            <a:chOff x="11559" y="2080"/>
            <a:chExt cx="1017" cy="4484"/>
          </a:xfrm>
        </p:grpSpPr>
        <p:sp>
          <p:nvSpPr>
            <p:cNvPr id="27" name="文本框 26"/>
            <p:cNvSpPr txBox="1"/>
            <p:nvPr/>
          </p:nvSpPr>
          <p:spPr>
            <a:xfrm>
              <a:off x="11949" y="2080"/>
              <a:ext cx="627" cy="238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经传多赢资深投顾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559" y="2080"/>
              <a:ext cx="627" cy="12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执业编号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5400000">
              <a:off x="10173" y="4622"/>
              <a:ext cx="340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:A1120616080001</a:t>
              </a:r>
              <a:endParaRPr lang="en-US" altLang="zh-CN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232775" y="1497965"/>
            <a:ext cx="551815" cy="1456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FFFFFD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罗雪奎</a:t>
            </a:r>
            <a:endParaRPr lang="zh-CN" altLang="en-US" sz="2400">
              <a:solidFill>
                <a:srgbClr val="FFFFFD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300720" y="1567815"/>
            <a:ext cx="0" cy="88709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周线金叉意味着什么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pic>
        <p:nvPicPr>
          <p:cNvPr id="2" name="图片 1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62120" y="6036310"/>
            <a:ext cx="4841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周线金叉三周内大概率有两波上涨结构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yncCopiedImage_1667814030888_1668593830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_16685937624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20875" y="53340"/>
            <a:ext cx="8350885" cy="649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月线底背离金叉，季线即将金叉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805815"/>
            <a:ext cx="6653530" cy="56851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66280" y="4553585"/>
            <a:ext cx="406400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反正就是</a:t>
            </a:r>
            <a:endParaRPr lang="zh-CN" altLang="en-US"/>
          </a:p>
          <a:p>
            <a:endParaRPr lang="zh-CN" altLang="en-US"/>
          </a:p>
          <a:p>
            <a:r>
              <a:rPr lang="zh-CN" altLang="en-US" sz="4800">
                <a:solidFill>
                  <a:srgbClr val="FF0000"/>
                </a:solidFill>
              </a:rPr>
              <a:t>未来可期</a:t>
            </a:r>
            <a:endParaRPr lang="zh-CN" altLang="en-US" sz="480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280" y="820420"/>
            <a:ext cx="4903470" cy="3676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11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月中下旬的特点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50925" y="960120"/>
            <a:ext cx="83470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a.</a:t>
            </a:r>
            <a:r>
              <a:rPr lang="zh-CN" altLang="en-US" sz="2400">
                <a:solidFill>
                  <a:srgbClr val="FF0000"/>
                </a:solidFill>
              </a:rPr>
              <a:t>资金翻绿</a:t>
            </a:r>
            <a:r>
              <a:rPr lang="en-US" altLang="zh-CN" sz="2400">
                <a:solidFill>
                  <a:srgbClr val="FF0000"/>
                </a:solidFill>
              </a:rPr>
              <a:t>+</a:t>
            </a:r>
            <a:r>
              <a:rPr lang="zh-CN" altLang="en-US" sz="2400">
                <a:solidFill>
                  <a:srgbClr val="FF0000"/>
                </a:solidFill>
              </a:rPr>
              <a:t>短线上攻回落</a:t>
            </a:r>
            <a:r>
              <a:rPr lang="zh-CN" altLang="en-US" sz="2400"/>
              <a:t>（个股注意冲高回落，假金叉增加）</a:t>
            </a:r>
            <a:endParaRPr lang="zh-CN" altLang="en-US" sz="2400"/>
          </a:p>
          <a:p>
            <a:r>
              <a:rPr lang="zh-CN" altLang="en-US" sz="2400"/>
              <a:t>b.</a:t>
            </a:r>
            <a:r>
              <a:rPr lang="zh-CN" altLang="en-US" sz="2400">
                <a:solidFill>
                  <a:srgbClr val="FF0000"/>
                </a:solidFill>
              </a:rPr>
              <a:t>周线死叉</a:t>
            </a:r>
            <a:r>
              <a:rPr lang="zh-CN" altLang="en-US" sz="2400"/>
              <a:t> （个股要震荡消化上轮周线金叉的</a:t>
            </a:r>
            <a:r>
              <a:rPr lang="zh-CN" altLang="en-US" sz="2400">
                <a:solidFill>
                  <a:srgbClr val="CB02CD"/>
                </a:solidFill>
              </a:rPr>
              <a:t>获利盘</a:t>
            </a:r>
            <a:r>
              <a:rPr lang="zh-CN" altLang="en-US" sz="2400"/>
              <a:t>）</a:t>
            </a:r>
            <a:endParaRPr lang="zh-CN" altLang="en-US" sz="2400"/>
          </a:p>
          <a:p>
            <a:r>
              <a:rPr lang="zh-CN" altLang="en-US" sz="2400"/>
              <a:t>c.</a:t>
            </a:r>
            <a:r>
              <a:rPr lang="zh-CN" altLang="en-US" sz="2400">
                <a:solidFill>
                  <a:srgbClr val="FF0000"/>
                </a:solidFill>
              </a:rPr>
              <a:t>年底拉权重需求</a:t>
            </a:r>
            <a:r>
              <a:rPr lang="zh-CN" altLang="en-US" sz="2400"/>
              <a:t>（排名战）</a:t>
            </a:r>
            <a:endParaRPr lang="zh-CN" altLang="en-US" sz="2400"/>
          </a:p>
          <a:p>
            <a:r>
              <a:rPr lang="zh-CN" altLang="en-US" sz="2400"/>
              <a:t>d.</a:t>
            </a:r>
            <a:r>
              <a:rPr lang="zh-CN" altLang="en-US" sz="2400">
                <a:solidFill>
                  <a:srgbClr val="FF0000"/>
                </a:solidFill>
              </a:rPr>
              <a:t>中线上攻攀升，（高控盘+冷门补涨）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2973070"/>
            <a:ext cx="3023870" cy="35096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110" y="1918335"/>
            <a:ext cx="2179320" cy="4564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380" y="2973070"/>
            <a:ext cx="2734310" cy="35096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77765" y="4006215"/>
            <a:ext cx="1964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无控盘</a:t>
            </a:r>
            <a:r>
              <a:rPr lang="en-US" altLang="zh-CN"/>
              <a:t> </a:t>
            </a:r>
            <a:r>
              <a:rPr lang="zh-CN" altLang="en-US"/>
              <a:t>无资金个股的冷门股补涨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809990" y="267335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有控盘有资金</a:t>
            </a:r>
            <a:endParaRPr lang="zh-CN" altLang="en-US"/>
          </a:p>
          <a:p>
            <a:r>
              <a:rPr lang="zh-CN" altLang="en-US"/>
              <a:t>个股强者恒强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大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     </a:t>
            </a: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盘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644380" y="2781300"/>
            <a:ext cx="22542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筹码下移依旧是当下市场自身的运行需求，</a:t>
            </a:r>
            <a:endParaRPr lang="zh-CN" altLang="en-US"/>
          </a:p>
          <a:p>
            <a:r>
              <a:rPr lang="zh-CN" altLang="en-US"/>
              <a:t>在</a:t>
            </a:r>
            <a:r>
              <a:rPr lang="zh-CN" altLang="en-US">
                <a:solidFill>
                  <a:srgbClr val="FF0000"/>
                </a:solidFill>
              </a:rPr>
              <a:t>资金翻绿</a:t>
            </a:r>
            <a:r>
              <a:rPr lang="zh-CN" altLang="en-US"/>
              <a:t>的背景下，市场会有个震荡过程</a:t>
            </a:r>
            <a:r>
              <a:rPr lang="en-US" altLang="zh-CN"/>
              <a:t>“</a:t>
            </a:r>
            <a:r>
              <a:rPr lang="zh-CN" altLang="en-US"/>
              <a:t>磨人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410" y="874395"/>
            <a:ext cx="8869680" cy="5609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降准不是意大利炮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" y="1227455"/>
            <a:ext cx="8179435" cy="5359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650" y="1226820"/>
            <a:ext cx="4043680" cy="53600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84525" y="19831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历次降准只是常规的对冲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题材周线死叉调整需求仍在释放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88250" y="2061210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837555" y="4916170"/>
            <a:ext cx="5542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70C0"/>
                </a:solidFill>
              </a:rPr>
              <a:t>题材类中小盘个股</a:t>
            </a:r>
            <a:r>
              <a:rPr lang="zh-CN" altLang="en-US"/>
              <a:t>依旧在平均股价</a:t>
            </a:r>
            <a:r>
              <a:rPr lang="zh-CN" altLang="en-US">
                <a:solidFill>
                  <a:srgbClr val="FF0000"/>
                </a:solidFill>
              </a:rPr>
              <a:t>死叉三周</a:t>
            </a:r>
            <a:r>
              <a:rPr lang="zh-CN" altLang="en-US"/>
              <a:t>内，要警惕</a:t>
            </a:r>
            <a:r>
              <a:rPr lang="en-US" altLang="zh-CN"/>
              <a:t>11</a:t>
            </a:r>
            <a:r>
              <a:rPr lang="zh-CN" altLang="en-US"/>
              <a:t>月底</a:t>
            </a:r>
            <a:r>
              <a:rPr lang="en-US" altLang="zh-CN"/>
              <a:t>12</a:t>
            </a:r>
            <a:r>
              <a:rPr lang="zh-CN" altLang="en-US"/>
              <a:t>月初的最后一跌（牛线下移），等</a:t>
            </a:r>
            <a:r>
              <a:rPr lang="zh-CN" altLang="en-US">
                <a:solidFill>
                  <a:srgbClr val="FF0000"/>
                </a:solidFill>
              </a:rPr>
              <a:t>死叉三周后</a:t>
            </a:r>
            <a:r>
              <a:rPr lang="zh-CN" altLang="en-US"/>
              <a:t>再逐渐抄底。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965" y="1042670"/>
            <a:ext cx="4841875" cy="5394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665" y="2433955"/>
            <a:ext cx="3358515" cy="2375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65" y="1135380"/>
            <a:ext cx="3524885" cy="2388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132840" y="439864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资金翻绿的背景下</a:t>
            </a:r>
            <a:endParaRPr lang="zh-CN" altLang="en-US"/>
          </a:p>
          <a:p>
            <a:r>
              <a:rPr lang="zh-CN" altLang="en-US"/>
              <a:t>要注意市场喇叭口</a:t>
            </a:r>
            <a:endParaRPr lang="zh-CN" altLang="en-US"/>
          </a:p>
          <a:p>
            <a:r>
              <a:rPr lang="zh-CN" altLang="en-US"/>
              <a:t>调整释放。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38445" y="37846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若是喇叭口盘面不宜开仓</a:t>
            </a:r>
            <a:endParaRPr lang="zh-CN" altLang="en-US"/>
          </a:p>
          <a:p>
            <a:r>
              <a:rPr lang="zh-CN" altLang="en-US"/>
              <a:t>为题材调整盘面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喇叭口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+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资金翻绿，</a:t>
            </a: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亏钱效应增加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85850" y="5199380"/>
            <a:ext cx="3488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死叉三周内</a:t>
            </a:r>
            <a:r>
              <a:rPr lang="zh-CN" altLang="en-US"/>
              <a:t>不轻易抄底，下周要注意盘中喇叭口的持续出现。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" y="1113155"/>
            <a:ext cx="6182995" cy="3481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510" y="1971040"/>
            <a:ext cx="6092190" cy="43427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资金介入回档的成功和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“</a:t>
            </a: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失败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”</a:t>
            </a:r>
            <a:endParaRPr lang="en-US" alt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1300" y="4157980"/>
            <a:ext cx="5600700" cy="2333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20" y="984250"/>
            <a:ext cx="4783455" cy="30937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09130" y="1471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权重</a:t>
            </a:r>
            <a:r>
              <a:rPr lang="en-US" altLang="zh-CN"/>
              <a:t>+</a:t>
            </a:r>
            <a:r>
              <a:rPr lang="zh-CN" altLang="en-US"/>
              <a:t>复制涨停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5" y="872490"/>
            <a:ext cx="5419090" cy="32854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49680" y="26841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90%</a:t>
            </a:r>
            <a:r>
              <a:rPr lang="zh-CN" altLang="en-US"/>
              <a:t>题材，走双底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4485640"/>
            <a:ext cx="4277995" cy="18897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630795" y="3268980"/>
            <a:ext cx="3544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10%</a:t>
            </a:r>
            <a:r>
              <a:rPr lang="zh-CN" altLang="en-US"/>
              <a:t>消息刺激下，复制涨停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COMMONDATA" val="eyJoZGlkIjoiYjc1YzI2Y2JkZDkxNWZiMmMzODViMTg0ZjQ0MTZjNGQifQ=="/>
  <p:tag name="KSO_WPP_MARK_KEY" val="63b73d1f-0b1f-4c5c-8f95-48ef5685f21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978</Words>
  <Application>WPS 演示</Application>
  <PresentationFormat>宽屏</PresentationFormat>
  <Paragraphs>187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Noto Sans S Chinese Regular</vt:lpstr>
      <vt:lpstr>思源黑体 CN Light</vt:lpstr>
      <vt:lpstr>思源黑体 CN Regular</vt:lpstr>
      <vt:lpstr>思源黑体</vt:lpstr>
      <vt:lpstr>思源黑体 Light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罗雪奎</cp:lastModifiedBy>
  <cp:revision>404</cp:revision>
  <dcterms:created xsi:type="dcterms:W3CDTF">2019-06-19T02:08:00Z</dcterms:created>
  <dcterms:modified xsi:type="dcterms:W3CDTF">2022-11-27T09:55:04Z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25EB06BF59A1406CA254976FA7131BF0</vt:lpwstr>
  </property>
</Properties>
</file>