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057" r:id="rId6"/>
    <p:sldId id="1075" r:id="rId8"/>
    <p:sldId id="1173" r:id="rId9"/>
    <p:sldId id="607" r:id="rId10"/>
    <p:sldId id="1074" r:id="rId11"/>
    <p:sldId id="1145" r:id="rId12"/>
    <p:sldId id="1146" r:id="rId13"/>
    <p:sldId id="1174" r:id="rId14"/>
    <p:sldId id="1160" r:id="rId15"/>
    <p:sldId id="1161" r:id="rId16"/>
    <p:sldId id="1119" r:id="rId17"/>
    <p:sldId id="1109" r:id="rId18"/>
    <p:sldId id="614" r:id="rId19"/>
    <p:sldId id="615" r:id="rId20"/>
    <p:sldId id="635" r:id="rId21"/>
    <p:sldId id="616" r:id="rId22"/>
    <p:sldId id="1088" r:id="rId23"/>
    <p:sldId id="1171" r:id="rId24"/>
    <p:sldId id="1144" r:id="rId25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21" userDrawn="1">
          <p15:clr>
            <a:srgbClr val="A4A3A4"/>
          </p15:clr>
        </p15:guide>
        <p15:guide id="2" pos="3910" userDrawn="1">
          <p15:clr>
            <a:srgbClr val="A4A3A4"/>
          </p15:clr>
        </p15:guide>
        <p15:guide id="3" pos="488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321"/>
        <p:guide pos="3910"/>
        <p:guide pos="48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74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苏柏安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| 执业编号:A1120619080002  风险提示:观点基于软件数据和理论模型分析，仅供参考，不构成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4.xml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5.xml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6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7.xml"/><Relationship Id="rId1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5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64.xml"/><Relationship Id="rId6" Type="http://schemas.openxmlformats.org/officeDocument/2006/relationships/image" Target="../media/image31.png"/><Relationship Id="rId5" Type="http://schemas.openxmlformats.org/officeDocument/2006/relationships/tags" Target="../tags/tag63.xml"/><Relationship Id="rId4" Type="http://schemas.openxmlformats.org/officeDocument/2006/relationships/image" Target="../media/image30.png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tags" Target="../tags/tag69.xml"/><Relationship Id="rId7" Type="http://schemas.openxmlformats.org/officeDocument/2006/relationships/image" Target="../media/image34.png"/><Relationship Id="rId6" Type="http://schemas.openxmlformats.org/officeDocument/2006/relationships/tags" Target="../tags/tag68.xml"/><Relationship Id="rId5" Type="http://schemas.openxmlformats.org/officeDocument/2006/relationships/image" Target="../media/image33.png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image" Target="../media/image32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70.xml"/><Relationship Id="rId1" Type="http://schemas.openxmlformats.org/officeDocument/2006/relationships/tags" Target="../tags/tag6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1.xml"/><Relationship Id="rId1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2.xml"/><Relationship Id="rId1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46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7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8.xml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9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0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11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28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60400" y="1317625"/>
            <a:ext cx="8692515" cy="19894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72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主力控盘，龙头主升</a:t>
            </a:r>
            <a:endParaRPr lang="zh-CN" altLang="en-US" sz="7200" b="1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254115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11760" y="9334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11.28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号</a:t>
            </a: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风口龙头选股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0615" y="928370"/>
            <a:ext cx="5471160" cy="55302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7389495" y="2146935"/>
            <a:ext cx="406400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FF0000"/>
                </a:solidFill>
              </a:rPr>
              <a:t>风口龙头</a:t>
            </a:r>
            <a:r>
              <a:rPr lang="en-US" altLang="zh-CN" sz="2000"/>
              <a:t>---</a:t>
            </a:r>
            <a:r>
              <a:rPr lang="zh-CN" altLang="en-US" sz="2000"/>
              <a:t>主题猎手</a:t>
            </a:r>
            <a:endParaRPr lang="zh-CN" altLang="en-US" sz="2000"/>
          </a:p>
          <a:p>
            <a:endParaRPr lang="zh-CN" altLang="en-US" sz="2000"/>
          </a:p>
          <a:p>
            <a:r>
              <a:rPr lang="zh-CN" altLang="en-US" sz="2000">
                <a:solidFill>
                  <a:srgbClr val="FF0000"/>
                </a:solidFill>
              </a:rPr>
              <a:t>控盘增加</a:t>
            </a:r>
            <a:r>
              <a:rPr lang="en-US" altLang="zh-CN" sz="2000"/>
              <a:t>---</a:t>
            </a:r>
            <a:r>
              <a:rPr lang="zh-CN" altLang="en-US" sz="2000"/>
              <a:t>（保持主力活跃）</a:t>
            </a:r>
            <a:endParaRPr lang="zh-CN" altLang="en-US" sz="2000"/>
          </a:p>
          <a:p>
            <a:endParaRPr lang="zh-CN" altLang="en-US" sz="2000"/>
          </a:p>
          <a:p>
            <a:r>
              <a:rPr lang="zh-CN" altLang="en-US" sz="2000">
                <a:solidFill>
                  <a:srgbClr val="FF0000"/>
                </a:solidFill>
              </a:rPr>
              <a:t>流动资金</a:t>
            </a:r>
            <a:r>
              <a:rPr lang="en-US" altLang="zh-CN" sz="2000">
                <a:solidFill>
                  <a:srgbClr val="FF0000"/>
                </a:solidFill>
              </a:rPr>
              <a:t>3</a:t>
            </a:r>
            <a:r>
              <a:rPr lang="zh-CN" altLang="en-US" sz="2000">
                <a:solidFill>
                  <a:srgbClr val="FF0000"/>
                </a:solidFill>
              </a:rPr>
              <a:t>天红</a:t>
            </a:r>
            <a:r>
              <a:rPr lang="en-US" altLang="zh-CN" sz="2000"/>
              <a:t>---</a:t>
            </a:r>
            <a:r>
              <a:rPr lang="zh-CN" altLang="en-US" sz="2000"/>
              <a:t>（资金人气高）</a:t>
            </a:r>
            <a:endParaRPr lang="zh-CN" altLang="en-US" sz="2000"/>
          </a:p>
          <a:p>
            <a:endParaRPr lang="zh-CN" altLang="en-US" sz="2000"/>
          </a:p>
          <a:p>
            <a:r>
              <a:rPr lang="zh-CN" altLang="en-US" sz="2000">
                <a:solidFill>
                  <a:srgbClr val="FF0000"/>
                </a:solidFill>
              </a:rPr>
              <a:t>乖离率</a:t>
            </a:r>
            <a:r>
              <a:rPr lang="en-US" altLang="zh-CN" sz="2000">
                <a:solidFill>
                  <a:srgbClr val="FF0000"/>
                </a:solidFill>
              </a:rPr>
              <a:t>0-15</a:t>
            </a:r>
            <a:r>
              <a:rPr lang="en-US" altLang="zh-CN" sz="2000"/>
              <a:t>---</a:t>
            </a:r>
            <a:r>
              <a:rPr lang="zh-CN" altLang="en-US" sz="2000"/>
              <a:t>（股价成本低位）</a:t>
            </a:r>
            <a:endParaRPr lang="zh-CN" altLang="en-US" sz="2000"/>
          </a:p>
          <a:p>
            <a:endParaRPr lang="zh-CN" altLang="en-US" sz="2000"/>
          </a:p>
          <a:p>
            <a:r>
              <a:rPr lang="zh-CN" altLang="en-US" sz="2000"/>
              <a:t>配合</a:t>
            </a:r>
            <a:r>
              <a:rPr lang="en-US" altLang="zh-CN" sz="2000"/>
              <a:t>L2</a:t>
            </a:r>
            <a:r>
              <a:rPr lang="zh-CN" altLang="en-US" sz="2000"/>
              <a:t>大单资金更佳</a:t>
            </a:r>
            <a:endParaRPr lang="zh-CN" altLang="en-US" sz="2000"/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11760" y="9334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11.28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号</a:t>
            </a: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风口龙头选股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0935" y="805815"/>
            <a:ext cx="9929495" cy="57950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987256" y="6026579"/>
            <a:ext cx="8229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控盘回档，股价突破回踩，日线金叉，资金流入</a:t>
            </a:r>
            <a:endParaRPr lang="en-US" altLang="zh-CN" b="1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algn="ctr"/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控盘再次增加，关注控盘增加</a:t>
            </a:r>
            <a:r>
              <a:rPr lang="zh-CN" b="1">
                <a:solidFill>
                  <a:schemeClr val="tx1"/>
                </a:solidFill>
                <a:highlight>
                  <a:srgbClr val="FFFF00"/>
                </a:highlight>
              </a:rPr>
              <a:t>的回档机会</a:t>
            </a:r>
            <a:endParaRPr lang="zh-CN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76680" y="140398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案例教学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不作推荐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377680" y="140398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案例教学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不作推荐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5535"/>
          <a:stretch>
            <a:fillRect/>
          </a:stretch>
        </p:blipFill>
        <p:spPr>
          <a:xfrm>
            <a:off x="1125220" y="1134110"/>
            <a:ext cx="9752330" cy="54832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9"/>
          <p:cNvSpPr txBox="1"/>
          <p:nvPr/>
        </p:nvSpPr>
        <p:spPr>
          <a:xfrm>
            <a:off x="111760" y="9334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（正）涨停复制，双龙涨停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99845" y="4127183"/>
            <a:ext cx="5080000" cy="1476375"/>
          </a:xfrm>
          <a:prstGeom prst="rect">
            <a:avLst/>
          </a:prstGeom>
        </p:spPr>
        <p:txBody>
          <a:bodyPr>
            <a:sp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highlight>
                  <a:srgbClr val="FFFF00"/>
                </a:highlight>
              </a:rPr>
              <a:t>个股调整主要看几点</a:t>
            </a:r>
            <a:endParaRPr lang="zh-CN" altLang="en-US">
              <a:highlight>
                <a:srgbClr val="FFFF00"/>
              </a:highlight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>
              <a:highlight>
                <a:srgbClr val="FFFF00"/>
              </a:highlight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highlight>
                  <a:srgbClr val="FFFF00"/>
                </a:highlight>
              </a:rPr>
              <a:t>1</a:t>
            </a:r>
            <a:r>
              <a:rPr lang="zh-CN" altLang="en-US">
                <a:highlight>
                  <a:srgbClr val="FFFF00"/>
                </a:highlight>
              </a:rPr>
              <a:t>、整体的位置不要太高！</a:t>
            </a:r>
            <a:endParaRPr lang="zh-CN" altLang="en-US">
              <a:highlight>
                <a:srgbClr val="FFFF00"/>
              </a:highlight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highlight>
                  <a:srgbClr val="FFFF00"/>
                </a:highlight>
              </a:rPr>
              <a:t>2</a:t>
            </a:r>
            <a:r>
              <a:rPr lang="zh-CN" altLang="en-US">
                <a:highlight>
                  <a:srgbClr val="FFFF00"/>
                </a:highlight>
              </a:rPr>
              <a:t>、调整时，资金未大幅出逃，趋势不破位！</a:t>
            </a:r>
            <a:endParaRPr lang="zh-CN" altLang="en-US">
              <a:highlight>
                <a:srgbClr val="FFFF00"/>
              </a:highlight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highlight>
                  <a:srgbClr val="FFFF00"/>
                </a:highlight>
              </a:rPr>
              <a:t>3</a:t>
            </a:r>
            <a:r>
              <a:rPr lang="zh-CN" altLang="en-US">
                <a:highlight>
                  <a:srgbClr val="FFFF00"/>
                </a:highlight>
              </a:rPr>
              <a:t>、大</a:t>
            </a:r>
            <a:r>
              <a:rPr lang="zh-CN">
                <a:highlight>
                  <a:srgbClr val="FFFF00"/>
                </a:highlight>
              </a:rPr>
              <a:t>方向资金再次</a:t>
            </a:r>
            <a:r>
              <a:rPr lang="zh-CN" altLang="en-US">
                <a:highlight>
                  <a:srgbClr val="FFFF00"/>
                </a:highlight>
              </a:rPr>
              <a:t>活跃，随时反弹！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76680" y="140398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案例教学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不作推荐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11760" y="9334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（反）资金出逃，回避风险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6056"/>
          <a:stretch>
            <a:fillRect/>
          </a:stretch>
        </p:blipFill>
        <p:spPr>
          <a:xfrm>
            <a:off x="1033145" y="1028700"/>
            <a:ext cx="10093960" cy="55359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1376680" y="140398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案例教学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不作推荐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11760" y="9334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龙头特征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42260" y="2306320"/>
            <a:ext cx="753173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1</a:t>
            </a:r>
            <a:r>
              <a:rPr lang="zh-CN" altLang="en-US" sz="2800"/>
              <a:t>、</a:t>
            </a:r>
            <a:r>
              <a:rPr lang="zh-CN" altLang="en-US" sz="2800">
                <a:solidFill>
                  <a:srgbClr val="FF0000"/>
                </a:solidFill>
              </a:rPr>
              <a:t>风口</a:t>
            </a:r>
            <a:r>
              <a:rPr lang="zh-CN" altLang="en-US" sz="2400"/>
              <a:t>（市场主题风口决定炒作力度持续性）</a:t>
            </a:r>
            <a:endParaRPr lang="zh-CN" altLang="en-US" sz="2800"/>
          </a:p>
          <a:p>
            <a:endParaRPr lang="zh-CN" altLang="en-US" sz="2800"/>
          </a:p>
          <a:p>
            <a:r>
              <a:rPr lang="en-US" altLang="zh-CN" sz="2800"/>
              <a:t>2</a:t>
            </a:r>
            <a:r>
              <a:rPr lang="zh-CN" altLang="en-US" sz="2800"/>
              <a:t>、</a:t>
            </a:r>
            <a:r>
              <a:rPr lang="zh-CN" altLang="en-US" sz="2800">
                <a:solidFill>
                  <a:srgbClr val="FF0000"/>
                </a:solidFill>
              </a:rPr>
              <a:t>资金</a:t>
            </a:r>
            <a:r>
              <a:rPr lang="zh-CN" altLang="en-US" sz="2400"/>
              <a:t>（股价突破新高的条件，主力控盘</a:t>
            </a:r>
            <a:r>
              <a:rPr lang="en-US" altLang="zh-CN" sz="2400"/>
              <a:t>+</a:t>
            </a:r>
            <a:r>
              <a:rPr lang="zh-CN" altLang="en-US" sz="2400"/>
              <a:t>资金红）</a:t>
            </a:r>
            <a:endParaRPr lang="zh-CN" altLang="en-US" sz="2800"/>
          </a:p>
          <a:p>
            <a:endParaRPr lang="zh-CN" altLang="en-US" sz="2800"/>
          </a:p>
          <a:p>
            <a:r>
              <a:rPr lang="en-US" altLang="zh-CN" sz="2800"/>
              <a:t>3</a:t>
            </a:r>
            <a:r>
              <a:rPr lang="zh-CN" altLang="en-US" sz="2800"/>
              <a:t>、</a:t>
            </a:r>
            <a:r>
              <a:rPr lang="zh-CN" altLang="en-US" sz="2800">
                <a:solidFill>
                  <a:srgbClr val="FF0000"/>
                </a:solidFill>
              </a:rPr>
              <a:t>业绩</a:t>
            </a:r>
            <a:r>
              <a:rPr lang="zh-CN" altLang="en-US" sz="2400"/>
              <a:t>（短线上涨看故事，长线新高看业绩）</a:t>
            </a:r>
            <a:endParaRPr lang="zh-CN" altLang="en-US" sz="2400"/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209550" y="71755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跟投优质策略，实现理财增值！</a:t>
            </a:r>
            <a:endParaRPr lang="zh-CN" altLang="en-US" sz="40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6900" y="831215"/>
            <a:ext cx="10998835" cy="49041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2367915" y="5975350"/>
            <a:ext cx="8006715" cy="51752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just" fontAlgn="base">
              <a:lnSpc>
                <a:spcPct val="40000"/>
              </a:lnSpc>
              <a:spcBef>
                <a:spcPct val="0"/>
              </a:spcBef>
              <a:spcAft>
                <a:spcPts val="1800"/>
              </a:spcAft>
            </a:pPr>
            <a:r>
              <a:rPr lang="zh-CN" altLang="en-US" sz="2000" b="1" i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股票需要的是一击必中的能力，而做稳定策略是给一个安全的大后方</a:t>
            </a:r>
            <a:endParaRPr lang="zh-CN" altLang="en-US" sz="2000" b="1" i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 fontAlgn="base">
              <a:lnSpc>
                <a:spcPct val="40000"/>
              </a:lnSpc>
              <a:spcBef>
                <a:spcPct val="0"/>
              </a:spcBef>
              <a:spcAft>
                <a:spcPts val="1800"/>
              </a:spcAft>
            </a:pPr>
            <a:r>
              <a:rPr lang="zh-CN" altLang="en-US" sz="2000" b="1" i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拥有了他之后才能更好的去做龙头股冲锋。</a:t>
            </a:r>
            <a:endParaRPr lang="zh-CN" altLang="en-US" sz="2000" b="1" i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、稳健买点：智能辅助线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告诉自己：回档买永远是更稳健，更省心；追高买需要控制仓位，执行力较高。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8232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7677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337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33248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龙头主升，控盘反复</a:t>
            </a:r>
            <a:endParaRPr 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44450" y="7366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第一阶段底部启动，第二阶段主升通道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4980" y="842010"/>
            <a:ext cx="11242675" cy="57746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6442075" y="3700780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highlight>
                  <a:srgbClr val="FFFF00"/>
                </a:highlight>
              </a:rPr>
              <a:t>教学</a:t>
            </a:r>
            <a:r>
              <a:rPr lang="zh-CN" altLang="en-US" sz="1600" b="1">
                <a:highlight>
                  <a:srgbClr val="FFFF00"/>
                </a:highlight>
                <a:sym typeface="+mn-ea"/>
              </a:rPr>
              <a:t>底部启动</a:t>
            </a:r>
            <a:endParaRPr lang="zh-CN" altLang="en-US" sz="1600" b="1">
              <a:highlight>
                <a:srgbClr val="FFFF00"/>
              </a:highlight>
            </a:endParaRPr>
          </a:p>
          <a:p>
            <a:endParaRPr lang="zh-CN" altLang="en-US" sz="1600" b="1"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326880" y="2476500"/>
            <a:ext cx="30657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600" b="1">
              <a:highlight>
                <a:srgbClr val="FFFF00"/>
              </a:highlight>
            </a:endParaRPr>
          </a:p>
          <a:p>
            <a:r>
              <a:rPr lang="zh-CN" altLang="en-US" sz="1600" b="1">
                <a:highlight>
                  <a:srgbClr val="FFFF00"/>
                </a:highlight>
              </a:rPr>
              <a:t>第二阶段陪跑</a:t>
            </a:r>
            <a:r>
              <a:rPr lang="en-US" altLang="zh-CN" sz="1600" b="1">
                <a:highlight>
                  <a:srgbClr val="FFFF00"/>
                </a:highlight>
              </a:rPr>
              <a:t>---</a:t>
            </a:r>
            <a:r>
              <a:rPr lang="zh-CN" altLang="en-US" sz="1600" b="1">
                <a:highlight>
                  <a:srgbClr val="FFFF00"/>
                </a:highlight>
              </a:rPr>
              <a:t>抓主升浪</a:t>
            </a:r>
            <a:endParaRPr lang="zh-CN" altLang="en-US" sz="1600" b="1">
              <a:highlight>
                <a:srgbClr val="FFFF00"/>
              </a:highlight>
            </a:endParaRPr>
          </a:p>
          <a:p>
            <a:endParaRPr lang="zh-CN" altLang="en-US" sz="1600" b="1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625090" y="6022340"/>
            <a:ext cx="9036050" cy="36830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行情涨起来压根就不给你犹豫！借助好软件工具！做确定性的机会！</a:t>
            </a:r>
            <a:r>
              <a:rPr lang="en-US" altLang="zh-CN" b="1">
                <a:highlight>
                  <a:srgbClr val="FFFF00"/>
                </a:highlight>
              </a:rPr>
              <a:t> </a:t>
            </a:r>
            <a:endParaRPr lang="en-US" altLang="zh-CN" b="1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45" y="3159760"/>
            <a:ext cx="2806700" cy="7778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25" y="3736340"/>
            <a:ext cx="2806065" cy="5295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25" y="4265930"/>
            <a:ext cx="2806065" cy="6013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7212965" y="467868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>
                <a:solidFill>
                  <a:srgbClr val="FF0000"/>
                </a:solidFill>
              </a:rPr>
              <a:t>增量资金入场</a:t>
            </a:r>
            <a:endParaRPr lang="zh-CN" altLang="en-US" sz="1400" b="1">
              <a:solidFill>
                <a:srgbClr val="FF0000"/>
              </a:solidFill>
            </a:endParaRPr>
          </a:p>
          <a:p>
            <a:r>
              <a:rPr lang="zh-CN" altLang="en-US" sz="1400" b="1">
                <a:solidFill>
                  <a:srgbClr val="FF0000"/>
                </a:solidFill>
              </a:rPr>
              <a:t>进入上升趋势</a:t>
            </a:r>
            <a:endParaRPr lang="zh-CN" altLang="en-US" sz="1400" b="1">
              <a:solidFill>
                <a:srgbClr val="FF0000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0668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11.28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号市场观点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01115" y="6033770"/>
            <a:ext cx="11312525" cy="7105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>
                <a:highlight>
                  <a:srgbClr val="FFFF00"/>
                </a:highlight>
              </a:rPr>
              <a:t>1</a:t>
            </a:r>
            <a:r>
              <a:rPr lang="zh-CN" altLang="en-US" b="1">
                <a:highlight>
                  <a:srgbClr val="FFFF00"/>
                </a:highlight>
              </a:rPr>
              <a:t>、</a:t>
            </a:r>
            <a:r>
              <a:rPr lang="zh-CN" b="1">
                <a:highlight>
                  <a:srgbClr val="FFFF00"/>
                </a:highlight>
              </a:rPr>
              <a:t>平均股价进入到牛熊线之间震荡，下方支撑，弱金叉反弹看</a:t>
            </a:r>
            <a:r>
              <a:rPr lang="en-US" altLang="zh-CN" b="1">
                <a:highlight>
                  <a:srgbClr val="FFFF00"/>
                </a:highlight>
              </a:rPr>
              <a:t>3</a:t>
            </a:r>
            <a:r>
              <a:rPr lang="zh-CN" altLang="en-US" b="1">
                <a:highlight>
                  <a:srgbClr val="FFFF00"/>
                </a:highlight>
              </a:rPr>
              <a:t>天</a:t>
            </a:r>
            <a:r>
              <a:rPr lang="zh-CN" b="1">
                <a:highlight>
                  <a:srgbClr val="FFFF00"/>
                </a:highlight>
              </a:rPr>
              <a:t>；</a:t>
            </a:r>
            <a:endParaRPr lang="zh-CN" b="1">
              <a:highlight>
                <a:srgbClr val="FFFF00"/>
              </a:highlight>
            </a:endParaRPr>
          </a:p>
          <a:p>
            <a:r>
              <a:rPr lang="en-US" altLang="zh-CN" b="1">
                <a:highlight>
                  <a:srgbClr val="FFFF00"/>
                </a:highlight>
              </a:rPr>
              <a:t>2</a:t>
            </a:r>
            <a:r>
              <a:rPr lang="zh-CN" altLang="en-US" b="1">
                <a:highlight>
                  <a:srgbClr val="FFFF00"/>
                </a:highlight>
              </a:rPr>
              <a:t>、资金翻绿容易区间回落，</a:t>
            </a:r>
            <a:r>
              <a:rPr lang="en-US" altLang="zh-CN" b="1">
                <a:highlight>
                  <a:srgbClr val="FFFF00"/>
                </a:highlight>
              </a:rPr>
              <a:t>11</a:t>
            </a:r>
            <a:r>
              <a:rPr lang="zh-CN" altLang="en-US" b="1">
                <a:highlight>
                  <a:srgbClr val="FFFF00"/>
                </a:highlight>
              </a:rPr>
              <a:t>月底洗盘调整，</a:t>
            </a:r>
            <a:r>
              <a:rPr lang="en-US" altLang="zh-CN" b="1">
                <a:highlight>
                  <a:srgbClr val="FFFF00"/>
                </a:highlight>
              </a:rPr>
              <a:t>12</a:t>
            </a:r>
            <a:r>
              <a:rPr lang="zh-CN" altLang="en-US" b="1">
                <a:highlight>
                  <a:srgbClr val="FFFF00"/>
                </a:highlight>
              </a:rPr>
              <a:t>月关注资金信号转强，新一轮主题行情机会！</a:t>
            </a:r>
            <a:endParaRPr lang="zh-CN" altLang="en-US" b="1">
              <a:highlight>
                <a:srgbClr val="FFFF00"/>
              </a:highlight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115" y="858520"/>
            <a:ext cx="6347460" cy="5156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275" y="1039495"/>
            <a:ext cx="3917950" cy="20580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700" y="3346450"/>
            <a:ext cx="3917315" cy="2438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0668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仓位管控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-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交易计划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2" name="图片 1" descr="仓位控制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6120" y="1115695"/>
            <a:ext cx="10627360" cy="52698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龙头主升，控盘反复</a:t>
            </a:r>
            <a:endParaRPr lang="zh-CN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11760" y="9334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新热点活跃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7650" y="1595755"/>
            <a:ext cx="6685280" cy="27743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2325" y="1334770"/>
            <a:ext cx="4924425" cy="32956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565910" y="5227320"/>
            <a:ext cx="8717915" cy="92202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近期活跃看【人工智能】【跨境电商】</a:t>
            </a:r>
            <a:endParaRPr lang="en-US" altLang="zh-CN" b="1">
              <a:highlight>
                <a:srgbClr val="FFFF00"/>
              </a:highlight>
            </a:endParaRPr>
          </a:p>
          <a:p>
            <a:endParaRPr lang="en-US" altLang="zh-CN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前期老热点轮动【国产芯片】【卫星互联网】【机器人】【低空经济】【大消费】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11760" y="9334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反复控盘，顺势而为</a:t>
            </a:r>
            <a:endParaRPr lang="en-US" alt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6635" y="788035"/>
            <a:ext cx="9987280" cy="58540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508125" y="3355340"/>
            <a:ext cx="5384165" cy="144399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10000"/>
              </a:lnSpc>
            </a:pPr>
            <a:r>
              <a:rPr lang="zh-CN" altLang="en-US" sz="1600" b="1">
                <a:highlight>
                  <a:srgbClr val="FFFF00"/>
                </a:highlight>
              </a:rPr>
              <a:t>【主力控盘】代表</a:t>
            </a:r>
            <a:r>
              <a:rPr lang="en-US" altLang="zh-CN" sz="1600" b="1">
                <a:highlight>
                  <a:srgbClr val="FFFF00"/>
                </a:highlight>
              </a:rPr>
              <a:t> </a:t>
            </a:r>
            <a:r>
              <a:rPr lang="zh-CN" altLang="en-US" sz="1600" b="1">
                <a:highlight>
                  <a:srgbClr val="FFFF00"/>
                </a:highlight>
              </a:rPr>
              <a:t>主力不断吸收筹码过程，从而达到控盘以便后期拉升股价，主力控盘反复活跃且增加，说明主力参与力度越强。</a:t>
            </a:r>
            <a:endParaRPr lang="zh-CN" altLang="en-US" sz="1600" b="1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 sz="1600" b="1">
                <a:highlight>
                  <a:srgbClr val="FFFF00"/>
                </a:highlight>
              </a:rPr>
              <a:t>通常主力还会用调整洗盘的方法，把一些不坚定的散户筹码给清洗出去，从而让自己更好的拉升。</a:t>
            </a:r>
            <a:endParaRPr lang="zh-CN" altLang="en-US" sz="1600" b="1"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76680" y="140398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案例教学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不作推荐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428480" y="129921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案例教学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不作推荐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Yzc3NjJjNWZkMDVhMzRkNWJjZTQ1MGExZTMzMzEzMzQ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1521</Words>
  <Application>WPS 演示</Application>
  <PresentationFormat>宽屏</PresentationFormat>
  <Paragraphs>148</Paragraphs>
  <Slides>22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Noto Sans S Chinese Medium</vt:lpstr>
      <vt:lpstr>DIN Black</vt:lpstr>
      <vt:lpstr>Arial Unicode MS</vt:lpstr>
      <vt:lpstr>Calibri</vt:lpstr>
      <vt:lpstr>思源黑体 CN Heavy</vt:lpstr>
      <vt:lpstr>Segoe Print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俏俏</cp:lastModifiedBy>
  <cp:revision>1038</cp:revision>
  <dcterms:created xsi:type="dcterms:W3CDTF">2019-06-19T02:08:00Z</dcterms:created>
  <dcterms:modified xsi:type="dcterms:W3CDTF">2024-11-28T09:39:50Z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2052-12.1.0.18912</vt:lpwstr>
  </property>
  <property fmtid="{D5CDD505-2E9C-101B-9397-08002B2CF9AE}" pid="3" name="ICV">
    <vt:lpwstr>98B0645011BC43B0BFB9BFC8374894E3</vt:lpwstr>
  </property>
</Properties>
</file>