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</p:sldMasterIdLst>
  <p:notesMasterIdLst>
    <p:notesMasterId r:id="rId28"/>
  </p:notesMasterIdLst>
  <p:handoutMasterIdLst>
    <p:handoutMasterId r:id="rId29"/>
  </p:handoutMasterIdLst>
  <p:sldIdLst>
    <p:sldId id="263" r:id="rId4"/>
    <p:sldId id="271" r:id="rId5"/>
    <p:sldId id="296" r:id="rId6"/>
    <p:sldId id="3425" r:id="rId7"/>
    <p:sldId id="3296" r:id="rId8"/>
    <p:sldId id="3533" r:id="rId9"/>
    <p:sldId id="1591" r:id="rId10"/>
    <p:sldId id="3509" r:id="rId11"/>
    <p:sldId id="3619" r:id="rId12"/>
    <p:sldId id="3604" r:id="rId13"/>
    <p:sldId id="3555" r:id="rId14"/>
    <p:sldId id="3591" r:id="rId15"/>
    <p:sldId id="3576" r:id="rId16"/>
    <p:sldId id="3618" r:id="rId17"/>
    <p:sldId id="3510" r:id="rId18"/>
    <p:sldId id="3565" r:id="rId19"/>
    <p:sldId id="3082" r:id="rId20"/>
    <p:sldId id="2169" r:id="rId21"/>
    <p:sldId id="1932" r:id="rId22"/>
    <p:sldId id="615" r:id="rId23"/>
    <p:sldId id="2279" r:id="rId24"/>
    <p:sldId id="3633" r:id="rId25"/>
    <p:sldId id="3634" r:id="rId26"/>
    <p:sldId id="270" r:id="rId27"/>
  </p:sldIdLst>
  <p:sldSz cx="12192000" cy="6858000"/>
  <p:notesSz cx="6858000" cy="9144000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21" userDrawn="1">
          <p15:clr>
            <a:srgbClr val="A4A3A4"/>
          </p15:clr>
        </p15:guide>
        <p15:guide id="2" pos="383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15F3"/>
    <a:srgbClr val="0029DA"/>
    <a:srgbClr val="D7000F"/>
    <a:srgbClr val="3422E2"/>
    <a:srgbClr val="FFFFFF"/>
    <a:srgbClr val="CF00B5"/>
    <a:srgbClr val="CB02CD"/>
    <a:srgbClr val="FFF6CD"/>
    <a:srgbClr val="FFFDF5"/>
    <a:srgbClr val="FF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21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4" Type="http://schemas.openxmlformats.org/officeDocument/2006/relationships/tags" Target="tags/tag151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1920x1080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4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7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4.xml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5.xml"/><Relationship Id="rId2" Type="http://schemas.openxmlformats.org/officeDocument/2006/relationships/image" Target="../media/image21.png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6.xml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3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8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9.xml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40.png"/><Relationship Id="rId1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2.png"/><Relationship Id="rId1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2.xml"/><Relationship Id="rId2" Type="http://schemas.openxmlformats.org/officeDocument/2006/relationships/image" Target="../media/image43.png"/><Relationship Id="rId1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125.xml"/><Relationship Id="rId13" Type="http://schemas.openxmlformats.org/officeDocument/2006/relationships/image" Target="../media/image8.png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3.xml"/><Relationship Id="rId2" Type="http://schemas.openxmlformats.org/officeDocument/2006/relationships/image" Target="../media/image44.png"/><Relationship Id="rId1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4.xml"/><Relationship Id="rId2" Type="http://schemas.openxmlformats.org/officeDocument/2006/relationships/image" Target="../media/image45.png"/><Relationship Id="rId1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5.xml"/><Relationship Id="rId2" Type="http://schemas.openxmlformats.org/officeDocument/2006/relationships/image" Target="../media/image46.png"/><Relationship Id="rId1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6.xml"/><Relationship Id="rId2" Type="http://schemas.openxmlformats.org/officeDocument/2006/relationships/image" Target="../media/image47.png"/><Relationship Id="rId1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0.xml"/><Relationship Id="rId5" Type="http://schemas.openxmlformats.org/officeDocument/2006/relationships/tags" Target="../tags/tag149.xml"/><Relationship Id="rId4" Type="http://schemas.openxmlformats.org/officeDocument/2006/relationships/image" Target="../media/image3.png"/><Relationship Id="rId3" Type="http://schemas.openxmlformats.org/officeDocument/2006/relationships/tags" Target="../tags/tag148.xml"/><Relationship Id="rId2" Type="http://schemas.openxmlformats.org/officeDocument/2006/relationships/image" Target="../media/image1.png"/><Relationship Id="rId1" Type="http://schemas.openxmlformats.org/officeDocument/2006/relationships/tags" Target="../tags/tag14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9.xml"/><Relationship Id="rId2" Type="http://schemas.openxmlformats.org/officeDocument/2006/relationships/tags" Target="../tags/tag128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9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1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32.xml"/><Relationship Id="rId7" Type="http://schemas.openxmlformats.org/officeDocument/2006/relationships/image" Target="../media/image15.png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42214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2.2016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大选的肌肉记忆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0" y="983615"/>
            <a:ext cx="5262245" cy="41744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9990" y="983615"/>
            <a:ext cx="5248910" cy="41357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文本框 9"/>
          <p:cNvSpPr txBox="1"/>
          <p:nvPr/>
        </p:nvSpPr>
        <p:spPr>
          <a:xfrm>
            <a:off x="826135" y="529526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1.</a:t>
            </a:r>
            <a:r>
              <a:rPr lang="zh-CN" altLang="en-US"/>
              <a:t>指数震荡，资金翻红则是</a:t>
            </a:r>
            <a:r>
              <a:rPr lang="zh-CN" altLang="en-US">
                <a:solidFill>
                  <a:srgbClr val="FF0000"/>
                </a:solidFill>
              </a:rPr>
              <a:t>低吸</a:t>
            </a:r>
            <a:r>
              <a:rPr lang="zh-CN" altLang="en-US"/>
              <a:t>机会</a:t>
            </a:r>
            <a:endParaRPr lang="en-US" altLang="zh-CN"/>
          </a:p>
        </p:txBody>
      </p:sp>
      <p:sp>
        <p:nvSpPr>
          <p:cNvPr id="12" name="文本框 11"/>
          <p:cNvSpPr txBox="1"/>
          <p:nvPr/>
        </p:nvSpPr>
        <p:spPr>
          <a:xfrm>
            <a:off x="6526530" y="5295265"/>
            <a:ext cx="487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2.</a:t>
            </a:r>
            <a:r>
              <a:rPr lang="zh-CN" altLang="en-US"/>
              <a:t>国际大事件，</a:t>
            </a:r>
            <a:r>
              <a:rPr lang="zh-CN" altLang="en-US">
                <a:solidFill>
                  <a:srgbClr val="FF0000"/>
                </a:solidFill>
              </a:rPr>
              <a:t>黄金行业</a:t>
            </a:r>
            <a:r>
              <a:rPr lang="zh-CN" altLang="en-US"/>
              <a:t>异动（三阳开泰）</a:t>
            </a:r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3.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注意去弱留强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280" y="922020"/>
            <a:ext cx="10909300" cy="54857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4.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破位股如何处理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835" y="935990"/>
            <a:ext cx="5243830" cy="39522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544195" y="4950460"/>
            <a:ext cx="3810635" cy="16402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40000"/>
              </a:lnSpc>
            </a:pPr>
            <a:r>
              <a:rPr lang="zh-CN" altLang="en-US" b="1">
                <a:solidFill>
                  <a:srgbClr val="0029DA"/>
                </a:solidFill>
              </a:rPr>
              <a:t>333原则:</a:t>
            </a:r>
            <a:endParaRPr lang="zh-CN" altLang="en-US" b="1">
              <a:solidFill>
                <a:srgbClr val="0029DA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跌破平台</a:t>
            </a:r>
            <a:r>
              <a:rPr lang="zh-CN" altLang="en-US">
                <a:solidFill>
                  <a:srgbClr val="F315F3"/>
                </a:solidFill>
              </a:rPr>
              <a:t>3%</a:t>
            </a:r>
            <a:endParaRPr lang="zh-CN" altLang="en-US"/>
          </a:p>
          <a:p>
            <a:pPr>
              <a:lnSpc>
                <a:spcPct val="140000"/>
              </a:lnSpc>
            </a:pPr>
            <a:r>
              <a:rPr lang="zh-CN" altLang="en-US"/>
              <a:t>60分波段盘中反抽</a:t>
            </a:r>
            <a:r>
              <a:rPr lang="zh-CN" altLang="en-US">
                <a:solidFill>
                  <a:srgbClr val="F315F3"/>
                </a:solidFill>
              </a:rPr>
              <a:t>3%</a:t>
            </a:r>
            <a:endParaRPr lang="zh-CN" altLang="en-US">
              <a:solidFill>
                <a:srgbClr val="F315F3"/>
              </a:solidFill>
            </a:endParaRPr>
          </a:p>
          <a:p>
            <a:pPr>
              <a:lnSpc>
                <a:spcPct val="140000"/>
              </a:lnSpc>
            </a:pPr>
            <a:r>
              <a:rPr lang="zh-CN" altLang="en-US"/>
              <a:t>日线反弹</a:t>
            </a:r>
            <a:r>
              <a:rPr lang="en-US" altLang="zh-CN">
                <a:solidFill>
                  <a:srgbClr val="F315F3"/>
                </a:solidFill>
              </a:rPr>
              <a:t>3</a:t>
            </a:r>
            <a:r>
              <a:rPr lang="zh-CN" altLang="en-US">
                <a:solidFill>
                  <a:srgbClr val="F315F3"/>
                </a:solidFill>
              </a:rPr>
              <a:t>天</a:t>
            </a:r>
            <a:r>
              <a:rPr lang="zh-CN" altLang="en-US"/>
              <a:t>不过破平台</a:t>
            </a:r>
            <a:endParaRPr lang="zh-CN" altLang="en-US"/>
          </a:p>
        </p:txBody>
      </p:sp>
      <p:pic>
        <p:nvPicPr>
          <p:cNvPr id="8" name="图片 7" descr="破关键平台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5155" y="895350"/>
            <a:ext cx="5233035" cy="2225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椭圆 8"/>
          <p:cNvSpPr/>
          <p:nvPr/>
        </p:nvSpPr>
        <p:spPr>
          <a:xfrm>
            <a:off x="3181350" y="1386840"/>
            <a:ext cx="546100" cy="727710"/>
          </a:xfrm>
          <a:prstGeom prst="ellipse">
            <a:avLst/>
          </a:prstGeom>
          <a:solidFill>
            <a:schemeClr val="accent1">
              <a:alpha val="23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流动资金买卖点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155" y="3345815"/>
            <a:ext cx="5232400" cy="305562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5.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热点三阳开泰和老鸭头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7668"/>
          <a:stretch>
            <a:fillRect/>
          </a:stretch>
        </p:blipFill>
        <p:spPr>
          <a:xfrm>
            <a:off x="72390" y="768350"/>
            <a:ext cx="4170045" cy="4434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5640" y="927735"/>
            <a:ext cx="2886075" cy="15906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0220" y="2677795"/>
            <a:ext cx="3799205" cy="3416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7210" y="3630295"/>
            <a:ext cx="3404235" cy="28917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9425" y="784225"/>
            <a:ext cx="2548890" cy="284607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7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6.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低位补涨类型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5" y="842010"/>
            <a:ext cx="5941060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9235" y="842010"/>
            <a:ext cx="4269105" cy="2976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545" y="4133850"/>
            <a:ext cx="3054985" cy="2341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" y="4133850"/>
            <a:ext cx="3138805" cy="2341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文本框 14"/>
          <p:cNvSpPr txBox="1"/>
          <p:nvPr/>
        </p:nvSpPr>
        <p:spPr>
          <a:xfrm>
            <a:off x="6852285" y="4303395"/>
            <a:ext cx="45593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九月底到现在资金持续翻绿的有补涨需求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88111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附：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上涨的承压信号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900430" y="5081905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solidFill>
                <a:srgbClr val="FF0000"/>
              </a:solidFill>
            </a:endParaRPr>
          </a:p>
          <a:p>
            <a:endParaRPr lang="zh-CN" altLang="en-US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723130" y="3333115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" y="941705"/>
            <a:ext cx="4074795" cy="153352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9" name="文本框 8"/>
          <p:cNvSpPr txBox="1"/>
          <p:nvPr/>
        </p:nvSpPr>
        <p:spPr>
          <a:xfrm>
            <a:off x="2461895" y="2106930"/>
            <a:ext cx="2103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1.</a:t>
            </a:r>
            <a:r>
              <a:rPr lang="zh-CN" altLang="en-US">
                <a:highlight>
                  <a:srgbClr val="FFFF00"/>
                </a:highlight>
              </a:rPr>
              <a:t>上引线、</a:t>
            </a:r>
            <a:r>
              <a:rPr lang="zh-CN" altLang="en-US">
                <a:highlight>
                  <a:srgbClr val="FFFF00"/>
                </a:highlight>
                <a:sym typeface="+mn-ea"/>
              </a:rPr>
              <a:t>阴包阳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rcRect l="22770"/>
          <a:stretch>
            <a:fillRect/>
          </a:stretch>
        </p:blipFill>
        <p:spPr>
          <a:xfrm>
            <a:off x="431800" y="2980055"/>
            <a:ext cx="4133215" cy="27686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文本框 15"/>
          <p:cNvSpPr txBox="1"/>
          <p:nvPr/>
        </p:nvSpPr>
        <p:spPr>
          <a:xfrm>
            <a:off x="2289810" y="4159250"/>
            <a:ext cx="17665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4.</a:t>
            </a:r>
            <a:r>
              <a:rPr lang="zh-CN" altLang="en-US">
                <a:highlight>
                  <a:srgbClr val="FFFF00"/>
                </a:highlight>
              </a:rPr>
              <a:t>上涨资金翻绿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135" y="941070"/>
            <a:ext cx="3145155" cy="32181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文本框 17"/>
          <p:cNvSpPr txBox="1"/>
          <p:nvPr/>
        </p:nvSpPr>
        <p:spPr>
          <a:xfrm>
            <a:off x="5500370" y="1958975"/>
            <a:ext cx="2807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2.</a:t>
            </a:r>
            <a:r>
              <a:rPr lang="zh-CN" altLang="en-US">
                <a:highlight>
                  <a:srgbClr val="FFFF00"/>
                </a:highlight>
              </a:rPr>
              <a:t>量价（捕捞季节）背离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5"/>
          <a:srcRect l="44437" b="17590"/>
          <a:stretch>
            <a:fillRect/>
          </a:stretch>
        </p:blipFill>
        <p:spPr>
          <a:xfrm>
            <a:off x="8466455" y="940435"/>
            <a:ext cx="3208020" cy="25958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文本框 19"/>
          <p:cNvSpPr txBox="1"/>
          <p:nvPr/>
        </p:nvSpPr>
        <p:spPr>
          <a:xfrm>
            <a:off x="9045575" y="2783840"/>
            <a:ext cx="19989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3.</a:t>
            </a:r>
            <a:r>
              <a:rPr lang="zh-CN" altLang="en-US">
                <a:highlight>
                  <a:srgbClr val="FFFF00"/>
                </a:highlight>
              </a:rPr>
              <a:t>周线死叉，日线回档易破位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7135" y="4318635"/>
            <a:ext cx="3145790" cy="17983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2" name="文本框 21"/>
          <p:cNvSpPr txBox="1"/>
          <p:nvPr/>
        </p:nvSpPr>
        <p:spPr>
          <a:xfrm>
            <a:off x="5842635" y="5470525"/>
            <a:ext cx="17494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5.</a:t>
            </a:r>
            <a:r>
              <a:rPr lang="zh-CN" altLang="en-US">
                <a:highlight>
                  <a:srgbClr val="FFFF00"/>
                </a:highlight>
              </a:rPr>
              <a:t>墓碑量信号</a:t>
            </a:r>
            <a:endParaRPr lang="zh-CN" altLang="en-US">
              <a:highlight>
                <a:srgbClr val="FFFF00"/>
              </a:highlight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66455" y="3679825"/>
            <a:ext cx="3208020" cy="20269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文本框 23"/>
          <p:cNvSpPr txBox="1"/>
          <p:nvPr/>
        </p:nvSpPr>
        <p:spPr>
          <a:xfrm>
            <a:off x="8466455" y="5748655"/>
            <a:ext cx="3321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highlight>
                  <a:srgbClr val="FFFF00"/>
                </a:highlight>
              </a:rPr>
              <a:t>6.</a:t>
            </a:r>
            <a:r>
              <a:rPr lang="zh-CN" altLang="en-US">
                <a:highlight>
                  <a:srgbClr val="FFFF00"/>
                </a:highlight>
              </a:rPr>
              <a:t>买单减少，大卖单出现（</a:t>
            </a:r>
            <a:r>
              <a:rPr lang="en-US" altLang="zh-CN">
                <a:highlight>
                  <a:srgbClr val="FFFF00"/>
                </a:highlight>
              </a:rPr>
              <a:t>L2)</a:t>
            </a:r>
            <a:endParaRPr lang="en-US" altLang="zh-CN">
              <a:highlight>
                <a:srgbClr val="FFFF00"/>
              </a:highlight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3041015" y="973455"/>
            <a:ext cx="561975" cy="339090"/>
          </a:xfrm>
          <a:prstGeom prst="ellipse">
            <a:avLst/>
          </a:prstGeom>
          <a:solidFill>
            <a:schemeClr val="accent1">
              <a:alpha val="48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8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831088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三阳开泰</a:t>
            </a: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——60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分和日线波段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t="18175" b="5348"/>
          <a:stretch>
            <a:fillRect/>
          </a:stretch>
        </p:blipFill>
        <p:spPr>
          <a:xfrm>
            <a:off x="1323975" y="768350"/>
            <a:ext cx="9848850" cy="528193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794635" y="48895"/>
            <a:ext cx="701802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周线死叉日线回档易破位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 descr="级别的传导和买卖点的定义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90345" y="1004570"/>
            <a:ext cx="9210675" cy="48482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股票的不同阶段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 descr="行情的阶段（2021）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2395" y="920115"/>
            <a:ext cx="9526270" cy="53060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矩形 5"/>
          <p:cNvSpPr/>
          <p:nvPr/>
        </p:nvSpPr>
        <p:spPr>
          <a:xfrm>
            <a:off x="6096000" y="3842385"/>
            <a:ext cx="996315" cy="974725"/>
          </a:xfrm>
          <a:prstGeom prst="rect">
            <a:avLst/>
          </a:prstGeom>
          <a:solidFill>
            <a:schemeClr val="accent1">
              <a:alpha val="59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107565" y="0"/>
            <a:ext cx="797687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十一月行情展望</a:t>
            </a:r>
            <a:endParaRPr lang="en-US" alt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4" name="图片 3" descr="磨顶三部曲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750" y="0"/>
            <a:ext cx="12232640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546989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495800" y="1569085"/>
            <a:ext cx="6985635" cy="19532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超级周来临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7200" b="1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资金大换血</a:t>
            </a:r>
            <a:endParaRPr lang="zh-CN" sz="7200" b="1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5617528" y="3976370"/>
            <a:ext cx="4677410" cy="883920"/>
            <a:chOff x="8764" y="6262"/>
            <a:chExt cx="7366" cy="1392"/>
          </a:xfrm>
        </p:grpSpPr>
        <p:sp>
          <p:nvSpPr>
            <p:cNvPr id="9" name="矩形 8"/>
            <p:cNvSpPr/>
            <p:nvPr/>
          </p:nvSpPr>
          <p:spPr>
            <a:xfrm>
              <a:off x="8824" y="6270"/>
              <a:ext cx="3423" cy="562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>
              <p:custDataLst>
                <p:tags r:id="rId1"/>
              </p:custDataLst>
            </p:nvPr>
          </p:nvSpPr>
          <p:spPr>
            <a:xfrm>
              <a:off x="8834" y="6270"/>
              <a:ext cx="1568" cy="5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2"/>
              </p:custDataLst>
            </p:nvPr>
          </p:nvSpPr>
          <p:spPr>
            <a:xfrm>
              <a:off x="8764" y="6281"/>
              <a:ext cx="1800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主讲</a:t>
              </a:r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老师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3"/>
              </p:custDataLst>
            </p:nvPr>
          </p:nvSpPr>
          <p:spPr>
            <a:xfrm>
              <a:off x="10624" y="6262"/>
              <a:ext cx="1384" cy="5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罗雪奎</a:t>
              </a:r>
              <a:endPara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grpSp>
          <p:nvGrpSpPr>
            <p:cNvPr id="33" name="组合 32"/>
            <p:cNvGrpSpPr/>
            <p:nvPr/>
          </p:nvGrpSpPr>
          <p:grpSpPr>
            <a:xfrm rot="0">
              <a:off x="8824" y="7064"/>
              <a:ext cx="7041" cy="590"/>
              <a:chOff x="7093" y="6616"/>
              <a:chExt cx="7859" cy="656"/>
            </a:xfrm>
          </p:grpSpPr>
          <p:sp>
            <p:nvSpPr>
              <p:cNvPr id="18" name="矩形 17"/>
              <p:cNvSpPr/>
              <p:nvPr>
                <p:custDataLst>
                  <p:tags r:id="rId4"/>
                </p:custDataLst>
              </p:nvPr>
            </p:nvSpPr>
            <p:spPr>
              <a:xfrm>
                <a:off x="7093" y="6626"/>
                <a:ext cx="7859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19" name="矩形 18"/>
              <p:cNvSpPr/>
              <p:nvPr>
                <p:custDataLst>
                  <p:tags r:id="rId5"/>
                </p:custDataLst>
              </p:nvPr>
            </p:nvSpPr>
            <p:spPr>
              <a:xfrm>
                <a:off x="7105" y="6626"/>
                <a:ext cx="2321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7261" y="662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执业编号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21" name="文本框 20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9470" y="6616"/>
                <a:ext cx="4318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>
                    <a:solidFill>
                      <a:schemeClr val="bg1"/>
                    </a:solidFill>
                    <a:latin typeface="思源黑体 CN Normal" panose="020B0400000000000000" charset="-122"/>
                    <a:ea typeface="思源黑体 CN Normal" panose="020B0400000000000000" charset="-122"/>
                    <a:cs typeface="思源黑体 CN Normal" panose="020B0400000000000000" charset="-122"/>
                    <a:sym typeface="+mn-ea"/>
                  </a:rPr>
                  <a:t>A1120616080001</a:t>
                </a:r>
                <a:endParaRPr lang="en-US" altLang="zh-CN">
                  <a:solidFill>
                    <a:schemeClr val="bg1"/>
                  </a:solidFill>
                  <a:latin typeface="思源黑体 CN Normal" panose="020B0400000000000000" charset="-122"/>
                  <a:ea typeface="思源黑体 CN Normal" panose="020B0400000000000000" charset="-122"/>
                  <a:cs typeface="思源黑体 CN Normal" panose="020B0400000000000000" charset="-122"/>
                  <a:sym typeface="+mn-ea"/>
                </a:endParaRPr>
              </a:p>
            </p:txBody>
          </p:sp>
        </p:grpSp>
        <p:grpSp>
          <p:nvGrpSpPr>
            <p:cNvPr id="32" name="组合 31"/>
            <p:cNvGrpSpPr/>
            <p:nvPr/>
          </p:nvGrpSpPr>
          <p:grpSpPr>
            <a:xfrm rot="0">
              <a:off x="12412" y="6272"/>
              <a:ext cx="3719" cy="601"/>
              <a:chOff x="10918" y="5734"/>
              <a:chExt cx="4151" cy="668"/>
            </a:xfrm>
          </p:grpSpPr>
          <p:sp>
            <p:nvSpPr>
              <p:cNvPr id="27" name="矩形 26"/>
              <p:cNvSpPr/>
              <p:nvPr>
                <p:custDataLst>
                  <p:tags r:id="rId8"/>
                </p:custDataLst>
              </p:nvPr>
            </p:nvSpPr>
            <p:spPr>
              <a:xfrm>
                <a:off x="10940" y="5734"/>
                <a:ext cx="3832" cy="625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8" name="矩形 27"/>
              <p:cNvSpPr/>
              <p:nvPr>
                <p:custDataLst>
                  <p:tags r:id="rId9"/>
                </p:custDataLst>
              </p:nvPr>
            </p:nvSpPr>
            <p:spPr>
              <a:xfrm>
                <a:off x="10952" y="5734"/>
                <a:ext cx="1750" cy="62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29" name="文本框 28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10918" y="5757"/>
                <a:ext cx="2009" cy="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课程</a:t>
                </a:r>
                <a:r>
                  <a:rPr lang="zh-CN" altLang="en-US">
                    <a:solidFill>
                      <a:srgbClr val="C00000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日期</a:t>
                </a:r>
                <a:endPara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  <p:sp>
            <p:nvSpPr>
              <p:cNvPr id="30" name="文本框 29"/>
              <p:cNvSpPr txBox="1"/>
              <p:nvPr>
                <p:custDataLst>
                  <p:tags r:id="rId11"/>
                </p:custDataLst>
              </p:nvPr>
            </p:nvSpPr>
            <p:spPr>
              <a:xfrm>
                <a:off x="12615" y="5745"/>
                <a:ext cx="2454" cy="61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en-US" altLang="zh-CN" sz="1700">
                    <a:solidFill>
                      <a:schemeClr val="bg1"/>
                    </a:solidFill>
                    <a:latin typeface="思源黑体 CN Medium" panose="020B0600000000000000" pitchFamily="34" charset="-122"/>
                    <a:ea typeface="思源黑体 CN Medium" panose="020B0600000000000000" pitchFamily="34" charset="-122"/>
                    <a:cs typeface="思源黑体 CN Medium" panose="020B0600000000000000" pitchFamily="34" charset="-122"/>
                  </a:rPr>
                  <a:t>2024.11.01</a:t>
                </a:r>
                <a:endParaRPr lang="zh-CN" altLang="en-US" sz="170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endParaRPr>
              </a:p>
            </p:txBody>
          </p:sp>
        </p:grpSp>
      </p:grpSp>
      <p:pic>
        <p:nvPicPr>
          <p:cNvPr id="7" name="图片 6" descr="图层 5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>
            <a:lum bright="6000" contrast="6000"/>
          </a:blip>
          <a:stretch>
            <a:fillRect/>
          </a:stretch>
        </p:blipFill>
        <p:spPr>
          <a:xfrm>
            <a:off x="857885" y="897255"/>
            <a:ext cx="3567430" cy="5414010"/>
          </a:xfrm>
          <a:prstGeom prst="rect">
            <a:avLst/>
          </a:prstGeom>
        </p:spPr>
      </p:pic>
    </p:spTree>
    <p:custDataLst>
      <p:tags r:id="rId14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76195" y="0"/>
            <a:ext cx="770191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九套战法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858" y="918845"/>
            <a:ext cx="10154285" cy="554609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椭圆 1"/>
          <p:cNvSpPr/>
          <p:nvPr/>
        </p:nvSpPr>
        <p:spPr>
          <a:xfrm>
            <a:off x="8183245" y="1718945"/>
            <a:ext cx="1108710" cy="1397000"/>
          </a:xfrm>
          <a:prstGeom prst="ellipse">
            <a:avLst/>
          </a:prstGeom>
          <a:solidFill>
            <a:schemeClr val="accent1"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/>
        </p:nvSpPr>
        <p:spPr>
          <a:xfrm>
            <a:off x="8981440" y="2028825"/>
            <a:ext cx="3003550" cy="4508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en-US" altLang="zh-CN">
                <a:solidFill>
                  <a:srgbClr val="FF0000"/>
                </a:solidFill>
              </a:rPr>
              <a:t> 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957705" y="0"/>
            <a:ext cx="8128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主力状态的用法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35" y="878840"/>
            <a:ext cx="8530590" cy="52971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文本框 7"/>
          <p:cNvSpPr txBox="1"/>
          <p:nvPr/>
        </p:nvSpPr>
        <p:spPr>
          <a:xfrm>
            <a:off x="2313305" y="6233795"/>
            <a:ext cx="57346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找到</a:t>
            </a:r>
            <a:r>
              <a:rPr lang="zh-CN" altLang="en-US">
                <a:solidFill>
                  <a:srgbClr val="D7000F"/>
                </a:solidFill>
              </a:rPr>
              <a:t>强于大势</a:t>
            </a:r>
            <a:r>
              <a:rPr lang="zh-CN" altLang="en-US"/>
              <a:t>的股，选股的核心就是想办法强于对标物</a:t>
            </a:r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981440" y="1882775"/>
            <a:ext cx="2733675" cy="2330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0000"/>
                </a:solidFill>
              </a:rPr>
              <a:t>红色</a:t>
            </a:r>
            <a:r>
              <a:rPr lang="zh-CN" altLang="en-US" sz="2800"/>
              <a:t>：强于大盘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0029DA"/>
                </a:solidFill>
              </a:rPr>
              <a:t>蓝色</a:t>
            </a:r>
            <a:r>
              <a:rPr lang="zh-CN" altLang="en-US" sz="2800"/>
              <a:t>：弱于大盘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315F3"/>
                </a:solidFill>
              </a:rPr>
              <a:t>紫色：</a:t>
            </a:r>
            <a:r>
              <a:rPr lang="zh-CN" altLang="en-US" sz="2800"/>
              <a:t>游资拉升</a:t>
            </a:r>
            <a:endParaRPr lang="zh-CN" altLang="en-US" sz="2800"/>
          </a:p>
          <a:p>
            <a:pPr>
              <a:lnSpc>
                <a:spcPct val="130000"/>
              </a:lnSpc>
            </a:pPr>
            <a:r>
              <a:rPr lang="zh-CN" altLang="en-US" sz="2800">
                <a:solidFill>
                  <a:srgbClr val="FFC000"/>
                </a:solidFill>
              </a:rPr>
              <a:t>黄色：</a:t>
            </a:r>
            <a:r>
              <a:rPr lang="zh-CN" altLang="en-US" sz="2800"/>
              <a:t>控盘状态</a:t>
            </a:r>
            <a:endParaRPr lang="zh-CN" altLang="en-US" sz="2800"/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 descr="3+2_173062528277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 descr="图片_17306256114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1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245803" y="2909253"/>
            <a:ext cx="57003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大</a:t>
            </a:r>
            <a:r>
              <a:rPr lang="en-US" alt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r>
              <a:rPr lang="zh-CN" altLang="en-US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</a:t>
            </a:r>
            <a:endParaRPr lang="zh-CN" altLang="en-US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06438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 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下周窗口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35330" y="940435"/>
            <a:ext cx="10720705" cy="52724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80000"/>
              </a:lnSpc>
            </a:pPr>
            <a:r>
              <a:rPr lang="en-US" altLang="zh-CN" sz="2400">
                <a:solidFill>
                  <a:schemeClr val="tx1"/>
                </a:solidFill>
              </a:rPr>
              <a:t>1.</a:t>
            </a:r>
            <a:r>
              <a:rPr lang="zh-CN" altLang="en-US" sz="2400">
                <a:solidFill>
                  <a:srgbClr val="FF0000"/>
                </a:solidFill>
              </a:rPr>
              <a:t>美总统大选</a:t>
            </a:r>
            <a:r>
              <a:rPr lang="zh-CN" altLang="en-US" sz="2400">
                <a:solidFill>
                  <a:schemeClr val="tx1"/>
                </a:solidFill>
              </a:rPr>
              <a:t>（资金在周五日前兑现利润，应对不确定性）</a:t>
            </a:r>
            <a:endParaRPr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2400">
                <a:solidFill>
                  <a:schemeClr val="tx1"/>
                </a:solidFill>
              </a:rPr>
              <a:t>2.</a:t>
            </a:r>
            <a:r>
              <a:rPr lang="zh-CN" altLang="en-US" sz="2400">
                <a:solidFill>
                  <a:srgbClr val="FF0000"/>
                </a:solidFill>
              </a:rPr>
              <a:t>政策空窗期</a:t>
            </a:r>
            <a:r>
              <a:rPr lang="zh-CN" altLang="en-US" sz="2400">
                <a:solidFill>
                  <a:schemeClr val="tx1"/>
                </a:solidFill>
              </a:rPr>
              <a:t>针对大选结果后对阵下药。</a:t>
            </a:r>
            <a:endParaRPr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2400">
                <a:solidFill>
                  <a:schemeClr val="tx1"/>
                </a:solidFill>
              </a:rPr>
              <a:t>3.</a:t>
            </a:r>
            <a:r>
              <a:rPr lang="zh-CN" altLang="en-US" sz="2400">
                <a:solidFill>
                  <a:schemeClr val="tx1"/>
                </a:solidFill>
              </a:rPr>
              <a:t>历史</a:t>
            </a:r>
            <a:r>
              <a:rPr lang="zh-CN" altLang="en-US" sz="2400">
                <a:solidFill>
                  <a:srgbClr val="FF0000"/>
                </a:solidFill>
              </a:rPr>
              <a:t>肌肉记忆</a:t>
            </a:r>
            <a:r>
              <a:rPr lang="zh-CN" altLang="en-US" sz="2400">
                <a:solidFill>
                  <a:schemeClr val="tx1"/>
                </a:solidFill>
              </a:rPr>
              <a:t>（</a:t>
            </a:r>
            <a:r>
              <a:rPr lang="en-US" altLang="zh-CN" sz="2400">
                <a:solidFill>
                  <a:schemeClr val="tx1"/>
                </a:solidFill>
              </a:rPr>
              <a:t>2016</a:t>
            </a:r>
            <a:r>
              <a:rPr lang="zh-CN" altLang="en-US" sz="2400">
                <a:solidFill>
                  <a:schemeClr val="tx1"/>
                </a:solidFill>
              </a:rPr>
              <a:t>题材跌，贵金属涨）。</a:t>
            </a:r>
            <a:endParaRPr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2400">
                <a:solidFill>
                  <a:schemeClr val="tx1"/>
                </a:solidFill>
              </a:rPr>
              <a:t>4.</a:t>
            </a:r>
            <a:r>
              <a:rPr lang="zh-CN" altLang="en-US" sz="2400">
                <a:solidFill>
                  <a:schemeClr val="tx1"/>
                </a:solidFill>
              </a:rPr>
              <a:t>大盘</a:t>
            </a:r>
            <a:r>
              <a:rPr lang="en-US" altLang="zh-CN" sz="2400">
                <a:solidFill>
                  <a:schemeClr val="tx1"/>
                </a:solidFill>
              </a:rPr>
              <a:t>S</a:t>
            </a:r>
            <a:r>
              <a:rPr lang="zh-CN" altLang="en-US" sz="2400">
                <a:solidFill>
                  <a:schemeClr val="tx1"/>
                </a:solidFill>
              </a:rPr>
              <a:t>点后本轮</a:t>
            </a:r>
            <a:r>
              <a:rPr lang="en-US" altLang="zh-CN" sz="2400">
                <a:solidFill>
                  <a:schemeClr val="tx1"/>
                </a:solidFill>
              </a:rPr>
              <a:t>9</a:t>
            </a:r>
            <a:r>
              <a:rPr lang="zh-CN" altLang="en-US" sz="2400">
                <a:solidFill>
                  <a:schemeClr val="tx1"/>
                </a:solidFill>
              </a:rPr>
              <a:t>月底到十月底高标股资金流出，低位股补涨。</a:t>
            </a:r>
            <a:endParaRPr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80000"/>
              </a:lnSpc>
            </a:pPr>
            <a:endParaRPr lang="zh-CN" altLang="en-US" sz="2400">
              <a:solidFill>
                <a:schemeClr val="tx1"/>
              </a:solidFill>
            </a:endParaRPr>
          </a:p>
          <a:p>
            <a:pPr algn="ctr">
              <a:lnSpc>
                <a:spcPct val="180000"/>
              </a:lnSpc>
            </a:pPr>
            <a:r>
              <a:rPr lang="en-US" altLang="zh-CN" sz="2400">
                <a:solidFill>
                  <a:srgbClr val="F315F3"/>
                </a:solidFill>
              </a:rPr>
              <a:t> </a:t>
            </a:r>
            <a:r>
              <a:rPr lang="zh-CN" altLang="en-US" sz="2400">
                <a:solidFill>
                  <a:srgbClr val="F315F3"/>
                </a:solidFill>
              </a:rPr>
              <a:t>策略：主动控制仓位，分批减仓大单出逃破位股，调仓异动炒股。</a:t>
            </a:r>
            <a:endParaRPr lang="zh-CN" altLang="en-US" sz="2400">
              <a:solidFill>
                <a:srgbClr val="F315F3"/>
              </a:solidFill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11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月上旬节奏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3040" y="1043305"/>
            <a:ext cx="11998960" cy="51733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1.技术面</a:t>
            </a:r>
            <a:r>
              <a:rPr lang="zh-CN" altLang="en-US" sz="2400">
                <a:solidFill>
                  <a:srgbClr val="FF0000"/>
                </a:solidFill>
              </a:rPr>
              <a:t>：资金持续翻红，</a:t>
            </a:r>
            <a:r>
              <a:rPr lang="zh-CN" altLang="en-US" sz="2400"/>
              <a:t>震荡上行（券商护盘+</a:t>
            </a:r>
            <a:r>
              <a:rPr lang="zh-CN" altLang="en-US" sz="2400"/>
              <a:t>题材活跃）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2.窗口：</a:t>
            </a:r>
            <a:r>
              <a:rPr lang="zh-CN" altLang="en-US" sz="2400"/>
              <a:t>美国总统大选（</a:t>
            </a:r>
            <a:r>
              <a:rPr lang="zh-CN" altLang="en-US" sz="2400">
                <a:solidFill>
                  <a:srgbClr val="F315F3"/>
                </a:solidFill>
              </a:rPr>
              <a:t>芯片、光伏</a:t>
            </a:r>
            <a:r>
              <a:rPr lang="zh-CN" altLang="en-US" sz="2400"/>
              <a:t>），大选窗口易有震荡（类似2016.11.9）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0029DA"/>
                </a:solidFill>
              </a:rPr>
              <a:t>3.警惕：</a:t>
            </a:r>
            <a:r>
              <a:rPr lang="zh-CN" altLang="en-US" sz="2400"/>
              <a:t>平均股价盘中</a:t>
            </a:r>
            <a:r>
              <a:rPr lang="zh-CN" altLang="en-US" sz="2400">
                <a:solidFill>
                  <a:srgbClr val="00B050"/>
                </a:solidFill>
              </a:rPr>
              <a:t>戴绿帽</a:t>
            </a:r>
            <a:r>
              <a:rPr lang="zh-CN" altLang="en-US" sz="2400"/>
              <a:t>（资金背离信号）</a:t>
            </a:r>
            <a:endParaRPr lang="zh-CN" altLang="en-US" sz="2400"/>
          </a:p>
          <a:p>
            <a:pPr>
              <a:lnSpc>
                <a:spcPct val="200000"/>
              </a:lnSpc>
            </a:pPr>
            <a:r>
              <a:rPr lang="zh-CN" altLang="en-US" sz="2400" b="1">
                <a:solidFill>
                  <a:srgbClr val="FF0000"/>
                </a:solidFill>
              </a:rPr>
              <a:t>4.选股：</a:t>
            </a:r>
            <a:r>
              <a:rPr lang="zh-CN" altLang="en-US" sz="2400"/>
              <a:t>控盘双突破（老鸭头）</a:t>
            </a:r>
            <a:r>
              <a:rPr lang="en-US" altLang="zh-CN" sz="2400"/>
              <a:t> </a:t>
            </a:r>
            <a:r>
              <a:rPr lang="zh-CN" altLang="en-US" sz="2400"/>
              <a:t>三阳开泰、热点</a:t>
            </a:r>
            <a:r>
              <a:rPr lang="en-US" altLang="zh-CN" sz="2400"/>
              <a:t>T+3</a:t>
            </a:r>
            <a:r>
              <a:rPr lang="zh-CN" altLang="en-US" sz="2400"/>
              <a:t>回档</a:t>
            </a:r>
            <a:r>
              <a:rPr lang="en-US" altLang="zh-CN" sz="2400"/>
              <a:t> </a:t>
            </a:r>
            <a:endParaRPr lang="en-US" altLang="zh-CN" sz="2400"/>
          </a:p>
          <a:p>
            <a:pPr>
              <a:lnSpc>
                <a:spcPct val="200000"/>
              </a:lnSpc>
            </a:pPr>
            <a:r>
              <a:rPr lang="en-US" altLang="zh-CN" sz="2400" b="1">
                <a:solidFill>
                  <a:srgbClr val="FF0000"/>
                </a:solidFill>
              </a:rPr>
              <a:t>5.</a:t>
            </a:r>
            <a:r>
              <a:rPr lang="zh-CN" altLang="en-US" sz="2400" b="1">
                <a:solidFill>
                  <a:srgbClr val="FF0000"/>
                </a:solidFill>
              </a:rPr>
              <a:t>仓位：</a:t>
            </a:r>
            <a:r>
              <a:rPr lang="en-US" altLang="zh-CN" sz="2400"/>
              <a:t>  5+N </a:t>
            </a:r>
            <a:r>
              <a:rPr lang="zh-CN" altLang="en-US" sz="2400"/>
              <a:t>（</a:t>
            </a:r>
            <a:r>
              <a:rPr lang="en-US" altLang="zh-CN" sz="2400"/>
              <a:t>N </a:t>
            </a:r>
            <a:r>
              <a:rPr lang="zh-CN" altLang="en-US" sz="2400"/>
              <a:t>为短线）</a:t>
            </a:r>
            <a:endParaRPr lang="zh-CN" altLang="en-US" sz="2400"/>
          </a:p>
        </p:txBody>
      </p:sp>
      <p:graphicFrame>
        <p:nvGraphicFramePr>
          <p:cNvPr id="4" name="表格 3"/>
          <p:cNvGraphicFramePr/>
          <p:nvPr>
            <p:custDataLst>
              <p:tags r:id="rId2"/>
            </p:custDataLst>
          </p:nvPr>
        </p:nvGraphicFramePr>
        <p:xfrm>
          <a:off x="5805170" y="4243705"/>
          <a:ext cx="6002655" cy="18110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3200"/>
                <a:gridCol w="1573530"/>
                <a:gridCol w="1538605"/>
                <a:gridCol w="1417320"/>
              </a:tblGrid>
              <a:tr h="45910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大单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流动资金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主力控盘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策略</a:t>
                      </a:r>
                      <a:endParaRPr lang="zh-CN" altLang="en-US"/>
                    </a:p>
                  </a:txBody>
                  <a:tcPr/>
                </a:tc>
              </a:tr>
              <a:tr h="46609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红肥绿瘦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翻红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F0000"/>
                          </a:solidFill>
                        </a:rPr>
                        <a:t>向上</a:t>
                      </a:r>
                      <a:endParaRPr lang="zh-CN" altLang="en-US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持股</a:t>
                      </a:r>
                      <a:endParaRPr lang="zh-CN" altLang="en-US"/>
                    </a:p>
                  </a:txBody>
                  <a:tcPr/>
                </a:tc>
              </a:tr>
              <a:tr h="44323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绿肥红瘦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翻绿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00B050"/>
                          </a:solidFill>
                        </a:rPr>
                        <a:t>向下</a:t>
                      </a:r>
                      <a:endParaRPr lang="zh-CN" altLang="en-US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逐渐逢阳卖</a:t>
                      </a:r>
                      <a:endParaRPr lang="zh-CN" altLang="en-US"/>
                    </a:p>
                  </a:txBody>
                  <a:tcPr/>
                </a:tc>
              </a:tr>
              <a:tr h="4425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>
                          <a:solidFill>
                            <a:srgbClr val="F315F3"/>
                          </a:solidFill>
                        </a:rPr>
                        <a:t>分歧</a:t>
                      </a:r>
                      <a:endParaRPr lang="zh-CN" altLang="en-US">
                        <a:solidFill>
                          <a:srgbClr val="F315F3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/>
                        <a:t>持底仓</a:t>
                      </a: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601595" y="0"/>
            <a:ext cx="783145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情绪周期图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595" y="1055370"/>
            <a:ext cx="6713220" cy="5103495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4472305" y="2072640"/>
            <a:ext cx="2160270" cy="793115"/>
          </a:xfrm>
          <a:prstGeom prst="rect">
            <a:avLst/>
          </a:prstGeom>
          <a:solidFill>
            <a:schemeClr val="accent1">
              <a:alpha val="2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4226561" y="185324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626870" y="2909570"/>
            <a:ext cx="893826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7200" b="1">
                <a:gradFill>
                  <a:gsLst>
                    <a:gs pos="0">
                      <a:srgbClr val="FAFAFA"/>
                    </a:gs>
                    <a:gs pos="100000">
                      <a:srgbClr val="FFFC91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盘面看点</a:t>
            </a:r>
            <a:endParaRPr lang="zh-CN" sz="7200" b="1">
              <a:gradFill>
                <a:gsLst>
                  <a:gs pos="0">
                    <a:srgbClr val="FAFAFA"/>
                  </a:gs>
                  <a:gs pos="100000">
                    <a:srgbClr val="FFFC91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3394711" y="2857500"/>
            <a:ext cx="540258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840" y="956945"/>
            <a:ext cx="3781425" cy="23133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5950" y="3429000"/>
            <a:ext cx="3420110" cy="30238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345" y="3429000"/>
            <a:ext cx="3683000" cy="302450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11980" y="843915"/>
            <a:ext cx="3067050" cy="242570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65" y="3600450"/>
            <a:ext cx="3949700" cy="19469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0265" y="843915"/>
            <a:ext cx="3434080" cy="21577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本周</a:t>
            </a:r>
            <a:r>
              <a:rPr lang="zh-CN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市场表现</a:t>
            </a:r>
            <a:endParaRPr lang="zh-CN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8577580" y="1775460"/>
            <a:ext cx="1666875" cy="8883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>
                <a:highlight>
                  <a:srgbClr val="FFFF00"/>
                </a:highlight>
              </a:rPr>
              <a:t>短线上攻回落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中线上攻高位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高标退潮减仓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跟踪强者恒强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5800" y="2279650"/>
            <a:ext cx="27349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市场资金新高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跟随市场进攻方向调仓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753745" y="5611495"/>
            <a:ext cx="22282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部分热点疲软双头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393180" y="1725930"/>
            <a:ext cx="11715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高标开始资金流出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97295" y="4350385"/>
            <a:ext cx="15430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热点</a:t>
            </a:r>
            <a:r>
              <a:rPr lang="en-US" altLang="zh-CN">
                <a:highlight>
                  <a:srgbClr val="FFFF00"/>
                </a:highlight>
              </a:rPr>
              <a:t>+</a:t>
            </a:r>
            <a:r>
              <a:rPr lang="zh-CN" altLang="en-US">
                <a:highlight>
                  <a:srgbClr val="FFFF00"/>
                </a:highlight>
              </a:rPr>
              <a:t>老鸭头</a:t>
            </a:r>
            <a:endParaRPr lang="zh-CN" altLang="en-US">
              <a:highlight>
                <a:srgbClr val="FFFF00"/>
              </a:highlight>
            </a:endParaRPr>
          </a:p>
          <a:p>
            <a:r>
              <a:rPr lang="zh-CN" altLang="en-US">
                <a:highlight>
                  <a:srgbClr val="FFFF00"/>
                </a:highlight>
              </a:rPr>
              <a:t>（三阳开泰）</a:t>
            </a:r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677275" y="4552950"/>
            <a:ext cx="29787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highlight>
                  <a:srgbClr val="FFFF00"/>
                </a:highlight>
              </a:rPr>
              <a:t>新热点出现</a:t>
            </a:r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2230120" y="0"/>
            <a:ext cx="7732395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R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1.</a:t>
            </a:r>
            <a:r>
              <a:rPr lang="zh-CN" altLang="en-US" sz="4400" noProof="0" dirty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周五市场的下跌</a:t>
            </a:r>
            <a:endParaRPr lang="zh-CN" altLang="en-US" sz="4400" noProof="0" dirty="0">
              <a:solidFill>
                <a:srgbClr val="FFFFF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05" y="826135"/>
            <a:ext cx="5620385" cy="2943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460" y="768350"/>
            <a:ext cx="4821555" cy="40709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05" y="3993515"/>
            <a:ext cx="5620385" cy="238252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6594475" y="546227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S</a:t>
            </a:r>
            <a:r>
              <a:rPr lang="zh-CN" altLang="en-US"/>
              <a:t>点</a:t>
            </a:r>
            <a:r>
              <a:rPr lang="en-US" altLang="zh-CN"/>
              <a:t>+60</a:t>
            </a:r>
            <a:r>
              <a:rPr lang="zh-CN" altLang="en-US"/>
              <a:t>分死叉</a:t>
            </a:r>
            <a:r>
              <a:rPr lang="en-US" altLang="zh-CN"/>
              <a:t>+</a:t>
            </a:r>
            <a:r>
              <a:rPr lang="zh-CN" altLang="en-US"/>
              <a:t>喇叭口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TABLE_ENDDRAG_ORIGIN_RECT" val="472*142"/>
  <p:tag name="TABLE_ENDDRAG_RECT" val="457*334*472*142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1.xml><?xml version="1.0" encoding="utf-8"?>
<p:tagLst xmlns:p="http://schemas.openxmlformats.org/presentationml/2006/main">
  <p:tag name="KSO_WPP_MARK_KEY" val="34a5c737-2527-451b-a6cc-313a70f4ce21"/>
  <p:tag name="COMMONDATA" val="eyJoZGlkIjoiYjc1YzI2Y2JkZDkxNWZiMmMzODViMTg0ZjQ0MTZjNGQifQ=="/>
  <p:tag name="commondata" val="eyJoZGlkIjoiYmY4N2MwZTRlYmM3OTllMmExYTkwY2Q4OTk5NDcwMGI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1062</Words>
  <Application>WPS 演示</Application>
  <PresentationFormat>宽屏</PresentationFormat>
  <Paragraphs>175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39" baseType="lpstr">
      <vt:lpstr>Arial</vt:lpstr>
      <vt:lpstr>宋体</vt:lpstr>
      <vt:lpstr>Wingdings</vt:lpstr>
      <vt:lpstr>Wingdings</vt:lpstr>
      <vt:lpstr>思源黑体 CN Normal</vt:lpstr>
      <vt:lpstr>黑体</vt:lpstr>
      <vt:lpstr>Noto Sans S Chinese Medium</vt:lpstr>
      <vt:lpstr>Noto Sans S Chinese Black</vt:lpstr>
      <vt:lpstr>思源黑体 CN Medium</vt:lpstr>
      <vt:lpstr>思源黑体 CN Bold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武</cp:lastModifiedBy>
  <cp:revision>771</cp:revision>
  <dcterms:created xsi:type="dcterms:W3CDTF">2019-06-19T02:08:00Z</dcterms:created>
  <dcterms:modified xsi:type="dcterms:W3CDTF">2024-11-03T09:22:12Z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2052-12.1.0.18608</vt:lpwstr>
  </property>
  <property fmtid="{D5CDD505-2E9C-101B-9397-08002B2CF9AE}" pid="3" name="ICV">
    <vt:lpwstr>67F8E99CA25843CDBAFD0150A9FB820A</vt:lpwstr>
  </property>
</Properties>
</file>