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405" r:id="rId3"/>
    <p:sldId id="267" r:id="rId4"/>
    <p:sldId id="481" r:id="rId5"/>
    <p:sldId id="421" r:id="rId6"/>
    <p:sldId id="489" r:id="rId7"/>
    <p:sldId id="480" r:id="rId8"/>
    <p:sldId id="512" r:id="rId9"/>
    <p:sldId id="471" r:id="rId10"/>
    <p:sldId id="490" r:id="rId11"/>
    <p:sldId id="505" r:id="rId12"/>
    <p:sldId id="510" r:id="rId13"/>
    <p:sldId id="499" r:id="rId14"/>
    <p:sldId id="493" r:id="rId15"/>
    <p:sldId id="472" r:id="rId16"/>
    <p:sldId id="506" r:id="rId17"/>
    <p:sldId id="424" r:id="rId18"/>
    <p:sldId id="445" r:id="rId19"/>
    <p:sldId id="496" r:id="rId20"/>
    <p:sldId id="502" r:id="rId21"/>
    <p:sldId id="495" r:id="rId22"/>
    <p:sldId id="272" r:id="rId23"/>
    <p:sldId id="513" r:id="rId24"/>
    <p:sldId id="517" r:id="rId25"/>
    <p:sldId id="518" r:id="rId26"/>
    <p:sldId id="516" r:id="rId27"/>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4" userDrawn="1">
          <p15:clr>
            <a:srgbClr val="A4A3A4"/>
          </p15:clr>
        </p15:guide>
        <p15:guide id="2" pos="3840" userDrawn="1">
          <p15:clr>
            <a:srgbClr val="A4A3A4"/>
          </p15:clr>
        </p15:guide>
        <p15:guide id="3" pos="480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662D"/>
    <a:srgbClr val="B34500"/>
    <a:srgbClr val="FFBF75"/>
    <a:srgbClr val="FFD483"/>
    <a:srgbClr val="FFEFCE"/>
    <a:srgbClr val="FFD585"/>
    <a:srgbClr val="FFEFCF"/>
    <a:srgbClr val="FFEFCD"/>
    <a:srgbClr val="FFD983"/>
    <a:srgbClr val="EF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01" autoAdjust="0"/>
    <p:restoredTop sz="99761" autoAdjust="0"/>
  </p:normalViewPr>
  <p:slideViewPr>
    <p:cSldViewPr snapToGrid="0" showGuides="1">
      <p:cViewPr varScale="1">
        <p:scale>
          <a:sx n="110" d="100"/>
          <a:sy n="110" d="100"/>
        </p:scale>
        <p:origin x="924" y="108"/>
      </p:cViewPr>
      <p:guideLst>
        <p:guide orient="horz" pos="2194"/>
        <p:guide pos="3840"/>
        <p:guide pos="480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128.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31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经传多赢资深投顾：刘涛</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丨执业编号：A1120619060024</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168.10.86/素材/营销策划/7.课程/猎手-龙头狙击营/2024年1-2月/1920x1080 拷贝.png1920x1080 拷贝"/>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8.xml"/><Relationship Id="rId2" Type="http://schemas.openxmlformats.org/officeDocument/2006/relationships/image" Target="../media/image19.png"/><Relationship Id="rId1" Type="http://schemas.openxmlformats.org/officeDocument/2006/relationships/tags" Target="../tags/tag5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0.xml"/><Relationship Id="rId2" Type="http://schemas.openxmlformats.org/officeDocument/2006/relationships/image" Target="../media/image20.png"/><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2.xml"/><Relationship Id="rId2" Type="http://schemas.openxmlformats.org/officeDocument/2006/relationships/image" Target="../media/image21.png"/><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4.xml"/><Relationship Id="rId2" Type="http://schemas.openxmlformats.org/officeDocument/2006/relationships/image" Target="../media/image22.png"/><Relationship Id="rId1" Type="http://schemas.openxmlformats.org/officeDocument/2006/relationships/tags" Target="../tags/tag63.xml"/></Relationships>
</file>

<file path=ppt/slides/_rels/slide14.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2" Type="http://schemas.openxmlformats.org/officeDocument/2006/relationships/slideLayout" Target="../slideLayouts/slideLayout5.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15.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image" Target="../media/image24.svg"/><Relationship Id="rId6" Type="http://schemas.openxmlformats.org/officeDocument/2006/relationships/image" Target="../media/image23.png"/><Relationship Id="rId5" Type="http://schemas.openxmlformats.org/officeDocument/2006/relationships/tags" Target="../tags/tag80.xml"/><Relationship Id="rId40" Type="http://schemas.openxmlformats.org/officeDocument/2006/relationships/slideLayout" Target="../slideLayouts/slideLayout5.xml"/><Relationship Id="rId4" Type="http://schemas.openxmlformats.org/officeDocument/2006/relationships/tags" Target="../tags/tag79.xml"/><Relationship Id="rId39" Type="http://schemas.openxmlformats.org/officeDocument/2006/relationships/tags" Target="../tags/tag104.xml"/><Relationship Id="rId38" Type="http://schemas.openxmlformats.org/officeDocument/2006/relationships/tags" Target="../tags/tag103.xml"/><Relationship Id="rId37" Type="http://schemas.openxmlformats.org/officeDocument/2006/relationships/tags" Target="../tags/tag102.xml"/><Relationship Id="rId36" Type="http://schemas.openxmlformats.org/officeDocument/2006/relationships/tags" Target="../tags/tag101.xml"/><Relationship Id="rId35" Type="http://schemas.openxmlformats.org/officeDocument/2006/relationships/tags" Target="../tags/tag100.xml"/><Relationship Id="rId34" Type="http://schemas.openxmlformats.org/officeDocument/2006/relationships/tags" Target="../tags/tag99.xml"/><Relationship Id="rId33" Type="http://schemas.openxmlformats.org/officeDocument/2006/relationships/image" Target="../media/image32.svg"/><Relationship Id="rId32" Type="http://schemas.openxmlformats.org/officeDocument/2006/relationships/image" Target="../media/image31.png"/><Relationship Id="rId31" Type="http://schemas.openxmlformats.org/officeDocument/2006/relationships/tags" Target="../tags/tag98.xml"/><Relationship Id="rId30" Type="http://schemas.openxmlformats.org/officeDocument/2006/relationships/image" Target="../media/image30.svg"/><Relationship Id="rId3" Type="http://schemas.openxmlformats.org/officeDocument/2006/relationships/tags" Target="../tags/tag78.xml"/><Relationship Id="rId29" Type="http://schemas.openxmlformats.org/officeDocument/2006/relationships/image" Target="../media/image29.png"/><Relationship Id="rId28" Type="http://schemas.openxmlformats.org/officeDocument/2006/relationships/tags" Target="../tags/tag97.xml"/><Relationship Id="rId27" Type="http://schemas.openxmlformats.org/officeDocument/2006/relationships/image" Target="../media/image28.svg"/><Relationship Id="rId26" Type="http://schemas.openxmlformats.org/officeDocument/2006/relationships/image" Target="../media/image27.png"/><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image" Target="../media/image26.svg"/><Relationship Id="rId2" Type="http://schemas.openxmlformats.org/officeDocument/2006/relationships/tags" Target="../tags/tag77.xml"/><Relationship Id="rId19" Type="http://schemas.openxmlformats.org/officeDocument/2006/relationships/image" Target="../media/image25.png"/><Relationship Id="rId18" Type="http://schemas.openxmlformats.org/officeDocument/2006/relationships/tags" Target="../tags/tag91.xml"/><Relationship Id="rId17" Type="http://schemas.openxmlformats.org/officeDocument/2006/relationships/tags" Target="../tags/tag90.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17.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4" Type="http://schemas.openxmlformats.org/officeDocument/2006/relationships/slideLayout" Target="../slideLayouts/slideLayout5.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tags" Target="../tags/tag10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19.xml"/><Relationship Id="rId2" Type="http://schemas.openxmlformats.org/officeDocument/2006/relationships/image" Target="../media/image34.png"/><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0.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2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tags" Target="../tags/tag1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3.xml"/><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4.xml"/><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25.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26.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3" Type="http://schemas.openxmlformats.org/officeDocument/2006/relationships/slideLayout" Target="../slideLayouts/slideLayout5.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9.xml"/><Relationship Id="rId2" Type="http://schemas.openxmlformats.org/officeDocument/2006/relationships/image" Target="../media/image14.png"/><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1.xml"/><Relationship Id="rId2" Type="http://schemas.openxmlformats.org/officeDocument/2006/relationships/image" Target="../media/image15.png"/><Relationship Id="rId1" Type="http://schemas.openxmlformats.org/officeDocument/2006/relationships/tags" Target="../tags/tag50.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3.xml"/><Relationship Id="rId2" Type="http://schemas.openxmlformats.org/officeDocument/2006/relationships/image" Target="../media/image16.png"/><Relationship Id="rId1" Type="http://schemas.openxmlformats.org/officeDocument/2006/relationships/tags" Target="../tags/tag5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6.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54760" y="4012565"/>
            <a:ext cx="1343660" cy="49149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刘涛</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849245" y="3882390"/>
            <a:ext cx="3497580" cy="679450"/>
          </a:xfrm>
          <a:prstGeom prst="rect">
            <a:avLst/>
          </a:prstGeom>
          <a:noFill/>
        </p:spPr>
        <p:txBody>
          <a:bodyPr wrap="square" rtlCol="0">
            <a:noAutofit/>
          </a:bodyPr>
          <a:lstStyle/>
          <a:p>
            <a:r>
              <a:rPr>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执业编号:A1120619060024</a:t>
            </a:r>
            <a:r>
              <a:rPr lang="zh-CN" altLang="en-US">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基金从</a:t>
            </a:r>
            <a:r>
              <a:rPr lang="zh-CN" altLang="en-US">
                <a:solidFill>
                  <a:srgbClr val="C1662D"/>
                </a:solidFill>
                <a:latin typeface="方正宝黑体 简 Medium" panose="02010600010101010101" charset="-122"/>
                <a:ea typeface="方正宝黑体 简 Medium" panose="02010600010101010101" charset="-122"/>
                <a:cs typeface="方正宝黑体 简 Medium" panose="02010600010101010101" charset="-122"/>
                <a:sym typeface="+mn-ea"/>
              </a:rPr>
              <a:t>基金业编号</a:t>
            </a:r>
            <a:r>
              <a:rPr lang="en-US" altLang="zh-CN">
                <a:solidFill>
                  <a:srgbClr val="C1662D"/>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:A20250616011746</a:t>
            </a:r>
            <a:endParaRPr>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a:p>
            <a:endParaRPr>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11</a:t>
            </a:r>
            <a:r>
              <a:rPr sz="3000" dirty="0">
                <a:solidFill>
                  <a:srgbClr val="C1662D"/>
                </a:solidFill>
                <a:latin typeface="思源黑体 CN Medium" panose="020B0600000000000000" charset="-122"/>
                <a:ea typeface="思源黑体 CN Medium" panose="020B0600000000000000" charset="-122"/>
                <a:sym typeface="+mn-ea"/>
              </a:rPr>
              <a:t>月</a:t>
            </a:r>
            <a:r>
              <a:rPr lang="en-US" sz="3000" dirty="0">
                <a:solidFill>
                  <a:srgbClr val="C1662D"/>
                </a:solidFill>
                <a:latin typeface="思源黑体 CN Medium" panose="020B0600000000000000" charset="-122"/>
                <a:ea typeface="思源黑体 CN Medium" panose="020B0600000000000000" charset="-122"/>
                <a:sym typeface="+mn-ea"/>
              </a:rPr>
              <a:t>03</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1"/>
            </p:custDataLst>
          </p:nvPr>
        </p:nvSpPr>
        <p:spPr>
          <a:xfrm>
            <a:off x="1254760" y="4561205"/>
            <a:ext cx="6076950" cy="1322070"/>
          </a:xfrm>
          <a:prstGeom prst="rect">
            <a:avLst/>
          </a:prstGeom>
          <a:noFill/>
        </p:spPr>
        <p:txBody>
          <a:bodyPr wrap="square" rtlCol="0">
            <a:spAutoFit/>
          </a:bodyPr>
          <a:lstStyle/>
          <a:p>
            <a:pPr algn="just" fontAlgn="auto">
              <a:lnSpc>
                <a:spcPct val="125000"/>
              </a:lnSpc>
            </a:pPr>
            <a:r>
              <a:rPr lang="zh-CN" altLang="en-US"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专注实战操作研究，独创《人气战法》 《黄金战法》《绝对龙头战法》， 熟知散户操作心理，建立完整盈利模式，精湛的短线技术，准确把握市场热点，帮助散户们在操作中确定方向，深受全国用户喜爱！</a:t>
            </a:r>
            <a:endPar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3" name="图片 2"/>
          <p:cNvPicPr>
            <a:picLocks noChangeAspect="1"/>
          </p:cNvPicPr>
          <p:nvPr/>
        </p:nvPicPr>
        <p:blipFill>
          <a:blip r:embed="rId2"/>
          <a:stretch>
            <a:fillRect/>
          </a:stretch>
        </p:blipFill>
        <p:spPr>
          <a:xfrm>
            <a:off x="977265" y="4033520"/>
            <a:ext cx="314325" cy="619125"/>
          </a:xfrm>
          <a:prstGeom prst="rect">
            <a:avLst/>
          </a:prstGeom>
        </p:spPr>
      </p:pic>
      <p:sp>
        <p:nvSpPr>
          <p:cNvPr id="2" name="文本框 1"/>
          <p:cNvSpPr txBox="1"/>
          <p:nvPr/>
        </p:nvSpPr>
        <p:spPr>
          <a:xfrm>
            <a:off x="864870" y="941070"/>
            <a:ext cx="5729605" cy="1913255"/>
          </a:xfrm>
          <a:prstGeom prst="rect">
            <a:avLst/>
          </a:prstGeom>
          <a:noFill/>
        </p:spPr>
        <p:txBody>
          <a:bodyPr wrap="square" rtlCol="0">
            <a:noAutofit/>
          </a:bodyPr>
          <a:lstStyle/>
          <a:p>
            <a:pPr>
              <a:lnSpc>
                <a:spcPct val="100000"/>
              </a:lnSpc>
            </a:pPr>
            <a:r>
              <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rPr>
              <a:t>主线</a:t>
            </a:r>
            <a:r>
              <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rPr>
              <a:t>行情</a:t>
            </a:r>
            <a:endPar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endParaRPr>
          </a:p>
          <a:p>
            <a:pPr>
              <a:lnSpc>
                <a:spcPct val="100000"/>
              </a:lnSpc>
            </a:pPr>
            <a:r>
              <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rPr>
              <a:t>与仓位</a:t>
            </a:r>
            <a:r>
              <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rPr>
              <a:t>把握</a:t>
            </a:r>
            <a:endPar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endParaRPr>
          </a:p>
        </p:txBody>
      </p:sp>
      <p:pic>
        <p:nvPicPr>
          <p:cNvPr id="4" name="图片 3" descr="刘涛_1661826554142"/>
          <p:cNvPicPr>
            <a:picLocks noChangeAspect="1"/>
          </p:cNvPicPr>
          <p:nvPr/>
        </p:nvPicPr>
        <p:blipFill>
          <a:blip r:embed="rId3"/>
          <a:srcRect b="9903"/>
          <a:stretch>
            <a:fillRect/>
          </a:stretch>
        </p:blipFill>
        <p:spPr>
          <a:xfrm>
            <a:off x="7327265" y="941070"/>
            <a:ext cx="3101340" cy="508381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找产业链</a:t>
            </a:r>
            <a:r>
              <a:rPr lang="zh-CN" altLang="en-US" sz="2400" b="1">
                <a:solidFill>
                  <a:schemeClr val="bg1"/>
                </a:solidFill>
              </a:rPr>
              <a:t>机会</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1728470" y="1096645"/>
            <a:ext cx="8385810" cy="4976495"/>
          </a:xfrm>
          <a:prstGeom prst="rect">
            <a:avLst/>
          </a:prstGeom>
        </p:spPr>
      </p:pic>
      <p:sp>
        <p:nvSpPr>
          <p:cNvPr id="3" name="矩形 2"/>
          <p:cNvSpPr/>
          <p:nvPr/>
        </p:nvSpPr>
        <p:spPr>
          <a:xfrm>
            <a:off x="2490470" y="5894070"/>
            <a:ext cx="6960870" cy="521970"/>
          </a:xfrm>
          <a:prstGeom prst="rect">
            <a:avLst/>
          </a:prstGeom>
          <a:noFill/>
          <a:ln>
            <a:noFill/>
          </a:ln>
        </p:spPr>
        <p:txBody>
          <a:bodyPr wrap="square" rtlCol="0" anchor="t">
            <a:spAutoFit/>
          </a:bodyPr>
          <a:p>
            <a:pPr algn="ctr"/>
            <a:r>
              <a:rPr lang="zh-CN" altLang="en-US" sz="2800" b="1">
                <a:ln w="15875"/>
                <a:gradFill>
                  <a:gsLst>
                    <a:gs pos="0">
                      <a:schemeClr val="accent1"/>
                    </a:gs>
                    <a:gs pos="100000">
                      <a:schemeClr val="accent6"/>
                    </a:gs>
                  </a:gsLst>
                  <a:lin ang="2700000" scaled="0"/>
                </a:gradFill>
                <a:effectLst/>
              </a:rPr>
              <a:t>任何制造业离不开资源，离不开</a:t>
            </a:r>
            <a:r>
              <a:rPr lang="zh-CN" altLang="en-US" sz="2800" b="1">
                <a:ln w="15875"/>
                <a:gradFill>
                  <a:gsLst>
                    <a:gs pos="0">
                      <a:schemeClr val="accent1"/>
                    </a:gs>
                    <a:gs pos="100000">
                      <a:schemeClr val="accent6"/>
                    </a:gs>
                  </a:gsLst>
                  <a:lin ang="2700000" scaled="0"/>
                </a:gradFill>
                <a:effectLst/>
              </a:rPr>
              <a:t>能源</a:t>
            </a:r>
            <a:endParaRPr lang="zh-CN" altLang="en-US" sz="2800" b="1">
              <a:ln w="15875"/>
              <a:gradFill>
                <a:gsLst>
                  <a:gs pos="0">
                    <a:schemeClr val="accent1"/>
                  </a:gs>
                  <a:gs pos="100000">
                    <a:schemeClr val="accent6"/>
                  </a:gs>
                </a:gsLst>
                <a:lin ang="2700000" scaled="0"/>
              </a:gradFill>
              <a:effectLst/>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电力缺口成为制约</a:t>
            </a:r>
            <a:r>
              <a:rPr lang="en-US" altLang="zh-CN" sz="2400" b="1">
                <a:solidFill>
                  <a:schemeClr val="bg1"/>
                </a:solidFill>
              </a:rPr>
              <a:t>AI</a:t>
            </a:r>
            <a:r>
              <a:rPr lang="zh-CN" altLang="en-US" sz="2400" b="1">
                <a:solidFill>
                  <a:schemeClr val="bg1"/>
                </a:solidFill>
              </a:rPr>
              <a:t>发展的重要</a:t>
            </a:r>
            <a:r>
              <a:rPr lang="zh-CN" altLang="en-US" sz="2400" b="1">
                <a:solidFill>
                  <a:schemeClr val="bg1"/>
                </a:solidFill>
              </a:rPr>
              <a:t>因素</a:t>
            </a:r>
            <a:endParaRPr lang="zh-CN" altLang="en-US" sz="2400" b="1">
              <a:solidFill>
                <a:schemeClr val="bg1"/>
              </a:solidFill>
            </a:endParaRPr>
          </a:p>
        </p:txBody>
      </p:sp>
      <p:pic>
        <p:nvPicPr>
          <p:cNvPr id="4" name="图片 3"/>
          <p:cNvPicPr>
            <a:picLocks noChangeAspect="1"/>
          </p:cNvPicPr>
          <p:nvPr/>
        </p:nvPicPr>
        <p:blipFill>
          <a:blip r:embed="rId2"/>
          <a:stretch>
            <a:fillRect/>
          </a:stretch>
        </p:blipFill>
        <p:spPr>
          <a:xfrm>
            <a:off x="0" y="927735"/>
            <a:ext cx="7461250" cy="5533390"/>
          </a:xfrm>
          <a:prstGeom prst="rect">
            <a:avLst/>
          </a:prstGeom>
        </p:spPr>
      </p:pic>
      <p:sp>
        <p:nvSpPr>
          <p:cNvPr id="5" name="文本框 4"/>
          <p:cNvSpPr txBox="1"/>
          <p:nvPr/>
        </p:nvSpPr>
        <p:spPr>
          <a:xfrm>
            <a:off x="7824470" y="880745"/>
            <a:ext cx="4064000" cy="3206750"/>
          </a:xfrm>
          <a:prstGeom prst="rect">
            <a:avLst/>
          </a:prstGeom>
          <a:noFill/>
        </p:spPr>
        <p:txBody>
          <a:bodyPr wrap="square" rtlCol="0">
            <a:noAutofit/>
          </a:bodyPr>
          <a:p>
            <a:r>
              <a:rPr lang="zh-CN" altLang="en-US"/>
              <a:t>大摩：美国缺电成</a:t>
            </a:r>
            <a:r>
              <a:rPr lang="en-US" altLang="zh-CN"/>
              <a:t> AI </a:t>
            </a:r>
            <a:r>
              <a:rPr lang="zh-CN" altLang="en-US"/>
              <a:t>最大桎梏，</a:t>
            </a:r>
            <a:r>
              <a:rPr lang="en-US" altLang="zh-CN"/>
              <a:t>45GW </a:t>
            </a:r>
            <a:r>
              <a:rPr lang="zh-CN" altLang="en-US"/>
              <a:t>缺口打开中国设备出海窗口摩根士丹利在《数据时代能源未来》报告中明确指出，电力已取代</a:t>
            </a:r>
            <a:r>
              <a:rPr lang="en-US" altLang="zh-CN"/>
              <a:t> GPU </a:t>
            </a:r>
            <a:r>
              <a:rPr lang="zh-CN" altLang="en-US"/>
              <a:t>成为</a:t>
            </a:r>
            <a:r>
              <a:rPr lang="en-US" altLang="zh-CN"/>
              <a:t> AI </a:t>
            </a:r>
            <a:r>
              <a:rPr lang="zh-CN" altLang="en-US"/>
              <a:t>发展的</a:t>
            </a:r>
            <a:r>
              <a:rPr lang="en-US" altLang="zh-CN"/>
              <a:t> “</a:t>
            </a:r>
            <a:r>
              <a:rPr lang="zh-CN" altLang="en-US"/>
              <a:t>单一最大约束</a:t>
            </a:r>
            <a:r>
              <a:rPr lang="en-US" altLang="zh-CN"/>
              <a:t>”</a:t>
            </a:r>
            <a:r>
              <a:rPr lang="zh-CN" altLang="en-US"/>
              <a:t>，美国正面临供需严重失衡的能源危机，而这恰恰为具备全球竞争力的</a:t>
            </a:r>
            <a:r>
              <a:rPr lang="en-US" altLang="zh-CN"/>
              <a:t> A </a:t>
            </a:r>
            <a:r>
              <a:rPr lang="zh-CN" altLang="en-US"/>
              <a:t>股电力设备企业提供了历史性机遇。</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需求端的爆发堪称</a:t>
            </a:r>
            <a:r>
              <a:rPr lang="en-US" altLang="zh-CN" b="1">
                <a:gradFill>
                  <a:gsLst>
                    <a:gs pos="50000">
                      <a:schemeClr val="accent5"/>
                    </a:gs>
                    <a:gs pos="0">
                      <a:schemeClr val="accent5">
                        <a:lumMod val="25000"/>
                        <a:lumOff val="75000"/>
                      </a:schemeClr>
                    </a:gs>
                    <a:gs pos="100000">
                      <a:schemeClr val="accent5">
                        <a:lumMod val="85000"/>
                      </a:schemeClr>
                    </a:gs>
                  </a:gsLst>
                  <a:lin ang="5400000" scaled="1"/>
                </a:gradFill>
              </a:rPr>
              <a:t> “</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史诗级</a:t>
            </a:r>
            <a:r>
              <a:rPr lang="en-US" altLang="zh-CN" b="1">
                <a:gradFill>
                  <a:gsLst>
                    <a:gs pos="50000">
                      <a:schemeClr val="accent5"/>
                    </a:gs>
                    <a:gs pos="0">
                      <a:schemeClr val="accent5">
                        <a:lumMod val="25000"/>
                        <a:lumOff val="75000"/>
                      </a:schemeClr>
                    </a:gs>
                    <a:gs pos="100000">
                      <a:schemeClr val="accent5">
                        <a:lumMod val="85000"/>
                      </a:schemeClr>
                    </a:gs>
                  </a:gsLst>
                  <a:lin ang="5400000" scaled="1"/>
                </a:gradFill>
              </a:rPr>
              <a:t>”</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。生成式</a:t>
            </a:r>
            <a:r>
              <a:rPr lang="en-US" altLang="zh-CN" b="1">
                <a:gradFill>
                  <a:gsLst>
                    <a:gs pos="50000">
                      <a:schemeClr val="accent5"/>
                    </a:gs>
                    <a:gs pos="0">
                      <a:schemeClr val="accent5">
                        <a:lumMod val="25000"/>
                        <a:lumOff val="75000"/>
                      </a:schemeClr>
                    </a:gs>
                    <a:gs pos="100000">
                      <a:schemeClr val="accent5">
                        <a:lumMod val="85000"/>
                      </a:schemeClr>
                    </a:gs>
                  </a:gsLst>
                  <a:lin ang="5400000" scaled="1"/>
                </a:gradFill>
              </a:rPr>
              <a:t> AI </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驱动下，美国数据中心用电需求正以每年</a:t>
            </a:r>
            <a:r>
              <a:rPr lang="en-US" altLang="zh-CN" b="1">
                <a:gradFill>
                  <a:gsLst>
                    <a:gs pos="50000">
                      <a:schemeClr val="accent5"/>
                    </a:gs>
                    <a:gs pos="0">
                      <a:schemeClr val="accent5">
                        <a:lumMod val="25000"/>
                        <a:lumOff val="75000"/>
                      </a:schemeClr>
                    </a:gs>
                    <a:gs pos="100000">
                      <a:schemeClr val="accent5">
                        <a:lumMod val="85000"/>
                      </a:schemeClr>
                    </a:gs>
                  </a:gsLst>
                  <a:lin ang="5400000" scaled="1"/>
                </a:gradFill>
              </a:rPr>
              <a:t> 70% </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的速度激增，预计到</a:t>
            </a:r>
            <a:r>
              <a:rPr lang="en-US" altLang="zh-CN" b="1">
                <a:gradFill>
                  <a:gsLst>
                    <a:gs pos="50000">
                      <a:schemeClr val="accent5"/>
                    </a:gs>
                    <a:gs pos="0">
                      <a:schemeClr val="accent5">
                        <a:lumMod val="25000"/>
                        <a:lumOff val="75000"/>
                      </a:schemeClr>
                    </a:gs>
                    <a:gs pos="100000">
                      <a:schemeClr val="accent5">
                        <a:lumMod val="85000"/>
                      </a:schemeClr>
                    </a:gs>
                  </a:gsLst>
                  <a:lin ang="5400000" scaled="1"/>
                </a:gradFill>
              </a:rPr>
              <a:t> 2027 </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年，仅</a:t>
            </a:r>
            <a:r>
              <a:rPr lang="en-US" altLang="zh-CN" b="1">
                <a:gradFill>
                  <a:gsLst>
                    <a:gs pos="50000">
                      <a:schemeClr val="accent5"/>
                    </a:gs>
                    <a:gs pos="0">
                      <a:schemeClr val="accent5">
                        <a:lumMod val="25000"/>
                        <a:lumOff val="75000"/>
                      </a:schemeClr>
                    </a:gs>
                    <a:gs pos="100000">
                      <a:schemeClr val="accent5">
                        <a:lumMod val="85000"/>
                      </a:schemeClr>
                    </a:gs>
                  </a:gsLst>
                  <a:lin ang="5400000" scaled="1"/>
                </a:gradFill>
              </a:rPr>
              <a:t> AI </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相关耗电量就将相当于</a:t>
            </a:r>
            <a:r>
              <a:rPr lang="en-US" altLang="zh-CN" b="1">
                <a:gradFill>
                  <a:gsLst>
                    <a:gs pos="50000">
                      <a:schemeClr val="accent5"/>
                    </a:gs>
                    <a:gs pos="0">
                      <a:schemeClr val="accent5">
                        <a:lumMod val="25000"/>
                        <a:lumOff val="75000"/>
                      </a:schemeClr>
                    </a:gs>
                    <a:gs pos="100000">
                      <a:schemeClr val="accent5">
                        <a:lumMod val="85000"/>
                      </a:schemeClr>
                    </a:gs>
                  </a:gsLst>
                  <a:lin ang="5400000" scaled="1"/>
                </a:gradFill>
              </a:rPr>
              <a:t> 2022 </a:t>
            </a:r>
            <a:r>
              <a:rPr lang="zh-CN" altLang="en-US" b="1">
                <a:gradFill>
                  <a:gsLst>
                    <a:gs pos="50000">
                      <a:schemeClr val="accent5"/>
                    </a:gs>
                    <a:gs pos="0">
                      <a:schemeClr val="accent5">
                        <a:lumMod val="25000"/>
                        <a:lumOff val="75000"/>
                      </a:schemeClr>
                    </a:gs>
                    <a:gs pos="100000">
                      <a:schemeClr val="accent5">
                        <a:lumMod val="85000"/>
                      </a:schemeClr>
                    </a:gs>
                  </a:gsLst>
                  <a:lin ang="5400000" scaled="1"/>
                </a:gradFill>
              </a:rPr>
              <a:t>年西班牙全国的用电量</a:t>
            </a:r>
            <a:r>
              <a:rPr lang="zh-CN" altLang="en-US"/>
              <a:t>。电网运营商已集体上调负荷预测，</a:t>
            </a:r>
            <a:r>
              <a:rPr lang="en-US" altLang="zh-CN"/>
              <a:t>PJM </a:t>
            </a:r>
            <a:r>
              <a:rPr lang="zh-CN" altLang="en-US"/>
              <a:t>电网将未来</a:t>
            </a:r>
            <a:r>
              <a:rPr lang="en-US" altLang="zh-CN"/>
              <a:t> 20 </a:t>
            </a:r>
            <a:r>
              <a:rPr lang="zh-CN" altLang="en-US"/>
              <a:t>年夏峰负荷增速从</a:t>
            </a:r>
            <a:r>
              <a:rPr lang="en-US" altLang="zh-CN"/>
              <a:t> 1.6% </a:t>
            </a:r>
            <a:r>
              <a:rPr lang="zh-CN" altLang="en-US"/>
              <a:t>上修至</a:t>
            </a:r>
            <a:r>
              <a:rPr lang="en-US" altLang="zh-CN"/>
              <a:t> 2.0%</a:t>
            </a:r>
            <a:r>
              <a:rPr lang="zh-CN" altLang="en-US"/>
              <a:t>，其中弗吉尼亚北部等数据中心集群的年均负荷增速更是超过</a:t>
            </a:r>
            <a:r>
              <a:rPr lang="en-US" altLang="zh-CN"/>
              <a:t> 5%</a:t>
            </a:r>
            <a:r>
              <a:rPr lang="zh-CN" altLang="en-US"/>
              <a:t>，</a:t>
            </a:r>
            <a:r>
              <a:rPr lang="en-US" altLang="zh-CN"/>
              <a:t>AEP </a:t>
            </a:r>
            <a:r>
              <a:rPr lang="zh-CN" altLang="en-US"/>
              <a:t>公司甚至预计其运营区内</a:t>
            </a:r>
            <a:r>
              <a:rPr lang="en-US" altLang="zh-CN"/>
              <a:t> 2030 </a:t>
            </a:r>
            <a:r>
              <a:rPr lang="zh-CN" altLang="en-US"/>
              <a:t>年新增的</a:t>
            </a:r>
            <a:r>
              <a:rPr lang="en-US" altLang="zh-CN"/>
              <a:t> 24GW </a:t>
            </a:r>
            <a:r>
              <a:rPr lang="zh-CN" altLang="en-US"/>
              <a:t>负荷中，</a:t>
            </a:r>
            <a:r>
              <a:rPr lang="en-US" altLang="zh-CN"/>
              <a:t>18GW </a:t>
            </a:r>
            <a:r>
              <a:rPr lang="zh-CN" altLang="en-US"/>
              <a:t>来自数据中心</a:t>
            </a:r>
            <a:endParaRPr lang="zh-CN" altLang="en-US"/>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主线行情符合的</a:t>
            </a:r>
            <a:r>
              <a:rPr lang="zh-CN" altLang="en-US" sz="2400" b="1">
                <a:solidFill>
                  <a:schemeClr val="bg1"/>
                </a:solidFill>
              </a:rPr>
              <a:t>条件</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686435" y="998220"/>
            <a:ext cx="10636250" cy="528320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sym typeface="+mn-ea"/>
              </a:rPr>
              <a:t>趋势中军龙头</a:t>
            </a:r>
            <a:r>
              <a:rPr lang="en-US" altLang="zh-CN" sz="4000" b="1">
                <a:solidFill>
                  <a:schemeClr val="bg1"/>
                </a:solidFill>
                <a:sym typeface="+mn-ea"/>
              </a:rPr>
              <a:t>/</a:t>
            </a:r>
            <a:r>
              <a:rPr lang="zh-CN" altLang="en-US" sz="4000" b="1">
                <a:solidFill>
                  <a:schemeClr val="bg1"/>
                </a:solidFill>
                <a:sym typeface="+mn-ea"/>
              </a:rPr>
              <a:t>大市值</a:t>
            </a:r>
            <a:r>
              <a:rPr lang="en-US" altLang="zh-CN" sz="4000" b="1">
                <a:solidFill>
                  <a:schemeClr val="bg1"/>
                </a:solidFill>
                <a:sym typeface="+mn-ea"/>
              </a:rPr>
              <a:t>/</a:t>
            </a:r>
            <a:r>
              <a:rPr lang="zh-CN" altLang="en-US" sz="4000" b="1">
                <a:solidFill>
                  <a:schemeClr val="bg1"/>
                </a:solidFill>
                <a:sym typeface="+mn-ea"/>
              </a:rPr>
              <a:t>核心</a:t>
            </a:r>
            <a:r>
              <a:rPr lang="en-US" altLang="zh-CN" sz="4000" b="1">
                <a:solidFill>
                  <a:schemeClr val="bg1"/>
                </a:solidFill>
                <a:sym typeface="+mn-ea"/>
              </a:rPr>
              <a:t>/</a:t>
            </a:r>
            <a:r>
              <a:rPr lang="zh-CN" altLang="en-US" sz="4000" b="1">
                <a:solidFill>
                  <a:schemeClr val="bg1"/>
                </a:solidFill>
                <a:sym typeface="+mn-ea"/>
              </a:rPr>
              <a:t>大手笔</a:t>
            </a:r>
            <a:endParaRPr lang="zh-CN" altLang="en-US" sz="4000" b="1">
              <a:solidFill>
                <a:schemeClr val="bg1"/>
              </a:solidFill>
            </a:endParaRPr>
          </a:p>
        </p:txBody>
      </p:sp>
      <p:pic>
        <p:nvPicPr>
          <p:cNvPr id="4" name="图片 3"/>
          <p:cNvPicPr>
            <a:picLocks noChangeAspect="1"/>
          </p:cNvPicPr>
          <p:nvPr/>
        </p:nvPicPr>
        <p:blipFill>
          <a:blip r:embed="rId2"/>
          <a:stretch>
            <a:fillRect/>
          </a:stretch>
        </p:blipFill>
        <p:spPr>
          <a:xfrm>
            <a:off x="653415" y="982345"/>
            <a:ext cx="10744200" cy="5118100"/>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583565"/>
          </a:xfrm>
          <a:prstGeom prst="rect">
            <a:avLst/>
          </a:prstGeom>
          <a:noFill/>
        </p:spPr>
        <p:txBody>
          <a:bodyPr wrap="square" rtlCol="0">
            <a:spAutoFit/>
          </a:bodyPr>
          <a:lstStyle/>
          <a:p>
            <a:pPr algn="ctr"/>
            <a:r>
              <a:rPr lang="zh-CN" altLang="en-US" sz="3200" b="1">
                <a:solidFill>
                  <a:schemeClr val="bg1"/>
                </a:solidFill>
              </a:rPr>
              <a:t>非全面牛市，结构性看好</a:t>
            </a:r>
            <a:r>
              <a:rPr lang="zh-CN" altLang="en-US" sz="3200" b="1">
                <a:solidFill>
                  <a:schemeClr val="bg1"/>
                </a:solidFill>
              </a:rPr>
              <a:t>方向</a:t>
            </a:r>
            <a:endParaRPr lang="zh-CN" altLang="en-US" sz="3200" b="1">
              <a:solidFill>
                <a:schemeClr val="bg1"/>
              </a:solidFill>
            </a:endParaRPr>
          </a:p>
        </p:txBody>
      </p:sp>
      <p:sp>
        <p:nvSpPr>
          <p:cNvPr id="4" name="矩形 3"/>
          <p:cNvSpPr/>
          <p:nvPr>
            <p:custDataLst>
              <p:tags r:id="rId2"/>
            </p:custDataLst>
          </p:nvPr>
        </p:nvSpPr>
        <p:spPr>
          <a:xfrm>
            <a:off x="1817688" y="1593215"/>
            <a:ext cx="9000000" cy="105346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多看主题猎手提醒的</a:t>
            </a:r>
            <a:r>
              <a:rPr lang="zh-CN" altLang="en-US" sz="1600" b="1">
                <a:ln>
                  <a:noFill/>
                  <a:prstDash val="sysDot"/>
                </a:ln>
                <a:solidFill>
                  <a:srgbClr val="FF0000"/>
                </a:solidFill>
                <a:latin typeface="+mn-ea"/>
                <a:cs typeface="+mn-ea"/>
                <a:sym typeface="+mn-ea"/>
              </a:rPr>
              <a:t>扩张主题</a:t>
            </a:r>
            <a:r>
              <a:rPr lang="zh-CN" altLang="en-US" sz="1600">
                <a:ln>
                  <a:noFill/>
                  <a:prstDash val="sysDot"/>
                </a:ln>
                <a:solidFill>
                  <a:schemeClr val="tx1">
                    <a:lumMod val="85000"/>
                    <a:lumOff val="15000"/>
                  </a:schemeClr>
                </a:solidFill>
                <a:latin typeface="+mn-ea"/>
                <a:cs typeface="+mn-ea"/>
                <a:sym typeface="+mn-ea"/>
              </a:rPr>
              <a:t>，当然研究的时候多去了解一下政策以及未来的行业增长。研究的越深，你的底气就</a:t>
            </a:r>
            <a:r>
              <a:rPr lang="zh-CN" altLang="en-US" sz="1600">
                <a:ln>
                  <a:noFill/>
                  <a:prstDash val="sysDot"/>
                </a:ln>
                <a:solidFill>
                  <a:schemeClr val="tx1">
                    <a:lumMod val="85000"/>
                    <a:lumOff val="15000"/>
                  </a:schemeClr>
                </a:solidFill>
                <a:latin typeface="+mn-ea"/>
                <a:cs typeface="+mn-ea"/>
                <a:sym typeface="+mn-ea"/>
              </a:rPr>
              <a:t>越足。</a:t>
            </a:r>
            <a:endParaRPr lang="zh-CN" altLang="en-US" sz="1600">
              <a:ln>
                <a:noFill/>
                <a:prstDash val="sysDot"/>
              </a:ln>
              <a:solidFill>
                <a:schemeClr val="tx1">
                  <a:lumMod val="85000"/>
                  <a:lumOff val="15000"/>
                </a:schemeClr>
              </a:solidFill>
              <a:latin typeface="+mn-ea"/>
              <a:cs typeface="+mn-ea"/>
              <a:sym typeface="+mn-ea"/>
            </a:endParaRPr>
          </a:p>
        </p:txBody>
      </p:sp>
      <p:sp>
        <p:nvSpPr>
          <p:cNvPr id="5" name="矩形 4"/>
          <p:cNvSpPr/>
          <p:nvPr>
            <p:custDataLst>
              <p:tags r:id="rId3"/>
            </p:custDataLst>
          </p:nvPr>
        </p:nvSpPr>
        <p:spPr>
          <a:xfrm>
            <a:off x="1817688" y="1125220"/>
            <a:ext cx="9000000" cy="461742"/>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1"/>
                </a:solidFill>
                <a:latin typeface="+mn-ea"/>
                <a:cs typeface="+mn-ea"/>
                <a:sym typeface="+mn-ea"/>
              </a:rPr>
              <a:t>研究好主题</a:t>
            </a:r>
            <a:r>
              <a:rPr lang="zh-CN" altLang="en-US" sz="2000" b="1">
                <a:solidFill>
                  <a:schemeClr val="accent1"/>
                </a:solidFill>
                <a:latin typeface="+mn-ea"/>
                <a:cs typeface="+mn-ea"/>
                <a:sym typeface="+mn-ea"/>
              </a:rPr>
              <a:t>风口</a:t>
            </a:r>
            <a:endParaRPr lang="zh-CN" altLang="en-US" sz="2000" b="1">
              <a:solidFill>
                <a:schemeClr val="accent1"/>
              </a:solidFill>
              <a:latin typeface="+mn-ea"/>
              <a:cs typeface="+mn-ea"/>
              <a:sym typeface="+mn-ea"/>
            </a:endParaRPr>
          </a:p>
        </p:txBody>
      </p:sp>
      <p:sp>
        <p:nvSpPr>
          <p:cNvPr id="8" name="矩形 7"/>
          <p:cNvSpPr/>
          <p:nvPr>
            <p:custDataLst>
              <p:tags r:id="rId4"/>
            </p:custDataLst>
          </p:nvPr>
        </p:nvSpPr>
        <p:spPr>
          <a:xfrm>
            <a:off x="917893" y="1191895"/>
            <a:ext cx="579600" cy="579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01</a:t>
            </a:r>
            <a:endParaRPr lang="en-US" altLang="zh-CN" sz="2400">
              <a:solidFill>
                <a:schemeClr val="lt1">
                  <a:lumMod val="100000"/>
                </a:schemeClr>
              </a:solidFill>
              <a:latin typeface="+mn-ea"/>
              <a:cs typeface="+mn-ea"/>
              <a:sym typeface="+mn-ea"/>
            </a:endParaRPr>
          </a:p>
        </p:txBody>
      </p:sp>
      <p:sp>
        <p:nvSpPr>
          <p:cNvPr id="9" name="矩形 8"/>
          <p:cNvSpPr/>
          <p:nvPr>
            <p:custDataLst>
              <p:tags r:id="rId5"/>
            </p:custDataLst>
          </p:nvPr>
        </p:nvSpPr>
        <p:spPr>
          <a:xfrm>
            <a:off x="1825943" y="3193415"/>
            <a:ext cx="9000000" cy="105346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多看机构调研信息，以机构的视角来判断他未来的上涨空间，以及他的核心业务甚至增长</a:t>
            </a:r>
            <a:r>
              <a:rPr lang="zh-CN" altLang="en-US" sz="1600">
                <a:ln>
                  <a:noFill/>
                  <a:prstDash val="sysDot"/>
                </a:ln>
                <a:solidFill>
                  <a:schemeClr val="tx1">
                    <a:lumMod val="85000"/>
                    <a:lumOff val="15000"/>
                  </a:schemeClr>
                </a:solidFill>
                <a:latin typeface="+mn-ea"/>
                <a:cs typeface="+mn-ea"/>
                <a:sym typeface="+mn-ea"/>
              </a:rPr>
              <a:t>点</a:t>
            </a:r>
            <a:endParaRPr lang="zh-CN" altLang="en-US" sz="1600">
              <a:ln>
                <a:noFill/>
                <a:prstDash val="sysDot"/>
              </a:ln>
              <a:solidFill>
                <a:schemeClr val="tx1">
                  <a:lumMod val="85000"/>
                  <a:lumOff val="15000"/>
                </a:schemeClr>
              </a:solidFill>
              <a:latin typeface="+mn-ea"/>
              <a:cs typeface="+mn-ea"/>
              <a:sym typeface="+mn-ea"/>
            </a:endParaRPr>
          </a:p>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股东研究等研报</a:t>
            </a:r>
            <a:r>
              <a:rPr lang="zh-CN" altLang="en-US" sz="1600">
                <a:ln>
                  <a:noFill/>
                  <a:prstDash val="sysDot"/>
                </a:ln>
                <a:solidFill>
                  <a:schemeClr val="tx1">
                    <a:lumMod val="85000"/>
                    <a:lumOff val="15000"/>
                  </a:schemeClr>
                </a:solidFill>
                <a:latin typeface="+mn-ea"/>
                <a:cs typeface="+mn-ea"/>
                <a:sym typeface="+mn-ea"/>
              </a:rPr>
              <a:t>信息</a:t>
            </a:r>
            <a:endParaRPr lang="zh-CN" altLang="en-US" sz="1600">
              <a:ln>
                <a:noFill/>
                <a:prstDash val="sysDot"/>
              </a:ln>
              <a:solidFill>
                <a:schemeClr val="tx1">
                  <a:lumMod val="85000"/>
                  <a:lumOff val="15000"/>
                </a:schemeClr>
              </a:solidFill>
              <a:latin typeface="+mn-ea"/>
              <a:cs typeface="+mn-ea"/>
              <a:sym typeface="+mn-ea"/>
            </a:endParaRPr>
          </a:p>
        </p:txBody>
      </p:sp>
      <p:sp>
        <p:nvSpPr>
          <p:cNvPr id="10" name="矩形 9"/>
          <p:cNvSpPr/>
          <p:nvPr>
            <p:custDataLst>
              <p:tags r:id="rId6"/>
            </p:custDataLst>
          </p:nvPr>
        </p:nvSpPr>
        <p:spPr>
          <a:xfrm>
            <a:off x="1825943" y="2726055"/>
            <a:ext cx="9000000" cy="461742"/>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2"/>
                </a:solidFill>
                <a:latin typeface="+mn-ea"/>
                <a:cs typeface="+mn-ea"/>
                <a:sym typeface="+mn-ea"/>
              </a:rPr>
              <a:t>研究好公司</a:t>
            </a:r>
            <a:r>
              <a:rPr lang="zh-CN" altLang="en-US" sz="2000" b="1">
                <a:solidFill>
                  <a:schemeClr val="accent2"/>
                </a:solidFill>
                <a:latin typeface="+mn-ea"/>
                <a:cs typeface="+mn-ea"/>
                <a:sym typeface="+mn-ea"/>
              </a:rPr>
              <a:t>基本面</a:t>
            </a:r>
            <a:endParaRPr lang="zh-CN" altLang="en-US" sz="2000" b="1">
              <a:solidFill>
                <a:schemeClr val="accent2"/>
              </a:solidFill>
              <a:latin typeface="+mn-ea"/>
              <a:cs typeface="+mn-ea"/>
              <a:sym typeface="+mn-ea"/>
            </a:endParaRPr>
          </a:p>
        </p:txBody>
      </p:sp>
      <p:sp>
        <p:nvSpPr>
          <p:cNvPr id="11" name="矩形 10"/>
          <p:cNvSpPr/>
          <p:nvPr>
            <p:custDataLst>
              <p:tags r:id="rId7"/>
            </p:custDataLst>
          </p:nvPr>
        </p:nvSpPr>
        <p:spPr>
          <a:xfrm>
            <a:off x="926783" y="2792730"/>
            <a:ext cx="579600" cy="5796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02</a:t>
            </a:r>
            <a:endParaRPr lang="en-US" altLang="zh-CN" sz="2400">
              <a:solidFill>
                <a:schemeClr val="lt1">
                  <a:lumMod val="100000"/>
                </a:schemeClr>
              </a:solidFill>
              <a:latin typeface="+mn-ea"/>
              <a:cs typeface="+mn-ea"/>
              <a:sym typeface="+mn-ea"/>
            </a:endParaRPr>
          </a:p>
        </p:txBody>
      </p:sp>
      <p:sp>
        <p:nvSpPr>
          <p:cNvPr id="12" name="矩形 11"/>
          <p:cNvSpPr/>
          <p:nvPr>
            <p:custDataLst>
              <p:tags r:id="rId8"/>
            </p:custDataLst>
          </p:nvPr>
        </p:nvSpPr>
        <p:spPr>
          <a:xfrm>
            <a:off x="1817370" y="4794250"/>
            <a:ext cx="9604375" cy="129794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600">
                <a:ln>
                  <a:noFill/>
                  <a:prstDash val="sysDot"/>
                </a:ln>
                <a:solidFill>
                  <a:schemeClr val="tx1">
                    <a:lumMod val="85000"/>
                    <a:lumOff val="15000"/>
                  </a:schemeClr>
                </a:solidFill>
                <a:latin typeface="+mn-ea"/>
                <a:cs typeface="+mn-ea"/>
                <a:sym typeface="+mn-ea"/>
              </a:rPr>
              <a:t>1</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 </a:t>
            </a:r>
            <a:r>
              <a:rPr lang="zh-CN" altLang="en-US" sz="1600">
                <a:ln>
                  <a:noFill/>
                  <a:prstDash val="sysDot"/>
                </a:ln>
                <a:solidFill>
                  <a:schemeClr val="tx1">
                    <a:lumMod val="85000"/>
                    <a:lumOff val="15000"/>
                  </a:schemeClr>
                </a:solidFill>
                <a:latin typeface="+mn-ea"/>
                <a:cs typeface="+mn-ea"/>
                <a:sym typeface="+mn-ea"/>
              </a:rPr>
              <a:t>是否清仓看周线【</a:t>
            </a:r>
            <a:r>
              <a:rPr lang="zh-CN" altLang="en-US" sz="1600" b="1">
                <a:ln>
                  <a:noFill/>
                  <a:prstDash val="sysDot"/>
                </a:ln>
                <a:solidFill>
                  <a:srgbClr val="FF0000"/>
                </a:solidFill>
                <a:latin typeface="+mn-ea"/>
                <a:cs typeface="+mn-ea"/>
                <a:sym typeface="+mn-ea"/>
              </a:rPr>
              <a:t>周线趋势不破，持续向上反复做波段</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2</a:t>
            </a:r>
            <a:r>
              <a:rPr lang="zh-CN" altLang="en-US" sz="1600">
                <a:ln>
                  <a:noFill/>
                  <a:prstDash val="sysDot"/>
                </a:ln>
                <a:solidFill>
                  <a:schemeClr val="tx1">
                    <a:lumMod val="85000"/>
                    <a:lumOff val="15000"/>
                  </a:schemeClr>
                </a:solidFill>
                <a:latin typeface="+mn-ea"/>
                <a:cs typeface="+mn-ea"/>
                <a:sym typeface="+mn-ea"/>
              </a:rPr>
              <a:t>，重点业绩【</a:t>
            </a:r>
            <a:r>
              <a:rPr lang="zh-CN" altLang="en-US" sz="1600" b="1">
                <a:ln>
                  <a:noFill/>
                  <a:prstDash val="sysDot"/>
                </a:ln>
                <a:solidFill>
                  <a:srgbClr val="FF0000"/>
                </a:solidFill>
                <a:latin typeface="+mn-ea"/>
                <a:cs typeface="+mn-ea"/>
                <a:sym typeface="+mn-ea"/>
              </a:rPr>
              <a:t>滚动净利润持续增长，或者扭亏为盈都是市场中机构最喜欢布局的品种</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3</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 </a:t>
            </a:r>
            <a:r>
              <a:rPr lang="zh-CN" altLang="en-US" sz="1600">
                <a:ln>
                  <a:noFill/>
                  <a:prstDash val="sysDot"/>
                </a:ln>
                <a:solidFill>
                  <a:schemeClr val="tx1">
                    <a:lumMod val="85000"/>
                    <a:lumOff val="15000"/>
                  </a:schemeClr>
                </a:solidFill>
                <a:latin typeface="+mn-ea"/>
                <a:cs typeface="+mn-ea"/>
                <a:sym typeface="+mn-ea"/>
              </a:rPr>
              <a:t>看好控盘【</a:t>
            </a:r>
            <a:r>
              <a:rPr lang="zh-CN" altLang="en-US" sz="1600" b="1">
                <a:ln>
                  <a:noFill/>
                  <a:prstDash val="sysDot"/>
                </a:ln>
                <a:solidFill>
                  <a:srgbClr val="FF0000"/>
                </a:solidFill>
                <a:latin typeface="+mn-ea"/>
                <a:cs typeface="+mn-ea"/>
                <a:sym typeface="+mn-ea"/>
              </a:rPr>
              <a:t>控盘做波段以增加减少做增减仓操作，控盘越高仓位越重</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4</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 </a:t>
            </a:r>
            <a:r>
              <a:rPr lang="zh-CN" altLang="en-US" sz="1600">
                <a:ln>
                  <a:noFill/>
                  <a:prstDash val="sysDot"/>
                </a:ln>
                <a:solidFill>
                  <a:schemeClr val="tx1">
                    <a:lumMod val="85000"/>
                    <a:lumOff val="15000"/>
                  </a:schemeClr>
                </a:solidFill>
                <a:latin typeface="+mn-ea"/>
                <a:cs typeface="+mn-ea"/>
                <a:sym typeface="+mn-ea"/>
              </a:rPr>
              <a:t>爆量启动【</a:t>
            </a:r>
            <a:r>
              <a:rPr lang="zh-CN" altLang="en-US" sz="1600" b="1">
                <a:ln>
                  <a:noFill/>
                  <a:prstDash val="sysDot"/>
                </a:ln>
                <a:solidFill>
                  <a:srgbClr val="FF0000"/>
                </a:solidFill>
                <a:latin typeface="+mn-ea"/>
                <a:cs typeface="+mn-ea"/>
                <a:sym typeface="+mn-ea"/>
              </a:rPr>
              <a:t>以主力动向为主，关注个股启动点，资金的参与情况</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5</a:t>
            </a:r>
            <a:r>
              <a:rPr lang="zh-CN" altLang="en-US" sz="1600">
                <a:ln>
                  <a:noFill/>
                  <a:prstDash val="sysDot"/>
                </a:ln>
                <a:solidFill>
                  <a:schemeClr val="tx1">
                    <a:lumMod val="85000"/>
                    <a:lumOff val="15000"/>
                  </a:schemeClr>
                </a:solidFill>
                <a:latin typeface="+mn-ea"/>
                <a:cs typeface="+mn-ea"/>
                <a:sym typeface="+mn-ea"/>
              </a:rPr>
              <a:t>，高低看乖离率【</a:t>
            </a:r>
            <a:r>
              <a:rPr lang="en-US" altLang="zh-CN" sz="1600">
                <a:ln>
                  <a:noFill/>
                  <a:prstDash val="sysDot"/>
                </a:ln>
                <a:solidFill>
                  <a:schemeClr val="tx1">
                    <a:lumMod val="85000"/>
                    <a:lumOff val="15000"/>
                  </a:schemeClr>
                </a:solidFill>
                <a:latin typeface="+mn-ea"/>
                <a:cs typeface="+mn-ea"/>
                <a:sym typeface="+mn-ea"/>
              </a:rPr>
              <a:t>15/25</a:t>
            </a:r>
            <a:r>
              <a:rPr lang="zh-CN" altLang="en-US" sz="1600">
                <a:ln>
                  <a:noFill/>
                  <a:prstDash val="sysDot"/>
                </a:ln>
                <a:solidFill>
                  <a:schemeClr val="tx1">
                    <a:lumMod val="85000"/>
                    <a:lumOff val="15000"/>
                  </a:schemeClr>
                </a:solidFill>
                <a:latin typeface="+mn-ea"/>
                <a:cs typeface="+mn-ea"/>
                <a:sym typeface="+mn-ea"/>
              </a:rPr>
              <a:t>】</a:t>
            </a:r>
            <a:endParaRPr lang="zh-CN" altLang="en-US" sz="1600">
              <a:ln>
                <a:noFill/>
                <a:prstDash val="sysDot"/>
              </a:ln>
              <a:solidFill>
                <a:schemeClr val="tx1">
                  <a:lumMod val="85000"/>
                  <a:lumOff val="15000"/>
                </a:schemeClr>
              </a:solidFill>
              <a:latin typeface="+mn-ea"/>
              <a:cs typeface="+mn-ea"/>
              <a:sym typeface="+mn-ea"/>
            </a:endParaRPr>
          </a:p>
        </p:txBody>
      </p:sp>
      <p:sp>
        <p:nvSpPr>
          <p:cNvPr id="13" name="矩形 12"/>
          <p:cNvSpPr/>
          <p:nvPr>
            <p:custDataLst>
              <p:tags r:id="rId9"/>
            </p:custDataLst>
          </p:nvPr>
        </p:nvSpPr>
        <p:spPr>
          <a:xfrm>
            <a:off x="1817053" y="4326255"/>
            <a:ext cx="9000000" cy="461742"/>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1"/>
                </a:solidFill>
                <a:latin typeface="+mn-ea"/>
                <a:cs typeface="+mn-ea"/>
                <a:sym typeface="+mn-ea"/>
              </a:rPr>
              <a:t>研究好中长线</a:t>
            </a:r>
            <a:r>
              <a:rPr lang="zh-CN" altLang="en-US" sz="2000" b="1">
                <a:solidFill>
                  <a:schemeClr val="accent1"/>
                </a:solidFill>
                <a:latin typeface="+mn-ea"/>
                <a:cs typeface="+mn-ea"/>
                <a:sym typeface="+mn-ea"/>
              </a:rPr>
              <a:t>指标</a:t>
            </a:r>
            <a:endParaRPr lang="zh-CN" altLang="en-US" sz="2000" b="1">
              <a:solidFill>
                <a:schemeClr val="accent1"/>
              </a:solidFill>
              <a:latin typeface="+mn-ea"/>
              <a:cs typeface="+mn-ea"/>
              <a:sym typeface="+mn-ea"/>
            </a:endParaRPr>
          </a:p>
        </p:txBody>
      </p:sp>
      <p:sp>
        <p:nvSpPr>
          <p:cNvPr id="19" name="矩形 18"/>
          <p:cNvSpPr/>
          <p:nvPr>
            <p:custDataLst>
              <p:tags r:id="rId10"/>
            </p:custDataLst>
          </p:nvPr>
        </p:nvSpPr>
        <p:spPr>
          <a:xfrm>
            <a:off x="917258" y="4392930"/>
            <a:ext cx="579600" cy="579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03</a:t>
            </a:r>
            <a:endParaRPr lang="en-US" altLang="zh-CN" sz="2400">
              <a:solidFill>
                <a:schemeClr val="lt1">
                  <a:lumMod val="100000"/>
                </a:schemeClr>
              </a:solidFill>
              <a:latin typeface="+mn-ea"/>
              <a:cs typeface="+mn-ea"/>
              <a:sym typeface="+mn-ea"/>
            </a:endParaRPr>
          </a:p>
        </p:txBody>
      </p:sp>
    </p:spTree>
    <p:custDataLst>
      <p:tags r:id="rId1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583565"/>
          </a:xfrm>
          <a:prstGeom prst="rect">
            <a:avLst/>
          </a:prstGeom>
          <a:noFill/>
        </p:spPr>
        <p:txBody>
          <a:bodyPr wrap="square" rtlCol="0">
            <a:spAutoFit/>
          </a:bodyPr>
          <a:lstStyle/>
          <a:p>
            <a:pPr algn="ctr"/>
            <a:r>
              <a:rPr lang="zh-CN" altLang="en-US" sz="3200" b="1">
                <a:solidFill>
                  <a:schemeClr val="bg1"/>
                </a:solidFill>
              </a:rPr>
              <a:t>当前我们布局的</a:t>
            </a:r>
            <a:r>
              <a:rPr lang="zh-CN" altLang="en-US" sz="3200" b="1">
                <a:solidFill>
                  <a:schemeClr val="bg1"/>
                </a:solidFill>
              </a:rPr>
              <a:t>方向</a:t>
            </a:r>
            <a:endParaRPr lang="zh-CN" altLang="en-US" sz="3200" b="1">
              <a:solidFill>
                <a:schemeClr val="bg1"/>
              </a:solidFill>
            </a:endParaRPr>
          </a:p>
        </p:txBody>
      </p:sp>
      <p:sp>
        <p:nvSpPr>
          <p:cNvPr id="6" name="图形 4"/>
          <p:cNvSpPr/>
          <p:nvPr>
            <p:custDataLst>
              <p:tags r:id="rId2"/>
            </p:custDataLst>
          </p:nvPr>
        </p:nvSpPr>
        <p:spPr>
          <a:xfrm>
            <a:off x="9579928" y="1624648"/>
            <a:ext cx="944642" cy="4255294"/>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2">
                    <a:alpha val="0"/>
                  </a:schemeClr>
                </a:gs>
                <a:gs pos="0">
                  <a:schemeClr val="accent2">
                    <a:alpha val="0"/>
                  </a:schemeClr>
                </a:gs>
                <a:gs pos="70000">
                  <a:schemeClr val="accent2">
                    <a:lumMod val="60000"/>
                    <a:lumOff val="40000"/>
                    <a:alpha val="100000"/>
                  </a:schemeClr>
                </a:gs>
                <a:gs pos="30000">
                  <a:schemeClr val="accent2">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3" name="图形 4"/>
          <p:cNvSpPr/>
          <p:nvPr>
            <p:custDataLst>
              <p:tags r:id="rId3"/>
            </p:custDataLst>
          </p:nvPr>
        </p:nvSpPr>
        <p:spPr>
          <a:xfrm flipH="1">
            <a:off x="1625918" y="1625283"/>
            <a:ext cx="944642" cy="4255294"/>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2">
                    <a:alpha val="0"/>
                  </a:schemeClr>
                </a:gs>
                <a:gs pos="0">
                  <a:schemeClr val="accent2">
                    <a:alpha val="0"/>
                  </a:schemeClr>
                </a:gs>
                <a:gs pos="70000">
                  <a:schemeClr val="accent2">
                    <a:lumMod val="60000"/>
                    <a:lumOff val="40000"/>
                    <a:alpha val="100000"/>
                  </a:schemeClr>
                </a:gs>
                <a:gs pos="30000">
                  <a:schemeClr val="accent2">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2" name="椭圆 1"/>
          <p:cNvSpPr/>
          <p:nvPr>
            <p:custDataLst>
              <p:tags r:id="rId4"/>
            </p:custDataLst>
          </p:nvPr>
        </p:nvSpPr>
        <p:spPr>
          <a:xfrm>
            <a:off x="1340168" y="3446463"/>
            <a:ext cx="609600" cy="609600"/>
          </a:xfrm>
          <a:prstGeom prst="ellipse">
            <a:avLst/>
          </a:prstGeom>
          <a:gradFill>
            <a:gsLst>
              <a:gs pos="0">
                <a:schemeClr val="accent1">
                  <a:alpha val="100000"/>
                </a:schemeClr>
              </a:gs>
              <a:gs pos="100000">
                <a:schemeClr val="accent1">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pic>
        <p:nvPicPr>
          <p:cNvPr id="36" name="图片 19" descr="343435383038363b343532323339393bd6b4d0d0d5aad2aa"/>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509713" y="3616008"/>
            <a:ext cx="288000" cy="288000"/>
          </a:xfrm>
          <a:prstGeom prst="rect">
            <a:avLst/>
          </a:prstGeom>
          <a:effectLst/>
        </p:spPr>
      </p:pic>
      <p:sp>
        <p:nvSpPr>
          <p:cNvPr id="14" name="矩形 13"/>
          <p:cNvSpPr/>
          <p:nvPr>
            <p:custDataLst>
              <p:tags r:id="rId8"/>
            </p:custDataLst>
          </p:nvPr>
        </p:nvSpPr>
        <p:spPr>
          <a:xfrm>
            <a:off x="2174558" y="3030538"/>
            <a:ext cx="2261870" cy="699135"/>
          </a:xfrm>
          <a:prstGeom prst="rect">
            <a:avLst/>
          </a:prstGeom>
          <a:noFill/>
        </p:spPr>
        <p:txBody>
          <a:bodyPr wrap="square" lIns="0" tIns="0" rIns="0" bIns="0" rtlCol="0" anchor="b">
            <a:noAutofit/>
          </a:bodyPr>
          <a:lstStyle/>
          <a:p>
            <a:pPr>
              <a:spcBef>
                <a:spcPct val="0"/>
              </a:spcBef>
              <a:spcAft>
                <a:spcPct val="0"/>
              </a:spcAft>
            </a:pPr>
            <a:r>
              <a:rPr lang="zh-CN" altLang="en-US" b="1">
                <a:solidFill>
                  <a:schemeClr val="accent1"/>
                </a:solidFill>
                <a:latin typeface="+mn-ea"/>
                <a:cs typeface="+mn-ea"/>
                <a:sym typeface="+mn-ea"/>
              </a:rPr>
              <a:t>可控核聚变</a:t>
            </a:r>
            <a:endParaRPr lang="zh-CN" altLang="en-US" b="1">
              <a:solidFill>
                <a:schemeClr val="accent1"/>
              </a:solidFill>
              <a:latin typeface="+mn-ea"/>
              <a:cs typeface="+mn-ea"/>
              <a:sym typeface="+mn-ea"/>
            </a:endParaRPr>
          </a:p>
        </p:txBody>
      </p:sp>
      <p:sp>
        <p:nvSpPr>
          <p:cNvPr id="15" name="矩形 14"/>
          <p:cNvSpPr/>
          <p:nvPr>
            <p:custDataLst>
              <p:tags r:id="rId9"/>
            </p:custDataLst>
          </p:nvPr>
        </p:nvSpPr>
        <p:spPr>
          <a:xfrm>
            <a:off x="2174558" y="3770313"/>
            <a:ext cx="2261870"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b="1">
                <a:gradFill>
                  <a:gsLst>
                    <a:gs pos="51300">
                      <a:srgbClr val="FE5F4A"/>
                    </a:gs>
                    <a:gs pos="0">
                      <a:srgbClr val="DF0303"/>
                    </a:gs>
                    <a:gs pos="100000">
                      <a:srgbClr val="FEA06E"/>
                    </a:gs>
                  </a:gsLst>
                  <a:lin ang="5400000" scaled="1"/>
                </a:gradFill>
                <a:latin typeface="+mn-ea"/>
                <a:cs typeface="+mn-ea"/>
                <a:sym typeface="+mn-ea"/>
              </a:rPr>
              <a:t>终极能源</a:t>
            </a:r>
            <a:r>
              <a:rPr lang="en-US" altLang="zh-CN" sz="1400" b="1">
                <a:gradFill>
                  <a:gsLst>
                    <a:gs pos="51300">
                      <a:srgbClr val="FE5F4A"/>
                    </a:gs>
                    <a:gs pos="0">
                      <a:srgbClr val="DF0303"/>
                    </a:gs>
                    <a:gs pos="100000">
                      <a:srgbClr val="FEA06E"/>
                    </a:gs>
                  </a:gsLst>
                  <a:lin ang="5400000" scaled="1"/>
                </a:gradFill>
                <a:latin typeface="+mn-ea"/>
                <a:cs typeface="+mn-ea"/>
                <a:sym typeface="+mn-ea"/>
              </a:rPr>
              <a:t>+</a:t>
            </a:r>
            <a:r>
              <a:rPr lang="zh-CN" altLang="en-US" sz="1400" b="1">
                <a:gradFill>
                  <a:gsLst>
                    <a:gs pos="51300">
                      <a:srgbClr val="FE5F4A"/>
                    </a:gs>
                    <a:gs pos="0">
                      <a:srgbClr val="DF0303"/>
                    </a:gs>
                    <a:gs pos="100000">
                      <a:srgbClr val="FEA06E"/>
                    </a:gs>
                  </a:gsLst>
                  <a:lin ang="5400000" scaled="1"/>
                </a:gradFill>
                <a:latin typeface="+mn-ea"/>
                <a:cs typeface="+mn-ea"/>
                <a:sym typeface="+mn-ea"/>
              </a:rPr>
              <a:t>产业链</a:t>
            </a:r>
            <a:endParaRPr lang="zh-CN" altLang="en-US" sz="1400" b="1">
              <a:gradFill>
                <a:gsLst>
                  <a:gs pos="51300">
                    <a:srgbClr val="FE5F4A"/>
                  </a:gs>
                  <a:gs pos="0">
                    <a:srgbClr val="DF0303"/>
                  </a:gs>
                  <a:gs pos="100000">
                    <a:srgbClr val="FEA06E"/>
                  </a:gs>
                </a:gsLst>
                <a:lin ang="5400000" scaled="1"/>
              </a:gradFill>
              <a:latin typeface="+mn-ea"/>
              <a:cs typeface="+mn-ea"/>
              <a:sym typeface="+mn-ea"/>
            </a:endParaRPr>
          </a:p>
        </p:txBody>
      </p:sp>
      <p:sp>
        <p:nvSpPr>
          <p:cNvPr id="16" name="椭圆 15"/>
          <p:cNvSpPr/>
          <p:nvPr>
            <p:custDataLst>
              <p:tags r:id="rId10"/>
            </p:custDataLst>
          </p:nvPr>
        </p:nvSpPr>
        <p:spPr>
          <a:xfrm>
            <a:off x="1666558" y="2105343"/>
            <a:ext cx="609600" cy="609600"/>
          </a:xfrm>
          <a:prstGeom prst="ellipse">
            <a:avLst/>
          </a:prstGeom>
          <a:gradFill>
            <a:gsLst>
              <a:gs pos="0">
                <a:schemeClr val="accent1">
                  <a:alpha val="100000"/>
                </a:schemeClr>
              </a:gs>
              <a:gs pos="100000">
                <a:schemeClr val="accent1">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17" name="矩形 16"/>
          <p:cNvSpPr/>
          <p:nvPr>
            <p:custDataLst>
              <p:tags r:id="rId11"/>
            </p:custDataLst>
          </p:nvPr>
        </p:nvSpPr>
        <p:spPr>
          <a:xfrm>
            <a:off x="2514918" y="1689418"/>
            <a:ext cx="2158365" cy="699135"/>
          </a:xfrm>
          <a:prstGeom prst="rect">
            <a:avLst/>
          </a:prstGeom>
          <a:noFill/>
        </p:spPr>
        <p:txBody>
          <a:bodyPr wrap="square" lIns="0" tIns="0" rIns="0" bIns="0" rtlCol="0" anchor="b">
            <a:noAutofit/>
          </a:bodyPr>
          <a:lstStyle/>
          <a:p>
            <a:pPr>
              <a:spcBef>
                <a:spcPct val="0"/>
              </a:spcBef>
              <a:spcAft>
                <a:spcPct val="0"/>
              </a:spcAft>
            </a:pPr>
            <a:r>
              <a:rPr lang="zh-CN" altLang="en-US" b="1" dirty="0">
                <a:solidFill>
                  <a:schemeClr val="accent1"/>
                </a:solidFill>
                <a:latin typeface="+mn-ea"/>
                <a:cs typeface="+mn-ea"/>
                <a:sym typeface="+mn-ea"/>
              </a:rPr>
              <a:t>半导体材料设备</a:t>
            </a:r>
            <a:endParaRPr lang="zh-CN" altLang="en-US" b="1" dirty="0">
              <a:solidFill>
                <a:schemeClr val="accent1"/>
              </a:solidFill>
              <a:latin typeface="+mn-ea"/>
              <a:cs typeface="+mn-ea"/>
              <a:sym typeface="+mn-ea"/>
            </a:endParaRPr>
          </a:p>
        </p:txBody>
      </p:sp>
      <p:sp>
        <p:nvSpPr>
          <p:cNvPr id="18" name="矩形 17"/>
          <p:cNvSpPr/>
          <p:nvPr>
            <p:custDataLst>
              <p:tags r:id="rId12"/>
            </p:custDataLst>
          </p:nvPr>
        </p:nvSpPr>
        <p:spPr>
          <a:xfrm>
            <a:off x="2124710" y="2553970"/>
            <a:ext cx="2954020"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a:solidFill>
                  <a:schemeClr val="tx1">
                    <a:lumMod val="85000"/>
                    <a:lumOff val="15000"/>
                  </a:schemeClr>
                </a:solidFill>
                <a:latin typeface="+mn-ea"/>
                <a:cs typeface="+mn-ea"/>
                <a:sym typeface="+mn-ea"/>
              </a:rPr>
              <a:t>大摩：中国半导体设备</a:t>
            </a:r>
            <a:r>
              <a:rPr lang="en-US" altLang="zh-CN" sz="1400">
                <a:solidFill>
                  <a:schemeClr val="tx1">
                    <a:lumMod val="85000"/>
                    <a:lumOff val="15000"/>
                  </a:schemeClr>
                </a:solidFill>
                <a:latin typeface="+mn-ea"/>
                <a:cs typeface="+mn-ea"/>
                <a:sym typeface="+mn-ea"/>
              </a:rPr>
              <a:t>2026</a:t>
            </a:r>
            <a:r>
              <a:rPr lang="zh-CN" altLang="en-US" sz="1400">
                <a:solidFill>
                  <a:schemeClr val="tx1">
                    <a:lumMod val="85000"/>
                    <a:lumOff val="15000"/>
                  </a:schemeClr>
                </a:solidFill>
                <a:latin typeface="+mn-ea"/>
                <a:cs typeface="+mn-ea"/>
                <a:sym typeface="+mn-ea"/>
              </a:rPr>
              <a:t>将超预期</a:t>
            </a:r>
            <a:endParaRPr lang="zh-CN" altLang="en-US" sz="1400">
              <a:solidFill>
                <a:schemeClr val="tx1">
                  <a:lumMod val="85000"/>
                  <a:lumOff val="15000"/>
                </a:schemeClr>
              </a:solidFill>
              <a:latin typeface="+mn-ea"/>
              <a:cs typeface="+mn-ea"/>
              <a:sym typeface="+mn-ea"/>
            </a:endParaRPr>
          </a:p>
        </p:txBody>
      </p:sp>
      <p:sp>
        <p:nvSpPr>
          <p:cNvPr id="20" name="椭圆 19"/>
          <p:cNvSpPr/>
          <p:nvPr>
            <p:custDataLst>
              <p:tags r:id="rId13"/>
            </p:custDataLst>
          </p:nvPr>
        </p:nvSpPr>
        <p:spPr>
          <a:xfrm>
            <a:off x="1666558" y="4787583"/>
            <a:ext cx="609600" cy="609600"/>
          </a:xfrm>
          <a:prstGeom prst="ellipse">
            <a:avLst/>
          </a:prstGeom>
          <a:gradFill>
            <a:gsLst>
              <a:gs pos="0">
                <a:schemeClr val="accent1">
                  <a:alpha val="100000"/>
                </a:schemeClr>
              </a:gs>
              <a:gs pos="100000">
                <a:schemeClr val="accent1">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21" name="矩形 20"/>
          <p:cNvSpPr/>
          <p:nvPr>
            <p:custDataLst>
              <p:tags r:id="rId14"/>
            </p:custDataLst>
          </p:nvPr>
        </p:nvSpPr>
        <p:spPr>
          <a:xfrm>
            <a:off x="2514918" y="4371658"/>
            <a:ext cx="2339975" cy="699135"/>
          </a:xfrm>
          <a:prstGeom prst="rect">
            <a:avLst/>
          </a:prstGeom>
          <a:noFill/>
        </p:spPr>
        <p:txBody>
          <a:bodyPr wrap="square" lIns="0" tIns="0" rIns="0" bIns="0" rtlCol="0" anchor="b">
            <a:noAutofit/>
          </a:bodyPr>
          <a:lstStyle/>
          <a:p>
            <a:pPr>
              <a:spcBef>
                <a:spcPct val="0"/>
              </a:spcBef>
              <a:spcAft>
                <a:spcPct val="0"/>
              </a:spcAft>
            </a:pPr>
            <a:r>
              <a:rPr lang="en-US" altLang="zh-CN" b="1" dirty="0">
                <a:solidFill>
                  <a:schemeClr val="accent1"/>
                </a:solidFill>
                <a:latin typeface="+mn-ea"/>
                <a:cs typeface="+mn-ea"/>
                <a:sym typeface="+mn-ea"/>
              </a:rPr>
              <a:t>AI</a:t>
            </a:r>
            <a:r>
              <a:rPr lang="zh-CN" altLang="en-US" b="1" dirty="0">
                <a:solidFill>
                  <a:schemeClr val="accent1"/>
                </a:solidFill>
                <a:latin typeface="+mn-ea"/>
                <a:cs typeface="+mn-ea"/>
                <a:sym typeface="+mn-ea"/>
              </a:rPr>
              <a:t>硬件</a:t>
            </a:r>
            <a:endParaRPr lang="zh-CN" altLang="en-US" b="1" dirty="0">
              <a:solidFill>
                <a:schemeClr val="accent1"/>
              </a:solidFill>
              <a:latin typeface="+mn-ea"/>
              <a:cs typeface="+mn-ea"/>
              <a:sym typeface="+mn-ea"/>
            </a:endParaRPr>
          </a:p>
        </p:txBody>
      </p:sp>
      <p:sp>
        <p:nvSpPr>
          <p:cNvPr id="22" name="矩形 21"/>
          <p:cNvSpPr/>
          <p:nvPr>
            <p:custDataLst>
              <p:tags r:id="rId15"/>
            </p:custDataLst>
          </p:nvPr>
        </p:nvSpPr>
        <p:spPr>
          <a:xfrm>
            <a:off x="2514918" y="5111433"/>
            <a:ext cx="2339975"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en-US" altLang="zh-CN" sz="1400">
                <a:solidFill>
                  <a:schemeClr val="tx1">
                    <a:lumMod val="85000"/>
                    <a:lumOff val="15000"/>
                  </a:schemeClr>
                </a:solidFill>
                <a:latin typeface="+mn-ea"/>
                <a:cs typeface="+mn-ea"/>
                <a:sym typeface="+mn-ea"/>
              </a:rPr>
              <a:t>PCB</a:t>
            </a:r>
            <a:r>
              <a:rPr lang="zh-CN" altLang="en-US" sz="1400">
                <a:solidFill>
                  <a:schemeClr val="tx1">
                    <a:lumMod val="85000"/>
                    <a:lumOff val="15000"/>
                  </a:schemeClr>
                </a:solidFill>
                <a:latin typeface="+mn-ea"/>
                <a:cs typeface="+mn-ea"/>
                <a:sym typeface="+mn-ea"/>
              </a:rPr>
              <a:t>板，液冷等需求的</a:t>
            </a:r>
            <a:r>
              <a:rPr lang="zh-CN" altLang="en-US" sz="1400">
                <a:solidFill>
                  <a:schemeClr val="tx1">
                    <a:lumMod val="85000"/>
                    <a:lumOff val="15000"/>
                  </a:schemeClr>
                </a:solidFill>
                <a:latin typeface="+mn-ea"/>
                <a:cs typeface="+mn-ea"/>
                <a:sym typeface="+mn-ea"/>
              </a:rPr>
              <a:t>大增</a:t>
            </a:r>
            <a:endParaRPr lang="zh-CN" altLang="en-US" sz="1400">
              <a:solidFill>
                <a:schemeClr val="tx1">
                  <a:lumMod val="85000"/>
                  <a:lumOff val="15000"/>
                </a:schemeClr>
              </a:solidFill>
              <a:latin typeface="+mn-ea"/>
              <a:cs typeface="+mn-ea"/>
              <a:sym typeface="+mn-ea"/>
            </a:endParaRPr>
          </a:p>
        </p:txBody>
      </p:sp>
      <p:sp>
        <p:nvSpPr>
          <p:cNvPr id="23" name="椭圆 22"/>
          <p:cNvSpPr/>
          <p:nvPr>
            <p:custDataLst>
              <p:tags r:id="rId16"/>
            </p:custDataLst>
          </p:nvPr>
        </p:nvSpPr>
        <p:spPr>
          <a:xfrm>
            <a:off x="10144443" y="4117023"/>
            <a:ext cx="609600" cy="609600"/>
          </a:xfrm>
          <a:prstGeom prst="ellipse">
            <a:avLst/>
          </a:prstGeom>
          <a:gradFill>
            <a:gsLst>
              <a:gs pos="0">
                <a:schemeClr val="accent2">
                  <a:alpha val="100000"/>
                </a:schemeClr>
              </a:gs>
              <a:gs pos="100000">
                <a:schemeClr val="accent2">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24" name="椭圆 23"/>
          <p:cNvSpPr/>
          <p:nvPr>
            <p:custDataLst>
              <p:tags r:id="rId17"/>
            </p:custDataLst>
          </p:nvPr>
        </p:nvSpPr>
        <p:spPr>
          <a:xfrm>
            <a:off x="10144443" y="2775903"/>
            <a:ext cx="609600" cy="609600"/>
          </a:xfrm>
          <a:prstGeom prst="ellipse">
            <a:avLst/>
          </a:prstGeom>
          <a:gradFill>
            <a:gsLst>
              <a:gs pos="0">
                <a:schemeClr val="accent2">
                  <a:alpha val="100000"/>
                </a:schemeClr>
              </a:gs>
              <a:gs pos="100000">
                <a:schemeClr val="accent2">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pic>
        <p:nvPicPr>
          <p:cNvPr id="32" name="图片 12" descr="343439383331313b343532303032383bbfcdbba7b9dcc0ed"/>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827213" y="2265998"/>
            <a:ext cx="288000" cy="288000"/>
          </a:xfrm>
          <a:prstGeom prst="rect">
            <a:avLst/>
          </a:prstGeom>
        </p:spPr>
      </p:pic>
      <p:sp>
        <p:nvSpPr>
          <p:cNvPr id="25" name="矩形 24"/>
          <p:cNvSpPr/>
          <p:nvPr>
            <p:custDataLst>
              <p:tags r:id="rId21"/>
            </p:custDataLst>
          </p:nvPr>
        </p:nvSpPr>
        <p:spPr>
          <a:xfrm>
            <a:off x="7713028" y="2356803"/>
            <a:ext cx="2193925" cy="699135"/>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2"/>
                </a:solidFill>
                <a:latin typeface="+mn-ea"/>
                <a:cs typeface="+mn-ea"/>
                <a:sym typeface="+mn-ea"/>
              </a:rPr>
              <a:t>人形机器人</a:t>
            </a:r>
            <a:endParaRPr lang="zh-CN" altLang="en-US" b="1" dirty="0">
              <a:solidFill>
                <a:schemeClr val="accent2"/>
              </a:solidFill>
              <a:latin typeface="+mn-ea"/>
              <a:cs typeface="+mn-ea"/>
              <a:sym typeface="+mn-ea"/>
            </a:endParaRPr>
          </a:p>
        </p:txBody>
      </p:sp>
      <p:sp>
        <p:nvSpPr>
          <p:cNvPr id="26" name="矩形 25"/>
          <p:cNvSpPr/>
          <p:nvPr>
            <p:custDataLst>
              <p:tags r:id="rId22"/>
            </p:custDataLst>
          </p:nvPr>
        </p:nvSpPr>
        <p:spPr>
          <a:xfrm>
            <a:off x="7713028" y="3096578"/>
            <a:ext cx="2193925" cy="58039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chemeClr val="tx1">
                    <a:lumMod val="85000"/>
                    <a:lumOff val="15000"/>
                  </a:schemeClr>
                </a:solidFill>
                <a:latin typeface="+mn-ea"/>
                <a:cs typeface="+mn-ea"/>
                <a:sym typeface="+mn-ea"/>
              </a:rPr>
              <a:t>商业化订单与新增的</a:t>
            </a:r>
            <a:r>
              <a:rPr lang="en-US" altLang="zh-CN" sz="1400">
                <a:solidFill>
                  <a:schemeClr val="tx1">
                    <a:lumMod val="85000"/>
                    <a:lumOff val="15000"/>
                  </a:schemeClr>
                </a:solidFill>
                <a:latin typeface="+mn-ea"/>
                <a:cs typeface="+mn-ea"/>
                <a:sym typeface="+mn-ea"/>
              </a:rPr>
              <a:t>IPO</a:t>
            </a:r>
            <a:endParaRPr lang="zh-CN" altLang="en-US" sz="1400">
              <a:solidFill>
                <a:schemeClr val="tx1">
                  <a:lumMod val="85000"/>
                  <a:lumOff val="15000"/>
                </a:schemeClr>
              </a:solidFill>
              <a:latin typeface="+mn-ea"/>
              <a:cs typeface="+mn-ea"/>
              <a:sym typeface="+mn-ea"/>
            </a:endParaRPr>
          </a:p>
        </p:txBody>
      </p:sp>
      <p:sp>
        <p:nvSpPr>
          <p:cNvPr id="27" name="矩形 26"/>
          <p:cNvSpPr/>
          <p:nvPr>
            <p:custDataLst>
              <p:tags r:id="rId23"/>
            </p:custDataLst>
          </p:nvPr>
        </p:nvSpPr>
        <p:spPr>
          <a:xfrm>
            <a:off x="7714298" y="3711893"/>
            <a:ext cx="2192655" cy="699135"/>
          </a:xfrm>
          <a:prstGeom prst="rect">
            <a:avLst/>
          </a:prstGeom>
          <a:noFill/>
        </p:spPr>
        <p:txBody>
          <a:bodyPr wrap="square" lIns="0" tIns="0" rIns="0" bIns="0" rtlCol="0" anchor="b">
            <a:noAutofit/>
          </a:bodyPr>
          <a:lstStyle/>
          <a:p>
            <a:pPr algn="r">
              <a:spcBef>
                <a:spcPct val="0"/>
              </a:spcBef>
              <a:spcAft>
                <a:spcPct val="0"/>
              </a:spcAft>
            </a:pPr>
            <a:r>
              <a:rPr lang="zh-CN" altLang="en-US" b="1" dirty="0">
                <a:gradFill>
                  <a:gsLst>
                    <a:gs pos="25000">
                      <a:srgbClr val="FF6952"/>
                    </a:gs>
                    <a:gs pos="75000">
                      <a:srgbClr val="FFD2AC"/>
                    </a:gs>
                    <a:gs pos="0">
                      <a:srgbClr val="FF3E35"/>
                    </a:gs>
                    <a:gs pos="100000">
                      <a:srgbClr val="FFE3BE"/>
                    </a:gs>
                  </a:gsLst>
                  <a:lin ang="18900000" scaled="1"/>
                </a:gradFill>
                <a:latin typeface="+mn-ea"/>
                <a:cs typeface="+mn-ea"/>
                <a:sym typeface="+mn-ea"/>
              </a:rPr>
              <a:t>固态电池</a:t>
            </a:r>
            <a:r>
              <a:rPr lang="en-US" altLang="zh-CN" b="1" dirty="0">
                <a:gradFill>
                  <a:gsLst>
                    <a:gs pos="25000">
                      <a:srgbClr val="FF6952"/>
                    </a:gs>
                    <a:gs pos="75000">
                      <a:srgbClr val="FFD2AC"/>
                    </a:gs>
                    <a:gs pos="0">
                      <a:srgbClr val="FF3E35"/>
                    </a:gs>
                    <a:gs pos="100000">
                      <a:srgbClr val="FFE3BE"/>
                    </a:gs>
                  </a:gsLst>
                  <a:lin ang="18900000" scaled="1"/>
                </a:gradFill>
                <a:latin typeface="+mn-ea"/>
                <a:cs typeface="+mn-ea"/>
                <a:sym typeface="+mn-ea"/>
              </a:rPr>
              <a:t>/</a:t>
            </a:r>
            <a:r>
              <a:rPr lang="zh-CN" altLang="en-US" b="1" dirty="0">
                <a:gradFill>
                  <a:gsLst>
                    <a:gs pos="25000">
                      <a:srgbClr val="FF6952"/>
                    </a:gs>
                    <a:gs pos="75000">
                      <a:srgbClr val="FFD2AC"/>
                    </a:gs>
                    <a:gs pos="0">
                      <a:srgbClr val="FF3E35"/>
                    </a:gs>
                    <a:gs pos="100000">
                      <a:srgbClr val="FFE3BE"/>
                    </a:gs>
                  </a:gsLst>
                  <a:lin ang="18900000" scaled="1"/>
                </a:gradFill>
                <a:latin typeface="+mn-ea"/>
                <a:cs typeface="+mn-ea"/>
                <a:sym typeface="+mn-ea"/>
              </a:rPr>
              <a:t>储能</a:t>
            </a:r>
            <a:endParaRPr lang="zh-CN" altLang="en-US" b="1" dirty="0">
              <a:gradFill>
                <a:gsLst>
                  <a:gs pos="25000">
                    <a:srgbClr val="FF6952"/>
                  </a:gs>
                  <a:gs pos="75000">
                    <a:srgbClr val="FFD2AC"/>
                  </a:gs>
                  <a:gs pos="0">
                    <a:srgbClr val="FF3E35"/>
                  </a:gs>
                  <a:gs pos="100000">
                    <a:srgbClr val="FFE3BE"/>
                  </a:gs>
                </a:gsLst>
                <a:lin ang="18900000" scaled="1"/>
              </a:gradFill>
              <a:latin typeface="+mn-ea"/>
              <a:cs typeface="+mn-ea"/>
              <a:sym typeface="+mn-ea"/>
            </a:endParaRPr>
          </a:p>
        </p:txBody>
      </p:sp>
      <p:sp>
        <p:nvSpPr>
          <p:cNvPr id="28" name="矩形 27"/>
          <p:cNvSpPr/>
          <p:nvPr>
            <p:custDataLst>
              <p:tags r:id="rId24"/>
            </p:custDataLst>
          </p:nvPr>
        </p:nvSpPr>
        <p:spPr>
          <a:xfrm>
            <a:off x="7714298" y="4451668"/>
            <a:ext cx="2192655" cy="58039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en-US" altLang="zh-CN" sz="1400">
                <a:solidFill>
                  <a:schemeClr val="tx1">
                    <a:lumMod val="85000"/>
                    <a:lumOff val="15000"/>
                  </a:schemeClr>
                </a:solidFill>
                <a:latin typeface="+mn-ea"/>
                <a:cs typeface="+mn-ea"/>
                <a:sym typeface="+mn-ea"/>
              </a:rPr>
              <a:t>0-1</a:t>
            </a:r>
            <a:r>
              <a:rPr lang="zh-CN" altLang="en-US" sz="1400">
                <a:solidFill>
                  <a:schemeClr val="tx1">
                    <a:lumMod val="85000"/>
                    <a:lumOff val="15000"/>
                  </a:schemeClr>
                </a:solidFill>
                <a:latin typeface="+mn-ea"/>
                <a:cs typeface="+mn-ea"/>
                <a:sym typeface="+mn-ea"/>
              </a:rPr>
              <a:t>突破</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底部</a:t>
            </a:r>
            <a:r>
              <a:rPr lang="zh-CN" altLang="en-US" sz="1400">
                <a:solidFill>
                  <a:schemeClr val="tx1">
                    <a:lumMod val="85000"/>
                    <a:lumOff val="15000"/>
                  </a:schemeClr>
                </a:solidFill>
                <a:latin typeface="+mn-ea"/>
                <a:cs typeface="+mn-ea"/>
                <a:sym typeface="+mn-ea"/>
              </a:rPr>
              <a:t>启动</a:t>
            </a:r>
            <a:endParaRPr lang="zh-CN" altLang="en-US" sz="1400">
              <a:solidFill>
                <a:schemeClr val="tx1">
                  <a:lumMod val="85000"/>
                  <a:lumOff val="15000"/>
                </a:schemeClr>
              </a:solidFill>
              <a:latin typeface="+mn-ea"/>
              <a:cs typeface="+mn-ea"/>
              <a:sym typeface="+mn-ea"/>
            </a:endParaRPr>
          </a:p>
        </p:txBody>
      </p:sp>
      <p:pic>
        <p:nvPicPr>
          <p:cNvPr id="35" name="图片 14" descr="343439383331313b343532303033303bd2d1b9bad3a6d3c3"/>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10308908" y="2940368"/>
            <a:ext cx="288000" cy="288000"/>
          </a:xfrm>
          <a:prstGeom prst="rect">
            <a:avLst/>
          </a:prstGeom>
        </p:spPr>
      </p:pic>
      <p:pic>
        <p:nvPicPr>
          <p:cNvPr id="39" name="图片 5" descr="343435383036303b343532343134393bcdb7c4d4b7e7b1a9"/>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1827213" y="4948238"/>
            <a:ext cx="288000" cy="288000"/>
          </a:xfrm>
          <a:prstGeom prst="rect">
            <a:avLst/>
          </a:prstGeom>
        </p:spPr>
      </p:pic>
      <p:pic>
        <p:nvPicPr>
          <p:cNvPr id="38" name="图片 5" descr="343439383331313b343532303032323bb2fac6b7d5b9cabe"/>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10296208" y="4268788"/>
            <a:ext cx="288000" cy="288000"/>
          </a:xfrm>
          <a:prstGeom prst="rect">
            <a:avLst/>
          </a:prstGeom>
        </p:spPr>
      </p:pic>
      <p:sp>
        <p:nvSpPr>
          <p:cNvPr id="29" name="椭圆 28"/>
          <p:cNvSpPr/>
          <p:nvPr>
            <p:custDataLst>
              <p:tags r:id="rId34"/>
            </p:custDataLst>
          </p:nvPr>
        </p:nvSpPr>
        <p:spPr>
          <a:xfrm>
            <a:off x="5078413" y="2755583"/>
            <a:ext cx="1992630" cy="1992630"/>
          </a:xfrm>
          <a:prstGeom prst="ellipse">
            <a:avLst/>
          </a:prstGeom>
          <a:gradFill>
            <a:gsLst>
              <a:gs pos="0">
                <a:schemeClr val="accent1">
                  <a:alpha val="100000"/>
                </a:schemeClr>
              </a:gs>
              <a:gs pos="100000">
                <a:schemeClr val="accent1">
                  <a:lumMod val="80000"/>
                  <a:lumOff val="20000"/>
                  <a:alpha val="100000"/>
                </a:schemeClr>
              </a:gs>
            </a:gsLst>
            <a:lin ang="13500000"/>
          </a:gradFill>
          <a:ln w="19050">
            <a:gradFill>
              <a:gsLst>
                <a:gs pos="100000">
                  <a:srgbClr val="FFFFFF">
                    <a:alpha val="0"/>
                  </a:srgbClr>
                </a:gs>
                <a:gs pos="0">
                  <a:srgbClr val="FFFFFF"/>
                </a:gs>
              </a:gsLst>
              <a:lin ang="16200000" scaled="1"/>
            </a:gradFill>
          </a:ln>
          <a:effectLst>
            <a:outerShdw blurRad="215900" dist="1143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zh-CN" altLang="en-US" b="1" dirty="0">
                <a:solidFill>
                  <a:srgbClr val="FFFFFF"/>
                </a:solidFill>
                <a:latin typeface="+mn-ea"/>
                <a:cs typeface="+mn-ea"/>
                <a:sym typeface="+mn-ea"/>
              </a:rPr>
              <a:t>轮动</a:t>
            </a:r>
            <a:r>
              <a:rPr lang="zh-CN" altLang="en-US" b="1" dirty="0">
                <a:solidFill>
                  <a:srgbClr val="FFFFFF"/>
                </a:solidFill>
                <a:latin typeface="+mn-ea"/>
                <a:cs typeface="+mn-ea"/>
                <a:sym typeface="+mn-ea"/>
              </a:rPr>
              <a:t>操作</a:t>
            </a:r>
            <a:endParaRPr lang="zh-CN" altLang="en-US" b="1" dirty="0">
              <a:solidFill>
                <a:srgbClr val="FFFFFF"/>
              </a:solidFill>
              <a:latin typeface="+mn-ea"/>
              <a:cs typeface="+mn-ea"/>
              <a:sym typeface="+mn-ea"/>
            </a:endParaRPr>
          </a:p>
        </p:txBody>
      </p:sp>
      <p:sp>
        <p:nvSpPr>
          <p:cNvPr id="30" name="弧形 29"/>
          <p:cNvSpPr/>
          <p:nvPr>
            <p:custDataLst>
              <p:tags r:id="rId35"/>
            </p:custDataLst>
          </p:nvPr>
        </p:nvSpPr>
        <p:spPr>
          <a:xfrm rot="20460000">
            <a:off x="4919663" y="2624773"/>
            <a:ext cx="2311400" cy="2311400"/>
          </a:xfrm>
          <a:prstGeom prst="arc">
            <a:avLst>
              <a:gd name="adj1" fmla="val 13075779"/>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endParaRPr>
          </a:p>
        </p:txBody>
      </p:sp>
      <p:sp>
        <p:nvSpPr>
          <p:cNvPr id="31" name="弧形 30"/>
          <p:cNvSpPr/>
          <p:nvPr>
            <p:custDataLst>
              <p:tags r:id="rId36"/>
            </p:custDataLst>
          </p:nvPr>
        </p:nvSpPr>
        <p:spPr>
          <a:xfrm rot="9660000">
            <a:off x="4919663" y="2596198"/>
            <a:ext cx="2311400" cy="2311400"/>
          </a:xfrm>
          <a:prstGeom prst="arc">
            <a:avLst>
              <a:gd name="adj1" fmla="val 13075779"/>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vertOverflow="overflow" horzOverflow="overflow" vert="horz" wrap="square" tIns="0"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33" name="椭圆 32"/>
          <p:cNvSpPr/>
          <p:nvPr>
            <p:custDataLst>
              <p:tags r:id="rId37"/>
            </p:custDataLst>
          </p:nvPr>
        </p:nvSpPr>
        <p:spPr>
          <a:xfrm>
            <a:off x="4791393" y="2467928"/>
            <a:ext cx="2567940" cy="2567940"/>
          </a:xfrm>
          <a:prstGeom prst="ellipse">
            <a:avLst/>
          </a:prstGeom>
          <a:noFill/>
          <a:ln w="44450">
            <a:gradFill>
              <a:gsLst>
                <a:gs pos="99000">
                  <a:schemeClr val="accent1">
                    <a:alpha val="21000"/>
                  </a:schemeClr>
                </a:gs>
                <a:gs pos="0">
                  <a:schemeClr val="accent1">
                    <a:alpha val="10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39750"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
        <p:nvSpPr>
          <p:cNvPr id="34" name="椭圆 33"/>
          <p:cNvSpPr/>
          <p:nvPr>
            <p:custDataLst>
              <p:tags r:id="rId38"/>
            </p:custDataLst>
          </p:nvPr>
        </p:nvSpPr>
        <p:spPr>
          <a:xfrm>
            <a:off x="4634548" y="2339658"/>
            <a:ext cx="2881630" cy="2881630"/>
          </a:xfrm>
          <a:prstGeom prst="ellipse">
            <a:avLst/>
          </a:prstGeom>
          <a:noFill/>
          <a:ln w="44450">
            <a:gradFill>
              <a:gsLst>
                <a:gs pos="100000">
                  <a:schemeClr val="accent1">
                    <a:alpha val="4000"/>
                  </a:schemeClr>
                </a:gs>
                <a:gs pos="0">
                  <a:schemeClr val="accent1">
                    <a:alpha val="7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75945"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
        <p:nvSpPr>
          <p:cNvPr id="9" name="文本框 8"/>
          <p:cNvSpPr txBox="1"/>
          <p:nvPr/>
        </p:nvSpPr>
        <p:spPr>
          <a:xfrm>
            <a:off x="10974070" y="2755900"/>
            <a:ext cx="1143000" cy="583565"/>
          </a:xfrm>
          <a:prstGeom prst="rect">
            <a:avLst/>
          </a:prstGeom>
          <a:noFill/>
        </p:spPr>
        <p:txBody>
          <a:bodyPr wrap="square" rtlCol="0">
            <a:spAutoFit/>
          </a:bodyPr>
          <a:p>
            <a:r>
              <a:rPr lang="zh-CN" altLang="en-US" sz="1600" b="1"/>
              <a:t>机构持仓</a:t>
            </a:r>
            <a:r>
              <a:rPr lang="zh-CN" altLang="en-US" sz="1600" b="1"/>
              <a:t>不变</a:t>
            </a:r>
            <a:endParaRPr lang="zh-CN" altLang="en-US" sz="1600" b="1"/>
          </a:p>
        </p:txBody>
      </p:sp>
      <p:sp>
        <p:nvSpPr>
          <p:cNvPr id="10" name="文本框 9"/>
          <p:cNvSpPr txBox="1"/>
          <p:nvPr/>
        </p:nvSpPr>
        <p:spPr>
          <a:xfrm>
            <a:off x="10754360" y="4269105"/>
            <a:ext cx="1143000" cy="337185"/>
          </a:xfrm>
          <a:prstGeom prst="rect">
            <a:avLst/>
          </a:prstGeom>
          <a:noFill/>
        </p:spPr>
        <p:txBody>
          <a:bodyPr wrap="square" rtlCol="0">
            <a:spAutoFit/>
          </a:bodyPr>
          <a:p>
            <a:r>
              <a:rPr lang="zh-CN" altLang="en-US" sz="1600" b="1"/>
              <a:t>机构加仓</a:t>
            </a:r>
            <a:endParaRPr lang="zh-CN" altLang="en-US" sz="1600" b="1"/>
          </a:p>
        </p:txBody>
      </p:sp>
      <p:sp>
        <p:nvSpPr>
          <p:cNvPr id="11" name="文本框 10"/>
          <p:cNvSpPr txBox="1"/>
          <p:nvPr/>
        </p:nvSpPr>
        <p:spPr>
          <a:xfrm>
            <a:off x="284480" y="2131060"/>
            <a:ext cx="1143000" cy="337185"/>
          </a:xfrm>
          <a:prstGeom prst="rect">
            <a:avLst/>
          </a:prstGeom>
          <a:noFill/>
        </p:spPr>
        <p:txBody>
          <a:bodyPr wrap="square" rtlCol="0">
            <a:spAutoFit/>
          </a:bodyPr>
          <a:p>
            <a:r>
              <a:rPr lang="zh-CN" altLang="en-US" sz="1600" b="1"/>
              <a:t>机构加仓</a:t>
            </a:r>
            <a:endParaRPr lang="zh-CN" altLang="en-US" sz="1600" b="1"/>
          </a:p>
        </p:txBody>
      </p:sp>
      <p:sp>
        <p:nvSpPr>
          <p:cNvPr id="12" name="文本框 11"/>
          <p:cNvSpPr txBox="1"/>
          <p:nvPr/>
        </p:nvSpPr>
        <p:spPr>
          <a:xfrm>
            <a:off x="285115" y="4883785"/>
            <a:ext cx="1143000" cy="337185"/>
          </a:xfrm>
          <a:prstGeom prst="rect">
            <a:avLst/>
          </a:prstGeom>
          <a:noFill/>
        </p:spPr>
        <p:txBody>
          <a:bodyPr wrap="square" rtlCol="0">
            <a:spAutoFit/>
          </a:bodyPr>
          <a:p>
            <a:r>
              <a:rPr lang="zh-CN" altLang="en-US" sz="1600" b="1"/>
              <a:t>机构减持</a:t>
            </a:r>
            <a:endParaRPr lang="zh-CN" altLang="en-US" sz="1600" b="1"/>
          </a:p>
        </p:txBody>
      </p:sp>
      <p:sp>
        <p:nvSpPr>
          <p:cNvPr id="13" name="文本框 12"/>
          <p:cNvSpPr txBox="1"/>
          <p:nvPr/>
        </p:nvSpPr>
        <p:spPr>
          <a:xfrm>
            <a:off x="3832860" y="5974715"/>
            <a:ext cx="4064000" cy="368300"/>
          </a:xfrm>
          <a:prstGeom prst="rect">
            <a:avLst/>
          </a:prstGeom>
          <a:noFill/>
        </p:spPr>
        <p:txBody>
          <a:bodyPr wrap="square" rtlCol="0">
            <a:spAutoFit/>
          </a:bodyPr>
          <a:p>
            <a:r>
              <a:rPr lang="zh-CN" altLang="en-US" b="1">
                <a:solidFill>
                  <a:srgbClr val="FF0000"/>
                </a:solidFill>
              </a:rPr>
              <a:t>股票型</a:t>
            </a:r>
            <a:r>
              <a:rPr lang="en-US" altLang="zh-CN" b="1">
                <a:solidFill>
                  <a:srgbClr val="FF0000"/>
                </a:solidFill>
              </a:rPr>
              <a:t>ETF</a:t>
            </a:r>
            <a:r>
              <a:rPr lang="zh-CN" altLang="en-US" b="1">
                <a:solidFill>
                  <a:srgbClr val="FF0000"/>
                </a:solidFill>
              </a:rPr>
              <a:t>资产总值</a:t>
            </a:r>
            <a:r>
              <a:rPr lang="en-US" altLang="zh-CN" b="1">
                <a:solidFill>
                  <a:srgbClr val="FF0000"/>
                </a:solidFill>
              </a:rPr>
              <a:t>3.7</a:t>
            </a:r>
            <a:r>
              <a:rPr lang="zh-CN" altLang="en-US" b="1">
                <a:solidFill>
                  <a:srgbClr val="FF0000"/>
                </a:solidFill>
              </a:rPr>
              <a:t>万亿元</a:t>
            </a:r>
            <a:endParaRPr lang="zh-CN" altLang="en-US" b="1">
              <a:solidFill>
                <a:srgbClr val="FF0000"/>
              </a:solidFill>
            </a:endParaRPr>
          </a:p>
        </p:txBody>
      </p:sp>
    </p:spTree>
    <p:custDataLst>
      <p:tags r:id="rId39"/>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2" name="文本框 1"/>
          <p:cNvSpPr txBox="1"/>
          <p:nvPr/>
        </p:nvSpPr>
        <p:spPr>
          <a:xfrm>
            <a:off x="1859280" y="2755265"/>
            <a:ext cx="8473440" cy="1014730"/>
          </a:xfrm>
          <a:prstGeom prst="rect">
            <a:avLst/>
          </a:prstGeom>
          <a:noFill/>
        </p:spPr>
        <p:txBody>
          <a:bodyPr wrap="square" rtlCol="0">
            <a:spAutoFit/>
          </a:bodyPr>
          <a:p>
            <a:pPr algn="ct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建仓与</a:t>
            </a: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买卖</a:t>
            </a:r>
            <a:endPar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先看主力</a:t>
            </a:r>
            <a:r>
              <a:rPr lang="zh-CN" altLang="en-US" sz="4000" b="1">
                <a:solidFill>
                  <a:schemeClr val="bg1"/>
                </a:solidFill>
              </a:rPr>
              <a:t>做盘</a:t>
            </a:r>
            <a:endParaRPr lang="zh-CN" altLang="en-US" sz="4000" b="1">
              <a:solidFill>
                <a:schemeClr val="bg1"/>
              </a:solidFill>
            </a:endParaRPr>
          </a:p>
        </p:txBody>
      </p:sp>
      <p:sp>
        <p:nvSpPr>
          <p:cNvPr id="3" name="矩形 2"/>
          <p:cNvSpPr/>
          <p:nvPr>
            <p:custDataLst>
              <p:tags r:id="rId2"/>
            </p:custDataLst>
          </p:nvPr>
        </p:nvSpPr>
        <p:spPr>
          <a:xfrm>
            <a:off x="4666561" y="5246346"/>
            <a:ext cx="6557065" cy="1006664"/>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200" dirty="0">
                <a:solidFill>
                  <a:schemeClr val="tx1">
                    <a:lumMod val="85000"/>
                    <a:lumOff val="15000"/>
                  </a:schemeClr>
                </a:solidFill>
                <a:latin typeface="+mn-ea"/>
                <a:cs typeface="+mn-ea"/>
              </a:rPr>
              <a:t>控盘</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突破进入突破阶段，接下来不要轻易离场，可做成本，但大趋势周线向上，没有走完就不要轻易离场，不说吃完，最起码一大半要吃</a:t>
            </a:r>
            <a:r>
              <a:rPr lang="zh-CN" altLang="en-US" sz="1200" dirty="0">
                <a:solidFill>
                  <a:schemeClr val="tx1">
                    <a:lumMod val="85000"/>
                    <a:lumOff val="15000"/>
                  </a:schemeClr>
                </a:solidFill>
                <a:latin typeface="+mn-ea"/>
                <a:cs typeface="+mn-ea"/>
              </a:rPr>
              <a:t>到</a:t>
            </a:r>
            <a:endParaRPr lang="zh-CN" altLang="en-US" sz="1200" dirty="0">
              <a:solidFill>
                <a:schemeClr val="tx1">
                  <a:lumMod val="85000"/>
                  <a:lumOff val="15000"/>
                </a:schemeClr>
              </a:solidFill>
              <a:latin typeface="+mn-ea"/>
              <a:cs typeface="+mn-ea"/>
            </a:endParaRPr>
          </a:p>
        </p:txBody>
      </p:sp>
      <p:sp>
        <p:nvSpPr>
          <p:cNvPr id="2" name="矩形 1"/>
          <p:cNvSpPr/>
          <p:nvPr>
            <p:custDataLst>
              <p:tags r:id="rId3"/>
            </p:custDataLst>
          </p:nvPr>
        </p:nvSpPr>
        <p:spPr>
          <a:xfrm>
            <a:off x="4666561" y="4611229"/>
            <a:ext cx="6557062" cy="613452"/>
          </a:xfrm>
          <a:prstGeom prst="rect">
            <a:avLst/>
          </a:prstGeom>
          <a:noFill/>
        </p:spPr>
        <p:txBody>
          <a:bodyPr wrap="square" lIns="0" tIns="0" rIns="0" bIns="36000" rtlCol="0" anchor="b">
            <a:noAutofit/>
          </a:bodyPr>
          <a:p>
            <a:pPr>
              <a:spcBef>
                <a:spcPct val="0"/>
              </a:spcBef>
              <a:spcAft>
                <a:spcPct val="0"/>
              </a:spcAft>
            </a:pPr>
            <a:r>
              <a:rPr lang="zh-CN" altLang="en-US" b="1" dirty="0">
                <a:solidFill>
                  <a:schemeClr val="accent1"/>
                </a:solidFill>
                <a:latin typeface="+mn-ea"/>
                <a:cs typeface="+mn-ea"/>
              </a:rPr>
              <a:t>水手突破进入突破阶段【</a:t>
            </a:r>
            <a:r>
              <a:rPr lang="zh-CN" altLang="en-US" b="1" dirty="0">
                <a:solidFill>
                  <a:schemeClr val="accent1"/>
                </a:solidFill>
                <a:latin typeface="+mn-ea"/>
                <a:cs typeface="+mn-ea"/>
              </a:rPr>
              <a:t>变黄色】</a:t>
            </a:r>
            <a:endParaRPr lang="zh-CN" altLang="en-US" b="1" dirty="0">
              <a:solidFill>
                <a:schemeClr val="accent1"/>
              </a:solidFill>
              <a:latin typeface="+mn-ea"/>
              <a:cs typeface="+mn-ea"/>
            </a:endParaRPr>
          </a:p>
        </p:txBody>
      </p:sp>
      <p:sp>
        <p:nvSpPr>
          <p:cNvPr id="5" name="矩形 4"/>
          <p:cNvSpPr/>
          <p:nvPr>
            <p:custDataLst>
              <p:tags r:id="rId4"/>
            </p:custDataLst>
          </p:nvPr>
        </p:nvSpPr>
        <p:spPr>
          <a:xfrm>
            <a:off x="4666561" y="1891694"/>
            <a:ext cx="6557065" cy="1006664"/>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200" dirty="0">
                <a:solidFill>
                  <a:schemeClr val="tx1">
                    <a:lumMod val="85000"/>
                    <a:lumOff val="15000"/>
                  </a:schemeClr>
                </a:solidFill>
                <a:latin typeface="+mn-ea"/>
                <a:cs typeface="+mn-ea"/>
              </a:rPr>
              <a:t>有市场环境的配合，加上资金的参与，市场进入到进攻区域，那么会有持续的资金参与，此时的主题机会也是最强的部分，可以重点做</a:t>
            </a:r>
            <a:r>
              <a:rPr lang="zh-CN" altLang="en-US" sz="1200" dirty="0">
                <a:solidFill>
                  <a:schemeClr val="tx1">
                    <a:lumMod val="85000"/>
                    <a:lumOff val="15000"/>
                  </a:schemeClr>
                </a:solidFill>
                <a:latin typeface="+mn-ea"/>
                <a:cs typeface="+mn-ea"/>
              </a:rPr>
              <a:t>布局</a:t>
            </a:r>
            <a:endParaRPr lang="zh-CN" altLang="en-US" sz="1200" dirty="0">
              <a:solidFill>
                <a:schemeClr val="tx1">
                  <a:lumMod val="85000"/>
                  <a:lumOff val="15000"/>
                </a:schemeClr>
              </a:solidFill>
              <a:latin typeface="+mn-ea"/>
              <a:cs typeface="+mn-ea"/>
            </a:endParaRPr>
          </a:p>
        </p:txBody>
      </p:sp>
      <p:sp>
        <p:nvSpPr>
          <p:cNvPr id="9" name="矩形 8"/>
          <p:cNvSpPr/>
          <p:nvPr>
            <p:custDataLst>
              <p:tags r:id="rId5"/>
            </p:custDataLst>
          </p:nvPr>
        </p:nvSpPr>
        <p:spPr>
          <a:xfrm>
            <a:off x="4666561" y="1264625"/>
            <a:ext cx="6557062" cy="613452"/>
          </a:xfrm>
          <a:prstGeom prst="rect">
            <a:avLst/>
          </a:prstGeom>
          <a:noFill/>
        </p:spPr>
        <p:txBody>
          <a:bodyPr wrap="square" lIns="0" tIns="0" rIns="0" bIns="36000" rtlCol="0" anchor="b">
            <a:noAutofit/>
          </a:bodyPr>
          <a:p>
            <a:pPr>
              <a:spcBef>
                <a:spcPct val="0"/>
              </a:spcBef>
              <a:spcAft>
                <a:spcPct val="0"/>
              </a:spcAft>
            </a:pPr>
            <a:r>
              <a:rPr lang="zh-CN" altLang="en-US" b="1" dirty="0">
                <a:solidFill>
                  <a:schemeClr val="accent1"/>
                </a:solidFill>
                <a:latin typeface="+mn-ea"/>
                <a:cs typeface="+mn-ea"/>
              </a:rPr>
              <a:t>股价长期震荡，反复时间周期</a:t>
            </a:r>
            <a:r>
              <a:rPr lang="zh-CN" altLang="en-US" b="1" dirty="0">
                <a:solidFill>
                  <a:schemeClr val="accent1"/>
                </a:solidFill>
                <a:latin typeface="+mn-ea"/>
                <a:cs typeface="+mn-ea"/>
              </a:rPr>
              <a:t>长</a:t>
            </a:r>
            <a:endParaRPr lang="zh-CN" altLang="en-US" b="1" dirty="0">
              <a:solidFill>
                <a:schemeClr val="accent1"/>
              </a:solidFill>
              <a:latin typeface="+mn-ea"/>
              <a:cs typeface="+mn-ea"/>
            </a:endParaRPr>
          </a:p>
        </p:txBody>
      </p:sp>
      <p:sp>
        <p:nvSpPr>
          <p:cNvPr id="10" name="矩形 9"/>
          <p:cNvSpPr/>
          <p:nvPr>
            <p:custDataLst>
              <p:tags r:id="rId6"/>
            </p:custDataLst>
          </p:nvPr>
        </p:nvSpPr>
        <p:spPr>
          <a:xfrm>
            <a:off x="4666561" y="3569020"/>
            <a:ext cx="6557065" cy="1006664"/>
          </a:xfrm>
          <a:prstGeom prst="rect">
            <a:avLst/>
          </a:prstGeom>
          <a:noFill/>
        </p:spPr>
        <p:txBody>
          <a:bodyPr wrap="square" lIns="0" tIns="0" rIns="0" bIns="0" rtlCol="0" anchor="t" anchorCtr="0">
            <a:noAutofit/>
          </a:bodyPr>
          <a:p>
            <a:pPr>
              <a:lnSpc>
                <a:spcPct val="130000"/>
              </a:lnSpc>
              <a:spcBef>
                <a:spcPct val="0"/>
              </a:spcBef>
              <a:spcAft>
                <a:spcPct val="0"/>
              </a:spcAft>
            </a:pPr>
            <a:r>
              <a:rPr lang="en-US" sz="1200" dirty="0">
                <a:solidFill>
                  <a:schemeClr val="tx1">
                    <a:lumMod val="85000"/>
                    <a:lumOff val="15000"/>
                  </a:schemeClr>
                </a:solidFill>
                <a:latin typeface="+mn-ea"/>
                <a:cs typeface="+mn-ea"/>
              </a:rPr>
              <a:t>30</a:t>
            </a:r>
            <a:r>
              <a:rPr lang="zh-CN" altLang="en-US" sz="1200" dirty="0">
                <a:solidFill>
                  <a:schemeClr val="tx1">
                    <a:lumMod val="85000"/>
                    <a:lumOff val="15000"/>
                  </a:schemeClr>
                </a:solidFill>
                <a:latin typeface="+mn-ea"/>
                <a:cs typeface="+mn-ea"/>
              </a:rPr>
              <a:t>以上的控盘</a:t>
            </a:r>
            <a:r>
              <a:rPr lang="en-US" altLang="zh-CN" sz="1200" dirty="0">
                <a:solidFill>
                  <a:schemeClr val="tx1">
                    <a:lumMod val="85000"/>
                    <a:lumOff val="15000"/>
                  </a:schemeClr>
                </a:solidFill>
                <a:latin typeface="+mn-ea"/>
                <a:cs typeface="+mn-ea"/>
              </a:rPr>
              <a:t> </a:t>
            </a:r>
            <a:r>
              <a:rPr lang="zh-CN" altLang="en-US" sz="1200" dirty="0">
                <a:solidFill>
                  <a:schemeClr val="tx1">
                    <a:lumMod val="85000"/>
                    <a:lumOff val="15000"/>
                  </a:schemeClr>
                </a:solidFill>
                <a:latin typeface="+mn-ea"/>
                <a:cs typeface="+mn-ea"/>
              </a:rPr>
              <a:t>主力的行为才能逐步呈现，进入控盘期此时仓位可</a:t>
            </a:r>
            <a:r>
              <a:rPr lang="zh-CN" altLang="en-US" sz="1200" dirty="0">
                <a:solidFill>
                  <a:schemeClr val="tx1">
                    <a:lumMod val="85000"/>
                    <a:lumOff val="15000"/>
                  </a:schemeClr>
                </a:solidFill>
                <a:latin typeface="+mn-ea"/>
                <a:cs typeface="+mn-ea"/>
              </a:rPr>
              <a:t>重</a:t>
            </a:r>
            <a:endParaRPr lang="zh-CN" altLang="en-US" sz="1200" dirty="0">
              <a:solidFill>
                <a:schemeClr val="tx1">
                  <a:lumMod val="85000"/>
                  <a:lumOff val="15000"/>
                </a:schemeClr>
              </a:solidFill>
              <a:latin typeface="+mn-ea"/>
              <a:cs typeface="+mn-ea"/>
            </a:endParaRPr>
          </a:p>
        </p:txBody>
      </p:sp>
      <p:sp>
        <p:nvSpPr>
          <p:cNvPr id="11" name="矩形 10"/>
          <p:cNvSpPr/>
          <p:nvPr>
            <p:custDataLst>
              <p:tags r:id="rId7"/>
            </p:custDataLst>
          </p:nvPr>
        </p:nvSpPr>
        <p:spPr>
          <a:xfrm>
            <a:off x="4666561" y="2937927"/>
            <a:ext cx="6557062" cy="613452"/>
          </a:xfrm>
          <a:prstGeom prst="rect">
            <a:avLst/>
          </a:prstGeom>
          <a:noFill/>
        </p:spPr>
        <p:txBody>
          <a:bodyPr wrap="square" lIns="0" tIns="0" rIns="0" bIns="36000" rtlCol="0" anchor="b">
            <a:noAutofit/>
          </a:bodyPr>
          <a:p>
            <a:pPr lvl="0" algn="l">
              <a:buClrTx/>
              <a:buSzTx/>
              <a:buFontTx/>
            </a:pPr>
            <a:r>
              <a:rPr lang="zh-CN" altLang="en-US" b="1" dirty="0">
                <a:solidFill>
                  <a:schemeClr val="accent2"/>
                </a:solidFill>
                <a:latin typeface="+mn-ea"/>
                <a:cs typeface="+mn-ea"/>
                <a:sym typeface="+mn-ea"/>
              </a:rPr>
              <a:t>控盘持续</a:t>
            </a:r>
            <a:r>
              <a:rPr lang="zh-CN" altLang="en-US" b="1" dirty="0">
                <a:solidFill>
                  <a:schemeClr val="accent2"/>
                </a:solidFill>
                <a:latin typeface="+mn-ea"/>
                <a:cs typeface="+mn-ea"/>
                <a:sym typeface="+mn-ea"/>
              </a:rPr>
              <a:t>增加区域</a:t>
            </a:r>
            <a:endParaRPr lang="zh-CN" altLang="en-US" b="1" dirty="0">
              <a:solidFill>
                <a:schemeClr val="accent2"/>
              </a:solidFill>
              <a:latin typeface="+mn-ea"/>
              <a:cs typeface="+mn-ea"/>
              <a:sym typeface="+mn-ea"/>
            </a:endParaRPr>
          </a:p>
        </p:txBody>
      </p:sp>
      <p:sp>
        <p:nvSpPr>
          <p:cNvPr id="27" name="任意多边形: 形状 26"/>
          <p:cNvSpPr/>
          <p:nvPr>
            <p:custDataLst>
              <p:tags r:id="rId8"/>
            </p:custDataLst>
          </p:nvPr>
        </p:nvSpPr>
        <p:spPr>
          <a:xfrm>
            <a:off x="392430" y="1552339"/>
            <a:ext cx="3350754" cy="4410528"/>
          </a:xfrm>
          <a:custGeom>
            <a:avLst/>
            <a:gdLst>
              <a:gd name="connsiteX0" fmla="*/ 1084579 w 3172579"/>
              <a:gd name="connsiteY0" fmla="*/ 0 h 4176000"/>
              <a:gd name="connsiteX1" fmla="*/ 3172579 w 3172579"/>
              <a:gd name="connsiteY1" fmla="*/ 2088000 h 4176000"/>
              <a:gd name="connsiteX2" fmla="*/ 1084579 w 3172579"/>
              <a:gd name="connsiteY2" fmla="*/ 4176000 h 4176000"/>
              <a:gd name="connsiteX3" fmla="*/ 89315 w 3172579"/>
              <a:gd name="connsiteY3" fmla="*/ 3923990 h 4176000"/>
              <a:gd name="connsiteX4" fmla="*/ 0 w 3172579"/>
              <a:gd name="connsiteY4" fmla="*/ 3869730 h 4176000"/>
              <a:gd name="connsiteX5" fmla="*/ 0 w 3172579"/>
              <a:gd name="connsiteY5" fmla="*/ 306270 h 4176000"/>
              <a:gd name="connsiteX6" fmla="*/ 89315 w 3172579"/>
              <a:gd name="connsiteY6" fmla="*/ 252010 h 4176000"/>
              <a:gd name="connsiteX7" fmla="*/ 1084579 w 3172579"/>
              <a:gd name="connsiteY7" fmla="*/ 0 h 41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2579" h="4176000">
                <a:moveTo>
                  <a:pt x="1084579" y="0"/>
                </a:moveTo>
                <a:cubicBezTo>
                  <a:pt x="2237750" y="0"/>
                  <a:pt x="3172579" y="934829"/>
                  <a:pt x="3172579" y="2088000"/>
                </a:cubicBezTo>
                <a:cubicBezTo>
                  <a:pt x="3172579" y="3241171"/>
                  <a:pt x="2237750" y="4176000"/>
                  <a:pt x="1084579" y="4176000"/>
                </a:cubicBezTo>
                <a:cubicBezTo>
                  <a:pt x="724213" y="4176000"/>
                  <a:pt x="385170" y="4084708"/>
                  <a:pt x="89315" y="3923990"/>
                </a:cubicBezTo>
                <a:lnTo>
                  <a:pt x="0" y="3869730"/>
                </a:lnTo>
                <a:lnTo>
                  <a:pt x="0" y="306270"/>
                </a:lnTo>
                <a:lnTo>
                  <a:pt x="89315" y="252010"/>
                </a:lnTo>
                <a:cubicBezTo>
                  <a:pt x="385170" y="91292"/>
                  <a:pt x="724213" y="0"/>
                  <a:pt x="1084579" y="0"/>
                </a:cubicBezTo>
                <a:close/>
              </a:path>
            </a:pathLst>
          </a:custGeom>
          <a:noFill/>
          <a:ln>
            <a:gradFill>
              <a:gsLst>
                <a:gs pos="100000">
                  <a:schemeClr val="tx1">
                    <a:lumMod val="50000"/>
                    <a:lumOff val="50000"/>
                    <a:alpha val="30000"/>
                  </a:schemeClr>
                </a:gs>
                <a:gs pos="15000">
                  <a:srgbClr val="FFFFFF">
                    <a:lumMod val="20000"/>
                    <a:lumOff val="8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2" name="椭圆 11"/>
          <p:cNvSpPr/>
          <p:nvPr>
            <p:custDataLst>
              <p:tags r:id="rId9"/>
            </p:custDataLst>
          </p:nvPr>
        </p:nvSpPr>
        <p:spPr>
          <a:xfrm>
            <a:off x="3399680" y="3433546"/>
            <a:ext cx="641824" cy="641824"/>
          </a:xfrm>
          <a:prstGeom prst="ellipse">
            <a:avLst/>
          </a:prstGeom>
          <a:solidFill>
            <a:schemeClr val="accent2"/>
          </a:solidFill>
          <a:ln>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sz="1400" b="1">
                <a:solidFill>
                  <a:srgbClr val="FFFFFF"/>
                </a:solidFill>
                <a:latin typeface="+mn-ea"/>
                <a:cs typeface="+mn-ea"/>
                <a:sym typeface="+mn-ea"/>
              </a:rPr>
              <a:t>02</a:t>
            </a:r>
            <a:endParaRPr lang="en-US" altLang="zh-CN" sz="1400" b="1">
              <a:solidFill>
                <a:srgbClr val="FFFFFF"/>
              </a:solidFill>
              <a:latin typeface="+mn-ea"/>
              <a:cs typeface="+mn-ea"/>
              <a:sym typeface="+mn-ea"/>
            </a:endParaRPr>
          </a:p>
        </p:txBody>
      </p:sp>
      <p:sp>
        <p:nvSpPr>
          <p:cNvPr id="33" name="椭圆 32"/>
          <p:cNvSpPr/>
          <p:nvPr>
            <p:custDataLst>
              <p:tags r:id="rId10"/>
            </p:custDataLst>
          </p:nvPr>
        </p:nvSpPr>
        <p:spPr>
          <a:xfrm>
            <a:off x="2806144" y="1897059"/>
            <a:ext cx="641824" cy="641824"/>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45720" bIns="45720" numCol="1" spcCol="0" rtlCol="0" fromWordArt="0" anchor="ctr" anchorCtr="0" forceAA="0" compatLnSpc="1">
            <a:noAutofit/>
          </a:bodyPr>
          <a:p>
            <a:pPr lvl="0" algn="ctr">
              <a:spcBef>
                <a:spcPct val="0"/>
              </a:spcBef>
              <a:spcAft>
                <a:spcPct val="0"/>
              </a:spcAft>
              <a:buClrTx/>
              <a:buSzTx/>
              <a:buFontTx/>
            </a:pPr>
            <a:r>
              <a:rPr lang="en-US" altLang="zh-CN" sz="1400" b="1">
                <a:solidFill>
                  <a:srgbClr val="FFFFFF"/>
                </a:solidFill>
                <a:latin typeface="+mn-ea"/>
                <a:cs typeface="+mn-ea"/>
                <a:sym typeface="+mn-ea"/>
              </a:rPr>
              <a:t>01</a:t>
            </a:r>
            <a:endParaRPr lang="en-US" altLang="zh-CN" sz="1400" b="1" dirty="0">
              <a:solidFill>
                <a:srgbClr val="FFFFFF"/>
              </a:solidFill>
              <a:latin typeface="+mn-ea"/>
              <a:cs typeface="+mn-ea"/>
              <a:sym typeface="+mn-ea"/>
            </a:endParaRPr>
          </a:p>
        </p:txBody>
      </p:sp>
      <p:sp>
        <p:nvSpPr>
          <p:cNvPr id="24" name="椭圆 23"/>
          <p:cNvSpPr/>
          <p:nvPr>
            <p:custDataLst>
              <p:tags r:id="rId11"/>
            </p:custDataLst>
          </p:nvPr>
        </p:nvSpPr>
        <p:spPr>
          <a:xfrm>
            <a:off x="2806144" y="4969363"/>
            <a:ext cx="641824" cy="641824"/>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400" b="1" dirty="0">
                <a:solidFill>
                  <a:srgbClr val="FFFFFF"/>
                </a:solidFill>
                <a:latin typeface="+mn-ea"/>
                <a:cs typeface="+mn-ea"/>
                <a:sym typeface="+mn-ea"/>
              </a:rPr>
              <a:t>03</a:t>
            </a:r>
            <a:endParaRPr lang="en-US" altLang="zh-CN" sz="1400" b="1" dirty="0">
              <a:solidFill>
                <a:srgbClr val="FFFFFF"/>
              </a:solidFill>
              <a:latin typeface="+mn-ea"/>
              <a:cs typeface="+mn-ea"/>
              <a:sym typeface="+mn-ea"/>
            </a:endParaRPr>
          </a:p>
        </p:txBody>
      </p:sp>
      <p:sp>
        <p:nvSpPr>
          <p:cNvPr id="13" name="椭圆 12"/>
          <p:cNvSpPr/>
          <p:nvPr>
            <p:custDataLst>
              <p:tags r:id="rId12"/>
            </p:custDataLst>
          </p:nvPr>
        </p:nvSpPr>
        <p:spPr>
          <a:xfrm>
            <a:off x="392430" y="2605949"/>
            <a:ext cx="2290982" cy="2290982"/>
          </a:xfrm>
          <a:prstGeom prst="ellipse">
            <a:avLst/>
          </a:prstGeom>
          <a:solidFill>
            <a:schemeClr val="accent1"/>
          </a:soli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spc="150" dirty="0">
                <a:solidFill>
                  <a:srgbClr val="FFFFFF"/>
                </a:solidFill>
                <a:latin typeface="+mn-ea"/>
                <a:cs typeface="+mn-ea"/>
                <a:sym typeface="+mn-ea"/>
              </a:rPr>
              <a:t>主升浪</a:t>
            </a:r>
            <a:r>
              <a:rPr lang="zh-CN" altLang="en-US" sz="2000" b="1" spc="150" dirty="0">
                <a:solidFill>
                  <a:srgbClr val="FFFFFF"/>
                </a:solidFill>
                <a:latin typeface="+mn-ea"/>
                <a:cs typeface="+mn-ea"/>
                <a:sym typeface="+mn-ea"/>
              </a:rPr>
              <a:t>三部曲</a:t>
            </a:r>
            <a:endParaRPr lang="zh-CN" altLang="en-US" sz="2000" b="1" spc="150" dirty="0">
              <a:solidFill>
                <a:srgbClr val="FFFFFF"/>
              </a:solidFill>
              <a:latin typeface="+mn-ea"/>
              <a:cs typeface="+mn-ea"/>
              <a:sym typeface="+mn-ea"/>
            </a:endParaRPr>
          </a:p>
        </p:txBody>
      </p:sp>
    </p:spTree>
    <p:custDataLst>
      <p:tags r:id="rId1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48920" y="845820"/>
            <a:ext cx="5847080" cy="5688330"/>
          </a:xfrm>
          <a:prstGeom prst="rect">
            <a:avLst/>
          </a:prstGeom>
        </p:spPr>
      </p:pic>
      <p:pic>
        <p:nvPicPr>
          <p:cNvPr id="5" name="图片 4"/>
          <p:cNvPicPr>
            <a:picLocks noChangeAspect="1"/>
          </p:cNvPicPr>
          <p:nvPr/>
        </p:nvPicPr>
        <p:blipFill>
          <a:blip r:embed="rId2"/>
          <a:stretch>
            <a:fillRect/>
          </a:stretch>
        </p:blipFill>
        <p:spPr>
          <a:xfrm>
            <a:off x="6392545" y="890270"/>
            <a:ext cx="5150485" cy="5548630"/>
          </a:xfrm>
          <a:prstGeom prst="rect">
            <a:avLst/>
          </a:prstGeom>
        </p:spPr>
      </p:pic>
      <p:sp>
        <p:nvSpPr>
          <p:cNvPr id="6" name="文本框 5"/>
          <p:cNvSpPr txBox="1"/>
          <p:nvPr/>
        </p:nvSpPr>
        <p:spPr>
          <a:xfrm>
            <a:off x="2605405" y="84455"/>
            <a:ext cx="7157085" cy="521970"/>
          </a:xfrm>
          <a:prstGeom prst="rect">
            <a:avLst/>
          </a:prstGeom>
          <a:noFill/>
        </p:spPr>
        <p:txBody>
          <a:bodyPr wrap="square" rtlCol="0" anchor="t">
            <a:spAutoFit/>
          </a:bodyPr>
          <a:p>
            <a:pPr algn="ctr"/>
            <a:r>
              <a:rPr lang="en-US" altLang="zh-CN" sz="2800" b="1">
                <a:solidFill>
                  <a:schemeClr val="bg1"/>
                </a:solidFill>
                <a:sym typeface="+mn-ea"/>
              </a:rPr>
              <a:t>      </a:t>
            </a:r>
            <a:r>
              <a:rPr lang="zh-CN" altLang="en-US" sz="2800" b="1">
                <a:solidFill>
                  <a:schemeClr val="bg1"/>
                </a:solidFill>
                <a:sym typeface="+mn-ea"/>
              </a:rPr>
              <a:t>高控盘翻倍与低控盘启动哪个优势</a:t>
            </a:r>
            <a:r>
              <a:rPr lang="zh-CN" altLang="en-US" sz="2800" b="1">
                <a:solidFill>
                  <a:schemeClr val="bg1"/>
                </a:solidFill>
                <a:sym typeface="+mn-ea"/>
              </a:rPr>
              <a:t>多</a:t>
            </a:r>
            <a:endParaRPr lang="zh-CN" altLang="en-US" sz="2800" b="1">
              <a:solidFill>
                <a:schemeClr val="bg1"/>
              </a:solidFill>
              <a:sym typeface="+mn-ea"/>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20800" y="995045"/>
            <a:ext cx="10400030" cy="5557520"/>
          </a:xfrm>
          <a:prstGeom prst="rect">
            <a:avLst/>
          </a:prstGeom>
        </p:spPr>
      </p:pic>
      <p:sp>
        <p:nvSpPr>
          <p:cNvPr id="4" name="文本框 3"/>
          <p:cNvSpPr txBox="1"/>
          <p:nvPr/>
        </p:nvSpPr>
        <p:spPr>
          <a:xfrm>
            <a:off x="1874520" y="4319905"/>
            <a:ext cx="6096000" cy="368300"/>
          </a:xfrm>
          <a:prstGeom prst="rect">
            <a:avLst/>
          </a:prstGeom>
          <a:noFill/>
        </p:spPr>
        <p:txBody>
          <a:bodyPr wrap="square" rtlCol="0" anchor="t">
            <a:spAutoFit/>
          </a:bodyPr>
          <a:p>
            <a:r>
              <a:rPr lang="zh-CN" altLang="en-US" b="1">
                <a:sym typeface="+mn-ea"/>
              </a:rPr>
              <a:t>有控盘出突破，回撤黄色必加</a:t>
            </a:r>
            <a:r>
              <a:rPr lang="zh-CN" altLang="en-US" b="1">
                <a:sym typeface="+mn-ea"/>
              </a:rPr>
              <a:t>着</a:t>
            </a:r>
            <a:endParaRPr lang="zh-CN" altLang="en-US" b="1">
              <a:sym typeface="+mn-ea"/>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67755" y="1737360"/>
            <a:ext cx="5437505" cy="3043555"/>
          </a:xfrm>
          <a:prstGeom prst="rect">
            <a:avLst/>
          </a:prstGeom>
          <a:noFill/>
        </p:spPr>
        <p:txBody>
          <a:bodyPr wrap="square" rtlCol="0">
            <a:noAutofit/>
          </a:bodyPr>
          <a:lstStyle/>
          <a:p>
            <a:pPr>
              <a:lnSpc>
                <a:spcPct val="190000"/>
              </a:lnSpc>
            </a:pPr>
            <a:r>
              <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当下市场的判断</a:t>
            </a:r>
            <a:r>
              <a:rPr lang="en-US" altLang="zh-CN"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 </a:t>
            </a:r>
            <a:endParaRPr lang="en-US" altLang="zh-CN"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a:p>
            <a:pPr>
              <a:lnSpc>
                <a:spcPct val="190000"/>
              </a:lnSpc>
            </a:pP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十五五规划</a:t>
            </a:r>
            <a:endPar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a:p>
            <a:pPr>
              <a:lnSpc>
                <a:spcPct val="190000"/>
              </a:lnSpc>
            </a:pPr>
            <a:r>
              <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建仓与</a:t>
            </a:r>
            <a:r>
              <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买卖</a:t>
            </a:r>
            <a:endPar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p:txBody>
      </p:sp>
      <p:sp>
        <p:nvSpPr>
          <p:cNvPr id="3" name="文本框 2"/>
          <p:cNvSpPr txBox="1"/>
          <p:nvPr/>
        </p:nvSpPr>
        <p:spPr>
          <a:xfrm>
            <a:off x="5137785" y="1798638"/>
            <a:ext cx="955040" cy="2837815"/>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按照控盘做</a:t>
            </a:r>
            <a:r>
              <a:rPr lang="zh-CN" altLang="en-US" sz="4000" b="1">
                <a:solidFill>
                  <a:schemeClr val="bg1"/>
                </a:solidFill>
              </a:rPr>
              <a:t>增减仓</a:t>
            </a:r>
            <a:endParaRPr lang="zh-CN" altLang="en-US" sz="4000" b="1">
              <a:solidFill>
                <a:schemeClr val="bg1"/>
              </a:solidFill>
            </a:endParaRPr>
          </a:p>
        </p:txBody>
      </p:sp>
      <p:pic>
        <p:nvPicPr>
          <p:cNvPr id="2" name="图片 1"/>
          <p:cNvPicPr>
            <a:picLocks noChangeAspect="1"/>
          </p:cNvPicPr>
          <p:nvPr/>
        </p:nvPicPr>
        <p:blipFill>
          <a:blip r:embed="rId2"/>
          <a:stretch>
            <a:fillRect/>
          </a:stretch>
        </p:blipFill>
        <p:spPr>
          <a:xfrm>
            <a:off x="-45085" y="1388745"/>
            <a:ext cx="6809740" cy="3911600"/>
          </a:xfrm>
          <a:prstGeom prst="rect">
            <a:avLst/>
          </a:prstGeom>
        </p:spPr>
      </p:pic>
      <p:pic>
        <p:nvPicPr>
          <p:cNvPr id="3" name="图片 2"/>
          <p:cNvPicPr>
            <a:picLocks noChangeAspect="1"/>
          </p:cNvPicPr>
          <p:nvPr/>
        </p:nvPicPr>
        <p:blipFill>
          <a:blip r:embed="rId3"/>
          <a:stretch>
            <a:fillRect/>
          </a:stretch>
        </p:blipFill>
        <p:spPr>
          <a:xfrm>
            <a:off x="6764655" y="1388745"/>
            <a:ext cx="5207000" cy="3848735"/>
          </a:xfrm>
          <a:prstGeom prst="rect">
            <a:avLst/>
          </a:prstGeom>
        </p:spPr>
      </p:pic>
      <p:sp>
        <p:nvSpPr>
          <p:cNvPr id="5" name="文本框 4"/>
          <p:cNvSpPr txBox="1"/>
          <p:nvPr/>
        </p:nvSpPr>
        <p:spPr>
          <a:xfrm>
            <a:off x="2454910" y="5564505"/>
            <a:ext cx="8805545" cy="922020"/>
          </a:xfrm>
          <a:prstGeom prst="rect">
            <a:avLst/>
          </a:prstGeom>
          <a:noFill/>
        </p:spPr>
        <p:txBody>
          <a:bodyPr wrap="square" rtlCol="0">
            <a:spAutoFit/>
          </a:bodyPr>
          <a:p>
            <a:r>
              <a:rPr lang="zh-CN" altLang="en-US"/>
              <a:t>高控盘</a:t>
            </a:r>
            <a:r>
              <a:rPr lang="en-US" altLang="zh-CN"/>
              <a:t>+</a:t>
            </a:r>
            <a:r>
              <a:rPr lang="zh-CN" altLang="en-US"/>
              <a:t>周线持续大涨</a:t>
            </a:r>
            <a:r>
              <a:rPr lang="en-US" altLang="zh-CN"/>
              <a:t>+</a:t>
            </a:r>
            <a:r>
              <a:rPr lang="zh-CN" altLang="en-US"/>
              <a:t>控盘</a:t>
            </a:r>
            <a:r>
              <a:rPr lang="zh-CN" altLang="en-US"/>
              <a:t>下降注意</a:t>
            </a:r>
            <a:r>
              <a:rPr lang="zh-CN" altLang="en-US"/>
              <a:t>风险</a:t>
            </a:r>
            <a:endParaRPr lang="zh-CN" altLang="en-US"/>
          </a:p>
          <a:p>
            <a:r>
              <a:rPr lang="zh-CN" altLang="en-US"/>
              <a:t>低控盘增加</a:t>
            </a:r>
            <a:r>
              <a:rPr lang="en-US" altLang="zh-CN"/>
              <a:t>20-30</a:t>
            </a:r>
            <a:r>
              <a:rPr lang="zh-CN" altLang="en-US"/>
              <a:t>左右适合加重仓位</a:t>
            </a:r>
            <a:r>
              <a:rPr lang="en-US" altLang="zh-CN"/>
              <a:t> </a:t>
            </a:r>
            <a:r>
              <a:rPr lang="zh-CN" altLang="en-US"/>
              <a:t>，无控盘底仓</a:t>
            </a:r>
            <a:r>
              <a:rPr lang="zh-CN" altLang="en-US"/>
              <a:t>持股</a:t>
            </a:r>
            <a:endParaRPr lang="zh-CN" altLang="en-US"/>
          </a:p>
          <a:p>
            <a:r>
              <a:rPr lang="zh-CN" altLang="en-US"/>
              <a:t>潜伏类品种是底仓，形成持续控盘则加仓，到</a:t>
            </a:r>
            <a:r>
              <a:rPr lang="en-US" altLang="zh-CN"/>
              <a:t>30</a:t>
            </a:r>
            <a:r>
              <a:rPr lang="zh-CN" altLang="en-US"/>
              <a:t>以上逐步开始有中线大资金</a:t>
            </a:r>
            <a:endParaRPr lang="zh-CN" altLang="en-US"/>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6-01投资日历_3"/>
          <p:cNvPicPr>
            <a:picLocks noChangeAspect="1"/>
          </p:cNvPicPr>
          <p:nvPr/>
        </p:nvPicPr>
        <p:blipFill>
          <a:blip r:embed="rId1"/>
          <a:stretch>
            <a:fillRect/>
          </a:stretch>
        </p:blipFill>
        <p:spPr>
          <a:xfrm>
            <a:off x="3810" y="704215"/>
            <a:ext cx="3510915" cy="5727065"/>
          </a:xfrm>
          <a:prstGeom prst="rect">
            <a:avLst/>
          </a:prstGeom>
        </p:spPr>
      </p:pic>
      <p:pic>
        <p:nvPicPr>
          <p:cNvPr id="6" name="图片 5" descr="2026-03投资日历_4"/>
          <p:cNvPicPr>
            <a:picLocks noChangeAspect="1"/>
          </p:cNvPicPr>
          <p:nvPr/>
        </p:nvPicPr>
        <p:blipFill>
          <a:blip r:embed="rId2"/>
          <a:stretch>
            <a:fillRect/>
          </a:stretch>
        </p:blipFill>
        <p:spPr>
          <a:xfrm>
            <a:off x="3053080" y="704215"/>
            <a:ext cx="3515995" cy="5727065"/>
          </a:xfrm>
          <a:prstGeom prst="rect">
            <a:avLst/>
          </a:prstGeom>
        </p:spPr>
      </p:pic>
      <p:pic>
        <p:nvPicPr>
          <p:cNvPr id="5" name="图片 4" descr="2026-02投资日历_14"/>
          <p:cNvPicPr>
            <a:picLocks noChangeAspect="1"/>
          </p:cNvPicPr>
          <p:nvPr/>
        </p:nvPicPr>
        <p:blipFill>
          <a:blip r:embed="rId3"/>
          <a:stretch>
            <a:fillRect/>
          </a:stretch>
        </p:blipFill>
        <p:spPr>
          <a:xfrm>
            <a:off x="6243320" y="704215"/>
            <a:ext cx="3510915" cy="5727065"/>
          </a:xfrm>
          <a:prstGeom prst="rect">
            <a:avLst/>
          </a:prstGeom>
        </p:spPr>
      </p:pic>
      <p:pic>
        <p:nvPicPr>
          <p:cNvPr id="8" name="图片 7" descr="2026-10投资日历_24"/>
          <p:cNvPicPr>
            <a:picLocks noChangeAspect="1"/>
          </p:cNvPicPr>
          <p:nvPr/>
        </p:nvPicPr>
        <p:blipFill>
          <a:blip r:embed="rId4"/>
          <a:stretch>
            <a:fillRect/>
          </a:stretch>
        </p:blipFill>
        <p:spPr>
          <a:xfrm>
            <a:off x="8695055" y="704215"/>
            <a:ext cx="3496945" cy="5695950"/>
          </a:xfrm>
          <a:prstGeom prst="rect">
            <a:avLst/>
          </a:prstGeom>
        </p:spPr>
      </p:pic>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6-01投资日历_3"/>
          <p:cNvPicPr>
            <a:picLocks noChangeAspect="1"/>
          </p:cNvPicPr>
          <p:nvPr/>
        </p:nvPicPr>
        <p:blipFill>
          <a:blip r:embed="rId1"/>
          <a:stretch>
            <a:fillRect/>
          </a:stretch>
        </p:blipFill>
        <p:spPr>
          <a:xfrm>
            <a:off x="3810" y="704215"/>
            <a:ext cx="3510915" cy="5727065"/>
          </a:xfrm>
          <a:prstGeom prst="rect">
            <a:avLst/>
          </a:prstGeom>
        </p:spPr>
      </p:pic>
      <p:pic>
        <p:nvPicPr>
          <p:cNvPr id="6" name="图片 5" descr="2026-03投资日历_4"/>
          <p:cNvPicPr>
            <a:picLocks noChangeAspect="1"/>
          </p:cNvPicPr>
          <p:nvPr/>
        </p:nvPicPr>
        <p:blipFill>
          <a:blip r:embed="rId2"/>
          <a:stretch>
            <a:fillRect/>
          </a:stretch>
        </p:blipFill>
        <p:spPr>
          <a:xfrm>
            <a:off x="3053080" y="704215"/>
            <a:ext cx="3515995" cy="5727065"/>
          </a:xfrm>
          <a:prstGeom prst="rect">
            <a:avLst/>
          </a:prstGeom>
        </p:spPr>
      </p:pic>
      <p:pic>
        <p:nvPicPr>
          <p:cNvPr id="5" name="图片 4" descr="2026-02投资日历_14"/>
          <p:cNvPicPr>
            <a:picLocks noChangeAspect="1"/>
          </p:cNvPicPr>
          <p:nvPr/>
        </p:nvPicPr>
        <p:blipFill>
          <a:blip r:embed="rId3"/>
          <a:stretch>
            <a:fillRect/>
          </a:stretch>
        </p:blipFill>
        <p:spPr>
          <a:xfrm>
            <a:off x="6243320" y="704215"/>
            <a:ext cx="3510915" cy="5727065"/>
          </a:xfrm>
          <a:prstGeom prst="rect">
            <a:avLst/>
          </a:prstGeom>
        </p:spPr>
      </p:pic>
      <p:pic>
        <p:nvPicPr>
          <p:cNvPr id="8" name="图片 7" descr="2026-10投资日历_24"/>
          <p:cNvPicPr>
            <a:picLocks noChangeAspect="1"/>
          </p:cNvPicPr>
          <p:nvPr/>
        </p:nvPicPr>
        <p:blipFill>
          <a:blip r:embed="rId4"/>
          <a:stretch>
            <a:fillRect/>
          </a:stretch>
        </p:blipFill>
        <p:spPr>
          <a:xfrm>
            <a:off x="8695055" y="704215"/>
            <a:ext cx="3496945" cy="5695950"/>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755265"/>
            <a:ext cx="8473440" cy="1014730"/>
          </a:xfrm>
          <a:prstGeom prst="rect">
            <a:avLst/>
          </a:prstGeom>
          <a:noFill/>
        </p:spPr>
        <p:txBody>
          <a:bodyPr wrap="square" rtlCol="0">
            <a:spAutoFit/>
          </a:bodyPr>
          <a:lstStyle/>
          <a:p>
            <a:pPr algn="ct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当下市场的</a:t>
            </a: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判断</a:t>
            </a:r>
            <a:endPar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521970"/>
          </a:xfrm>
          <a:prstGeom prst="rect">
            <a:avLst/>
          </a:prstGeom>
          <a:noFill/>
        </p:spPr>
        <p:txBody>
          <a:bodyPr wrap="square" rtlCol="0">
            <a:spAutoFit/>
          </a:bodyPr>
          <a:lstStyle/>
          <a:p>
            <a:pPr algn="ctr"/>
            <a:r>
              <a:rPr lang="zh-CN" altLang="en-US" sz="2800" b="1">
                <a:solidFill>
                  <a:schemeClr val="bg1"/>
                </a:solidFill>
              </a:rPr>
              <a:t>主题活跃</a:t>
            </a:r>
            <a:r>
              <a:rPr lang="zh-CN" altLang="en-US" sz="2800" b="1">
                <a:solidFill>
                  <a:schemeClr val="bg1"/>
                </a:solidFill>
              </a:rPr>
              <a:t>上升</a:t>
            </a:r>
            <a:endParaRPr lang="zh-CN" altLang="en-US" sz="2800" b="1">
              <a:solidFill>
                <a:schemeClr val="bg1"/>
              </a:solidFill>
            </a:endParaRPr>
          </a:p>
        </p:txBody>
      </p:sp>
      <p:sp>
        <p:nvSpPr>
          <p:cNvPr id="38" name="任意多边形: 形状 37"/>
          <p:cNvSpPr/>
          <p:nvPr>
            <p:custDataLst>
              <p:tags r:id="rId2"/>
            </p:custDataLst>
          </p:nvPr>
        </p:nvSpPr>
        <p:spPr>
          <a:xfrm>
            <a:off x="848995" y="1475105"/>
            <a:ext cx="3172579" cy="4176000"/>
          </a:xfrm>
          <a:custGeom>
            <a:avLst/>
            <a:gdLst>
              <a:gd name="connsiteX0" fmla="*/ 1084579 w 3172579"/>
              <a:gd name="connsiteY0" fmla="*/ 0 h 4176000"/>
              <a:gd name="connsiteX1" fmla="*/ 3172579 w 3172579"/>
              <a:gd name="connsiteY1" fmla="*/ 2088000 h 4176000"/>
              <a:gd name="connsiteX2" fmla="*/ 1084579 w 3172579"/>
              <a:gd name="connsiteY2" fmla="*/ 4176000 h 4176000"/>
              <a:gd name="connsiteX3" fmla="*/ 89315 w 3172579"/>
              <a:gd name="connsiteY3" fmla="*/ 3923990 h 4176000"/>
              <a:gd name="connsiteX4" fmla="*/ 0 w 3172579"/>
              <a:gd name="connsiteY4" fmla="*/ 3869730 h 4176000"/>
              <a:gd name="connsiteX5" fmla="*/ 0 w 3172579"/>
              <a:gd name="connsiteY5" fmla="*/ 306270 h 4176000"/>
              <a:gd name="connsiteX6" fmla="*/ 89315 w 3172579"/>
              <a:gd name="connsiteY6" fmla="*/ 252010 h 4176000"/>
              <a:gd name="connsiteX7" fmla="*/ 1084579 w 3172579"/>
              <a:gd name="connsiteY7" fmla="*/ 0 h 41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2579" h="4176000">
                <a:moveTo>
                  <a:pt x="1084579" y="0"/>
                </a:moveTo>
                <a:cubicBezTo>
                  <a:pt x="2237750" y="0"/>
                  <a:pt x="3172579" y="934829"/>
                  <a:pt x="3172579" y="2088000"/>
                </a:cubicBezTo>
                <a:cubicBezTo>
                  <a:pt x="3172579" y="3241171"/>
                  <a:pt x="2237750" y="4176000"/>
                  <a:pt x="1084579" y="4176000"/>
                </a:cubicBezTo>
                <a:cubicBezTo>
                  <a:pt x="724213" y="4176000"/>
                  <a:pt x="385170" y="4084708"/>
                  <a:pt x="89315" y="3923990"/>
                </a:cubicBezTo>
                <a:lnTo>
                  <a:pt x="0" y="3869730"/>
                </a:lnTo>
                <a:lnTo>
                  <a:pt x="0" y="306270"/>
                </a:lnTo>
                <a:lnTo>
                  <a:pt x="89315" y="252010"/>
                </a:lnTo>
                <a:cubicBezTo>
                  <a:pt x="385170" y="91292"/>
                  <a:pt x="724213" y="0"/>
                  <a:pt x="1084579" y="0"/>
                </a:cubicBezTo>
                <a:close/>
              </a:path>
            </a:pathLst>
          </a:custGeom>
          <a:noFill/>
          <a:ln>
            <a:gradFill>
              <a:gsLst>
                <a:gs pos="100000">
                  <a:schemeClr val="tx1">
                    <a:lumMod val="50000"/>
                    <a:lumOff val="50000"/>
                    <a:alpha val="30000"/>
                  </a:schemeClr>
                </a:gs>
                <a:gs pos="15000">
                  <a:srgbClr val="FFFFFF">
                    <a:lumMod val="20000"/>
                    <a:lumOff val="8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39" name="椭圆 38"/>
          <p:cNvSpPr/>
          <p:nvPr>
            <p:custDataLst>
              <p:tags r:id="rId3"/>
            </p:custDataLst>
          </p:nvPr>
        </p:nvSpPr>
        <p:spPr>
          <a:xfrm>
            <a:off x="848995" y="2472690"/>
            <a:ext cx="2169160" cy="2169160"/>
          </a:xfrm>
          <a:prstGeom prst="ellipse">
            <a:avLst/>
          </a:prstGeom>
          <a:solidFill>
            <a:schemeClr val="accent1"/>
          </a:soli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en-US" altLang="zh-CN" sz="2000" b="1" spc="150" dirty="0">
                <a:solidFill>
                  <a:srgbClr val="FFFFFF"/>
                </a:solidFill>
                <a:latin typeface="+mn-ea"/>
                <a:cs typeface="+mn-ea"/>
                <a:sym typeface="+mn-ea"/>
              </a:rPr>
              <a:t>11</a:t>
            </a:r>
            <a:r>
              <a:rPr lang="zh-CN" altLang="en-US" sz="2000" b="1" spc="150" dirty="0">
                <a:solidFill>
                  <a:srgbClr val="FFFFFF"/>
                </a:solidFill>
                <a:latin typeface="+mn-ea"/>
                <a:cs typeface="+mn-ea"/>
                <a:sym typeface="+mn-ea"/>
              </a:rPr>
              <a:t>月</a:t>
            </a:r>
            <a:r>
              <a:rPr lang="zh-CN" altLang="en-US" sz="2000" b="1" spc="150" dirty="0">
                <a:solidFill>
                  <a:srgbClr val="FFFFFF"/>
                </a:solidFill>
                <a:latin typeface="+mn-ea"/>
                <a:cs typeface="+mn-ea"/>
                <a:sym typeface="+mn-ea"/>
              </a:rPr>
              <a:t>行情</a:t>
            </a:r>
            <a:endParaRPr lang="zh-CN" altLang="en-US" sz="2000" b="1" spc="150" dirty="0">
              <a:solidFill>
                <a:srgbClr val="FFFFFF"/>
              </a:solidFill>
              <a:latin typeface="+mn-ea"/>
              <a:cs typeface="+mn-ea"/>
              <a:sym typeface="+mn-ea"/>
            </a:endParaRPr>
          </a:p>
        </p:txBody>
      </p:sp>
      <p:sp>
        <p:nvSpPr>
          <p:cNvPr id="19" name="矩形 18"/>
          <p:cNvSpPr/>
          <p:nvPr>
            <p:custDataLst>
              <p:tags r:id="rId4"/>
            </p:custDataLst>
          </p:nvPr>
        </p:nvSpPr>
        <p:spPr>
          <a:xfrm>
            <a:off x="4755516" y="5048885"/>
            <a:ext cx="6208394" cy="81118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b="1" dirty="0">
                <a:solidFill>
                  <a:schemeClr val="tx1"/>
                </a:solidFill>
                <a:latin typeface="+mn-ea"/>
                <a:cs typeface="+mn-ea"/>
              </a:rPr>
              <a:t>市场在</a:t>
            </a:r>
            <a:r>
              <a:rPr lang="en-US" altLang="zh-CN" sz="1400" b="1" dirty="0">
                <a:solidFill>
                  <a:schemeClr val="tx1"/>
                </a:solidFill>
                <a:latin typeface="+mn-ea"/>
                <a:cs typeface="+mn-ea"/>
              </a:rPr>
              <a:t>11</a:t>
            </a:r>
            <a:r>
              <a:rPr lang="zh-CN" altLang="en-US" sz="1400" b="1" dirty="0">
                <a:solidFill>
                  <a:schemeClr val="tx1"/>
                </a:solidFill>
                <a:latin typeface="+mn-ea"/>
                <a:cs typeface="+mn-ea"/>
              </a:rPr>
              <a:t>月往往呈现主题投资相对活跃，而业绩和景气度的指引作用阶段性减弱的特点。</a:t>
            </a:r>
            <a:r>
              <a:rPr lang="zh-CN" altLang="en-US" sz="1400" b="1" dirty="0">
                <a:gradFill>
                  <a:gsLst>
                    <a:gs pos="42000">
                      <a:srgbClr val="EC5763"/>
                    </a:gs>
                    <a:gs pos="0">
                      <a:srgbClr val="F28F97"/>
                    </a:gs>
                    <a:gs pos="100000">
                      <a:srgbClr val="E51E2E"/>
                    </a:gs>
                  </a:gsLst>
                  <a:lin ang="5400000" scaled="1"/>
                </a:gradFill>
                <a:latin typeface="+mn-ea"/>
                <a:cs typeface="+mn-ea"/>
              </a:rPr>
              <a:t>市场未必演绎完全的成长</a:t>
            </a:r>
            <a:r>
              <a:rPr lang="en-US" altLang="zh-CN" sz="1400" b="1" dirty="0">
                <a:gradFill>
                  <a:gsLst>
                    <a:gs pos="42000">
                      <a:srgbClr val="EC5763"/>
                    </a:gs>
                    <a:gs pos="0">
                      <a:srgbClr val="F28F97"/>
                    </a:gs>
                    <a:gs pos="100000">
                      <a:srgbClr val="E51E2E"/>
                    </a:gs>
                  </a:gsLst>
                  <a:lin ang="5400000" scaled="1"/>
                </a:gradFill>
                <a:latin typeface="+mn-ea"/>
                <a:cs typeface="+mn-ea"/>
              </a:rPr>
              <a:t>/</a:t>
            </a:r>
            <a:r>
              <a:rPr lang="zh-CN" altLang="en-US" sz="1400" b="1" dirty="0">
                <a:gradFill>
                  <a:gsLst>
                    <a:gs pos="42000">
                      <a:srgbClr val="EC5763"/>
                    </a:gs>
                    <a:gs pos="0">
                      <a:srgbClr val="F28F97"/>
                    </a:gs>
                    <a:gs pos="100000">
                      <a:srgbClr val="E51E2E"/>
                    </a:gs>
                  </a:gsLst>
                  <a:lin ang="5400000" scaled="1"/>
                </a:gradFill>
                <a:latin typeface="+mn-ea"/>
                <a:cs typeface="+mn-ea"/>
              </a:rPr>
              <a:t>价值切换</a:t>
            </a:r>
            <a:r>
              <a:rPr lang="zh-CN" altLang="en-US" sz="1400" b="1" dirty="0">
                <a:solidFill>
                  <a:schemeClr val="tx1"/>
                </a:solidFill>
                <a:latin typeface="+mn-ea"/>
                <a:cs typeface="+mn-ea"/>
              </a:rPr>
              <a:t>，</a:t>
            </a:r>
            <a:r>
              <a:rPr lang="zh-CN" altLang="en-US" sz="1400" b="1" dirty="0">
                <a:gradFill>
                  <a:gsLst>
                    <a:gs pos="100000">
                      <a:srgbClr val="FF1744"/>
                    </a:gs>
                    <a:gs pos="0">
                      <a:srgbClr val="FF8A80"/>
                    </a:gs>
                  </a:gsLst>
                  <a:path path="circle">
                    <a:fillToRect l="100000" t="100000"/>
                  </a:path>
                  <a:tileRect r="-100000" b="-100000"/>
                </a:gradFill>
                <a:latin typeface="+mn-ea"/>
                <a:cs typeface="+mn-ea"/>
              </a:rPr>
              <a:t>相当部分资金会在泛成长领域内部再平衡</a:t>
            </a:r>
            <a:r>
              <a:rPr lang="zh-CN" altLang="en-US" sz="1400" b="1" dirty="0">
                <a:solidFill>
                  <a:schemeClr val="tx1"/>
                </a:solidFill>
                <a:latin typeface="+mn-ea"/>
                <a:cs typeface="+mn-ea"/>
              </a:rPr>
              <a:t>，包括布局一些明年景气有望上升的新方向或者成长类主题</a:t>
            </a:r>
            <a:endParaRPr lang="zh-CN" altLang="en-US" sz="1400" b="1" dirty="0">
              <a:solidFill>
                <a:schemeClr val="tx1"/>
              </a:solidFill>
              <a:latin typeface="+mn-ea"/>
              <a:cs typeface="+mn-ea"/>
            </a:endParaRPr>
          </a:p>
        </p:txBody>
      </p:sp>
      <p:sp>
        <p:nvSpPr>
          <p:cNvPr id="21" name="矩形 20"/>
          <p:cNvSpPr/>
          <p:nvPr>
            <p:custDataLst>
              <p:tags r:id="rId5"/>
            </p:custDataLst>
          </p:nvPr>
        </p:nvSpPr>
        <p:spPr>
          <a:xfrm>
            <a:off x="4895851" y="4079875"/>
            <a:ext cx="6208394" cy="81118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b="1" dirty="0">
                <a:solidFill>
                  <a:schemeClr val="tx1"/>
                </a:solidFill>
                <a:latin typeface="+mn-ea"/>
                <a:cs typeface="+mn-ea"/>
              </a:rPr>
              <a:t>美联储降息节奏预期放缓对短期市场流动性预期与风险偏好带来扰动</a:t>
            </a:r>
            <a:endParaRPr lang="zh-CN" altLang="en-US" sz="1400" b="1" dirty="0">
              <a:solidFill>
                <a:schemeClr val="tx1"/>
              </a:solidFill>
              <a:latin typeface="+mn-ea"/>
              <a:cs typeface="+mn-ea"/>
            </a:endParaRPr>
          </a:p>
        </p:txBody>
      </p:sp>
      <p:sp>
        <p:nvSpPr>
          <p:cNvPr id="25" name="矩形 24"/>
          <p:cNvSpPr/>
          <p:nvPr>
            <p:custDataLst>
              <p:tags r:id="rId6"/>
            </p:custDataLst>
          </p:nvPr>
        </p:nvSpPr>
        <p:spPr>
          <a:xfrm>
            <a:off x="4895851" y="2843530"/>
            <a:ext cx="6208394" cy="81118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b="1" dirty="0">
                <a:solidFill>
                  <a:schemeClr val="tx1">
                    <a:lumMod val="85000"/>
                    <a:lumOff val="15000"/>
                  </a:schemeClr>
                </a:solidFill>
                <a:latin typeface="+mn-ea"/>
                <a:cs typeface="+mn-ea"/>
              </a:rPr>
              <a:t>中美贸易共识的达成，叠加海外需求的温和复苏预期，有望对国内出口相关板块带来预期提振，出海比例占比在</a:t>
            </a:r>
            <a:r>
              <a:rPr lang="en-US" altLang="zh-CN" sz="1400" b="1" dirty="0">
                <a:solidFill>
                  <a:schemeClr val="tx1">
                    <a:lumMod val="85000"/>
                    <a:lumOff val="15000"/>
                  </a:schemeClr>
                </a:solidFill>
                <a:latin typeface="+mn-ea"/>
                <a:cs typeface="+mn-ea"/>
              </a:rPr>
              <a:t>40% </a:t>
            </a:r>
            <a:endParaRPr lang="en-US" altLang="zh-CN" sz="1400" b="1" dirty="0">
              <a:solidFill>
                <a:schemeClr val="tx1">
                  <a:lumMod val="85000"/>
                  <a:lumOff val="15000"/>
                </a:schemeClr>
              </a:solidFill>
              <a:latin typeface="+mn-ea"/>
              <a:cs typeface="+mn-ea"/>
            </a:endParaRPr>
          </a:p>
        </p:txBody>
      </p:sp>
      <p:sp>
        <p:nvSpPr>
          <p:cNvPr id="27" name="矩形 26"/>
          <p:cNvSpPr/>
          <p:nvPr>
            <p:custDataLst>
              <p:tags r:id="rId7"/>
            </p:custDataLst>
          </p:nvPr>
        </p:nvSpPr>
        <p:spPr>
          <a:xfrm>
            <a:off x="4895851" y="1607185"/>
            <a:ext cx="6208394" cy="81118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b="1" dirty="0">
                <a:solidFill>
                  <a:schemeClr val="tx1">
                    <a:lumMod val="85000"/>
                    <a:lumOff val="15000"/>
                  </a:schemeClr>
                </a:solidFill>
                <a:latin typeface="+mn-ea"/>
                <a:cs typeface="+mn-ea"/>
              </a:rPr>
              <a:t>本周中美经贸磋商靴子落地，市场的焦点从宏观风险转向内部结构优化，三季报披露完毕，公募基金三季度重仓股持仓公布，结构再平衡继续，</a:t>
            </a:r>
            <a:r>
              <a:rPr lang="en-US" altLang="zh-CN" sz="1400" b="1" dirty="0">
                <a:solidFill>
                  <a:schemeClr val="tx1">
                    <a:lumMod val="85000"/>
                    <a:lumOff val="15000"/>
                  </a:schemeClr>
                </a:solidFill>
                <a:latin typeface="+mn-ea"/>
                <a:cs typeface="+mn-ea"/>
              </a:rPr>
              <a:t>Q3</a:t>
            </a:r>
            <a:r>
              <a:rPr lang="zh-CN" altLang="en-US" sz="1400" b="1" dirty="0">
                <a:solidFill>
                  <a:schemeClr val="tx1">
                    <a:lumMod val="85000"/>
                    <a:lumOff val="15000"/>
                  </a:schemeClr>
                </a:solidFill>
                <a:latin typeface="+mn-ea"/>
                <a:cs typeface="+mn-ea"/>
              </a:rPr>
              <a:t>强势的科技成长主线则也出现了内部的切换和不同程度的回调与震荡蓄势。</a:t>
            </a:r>
            <a:endParaRPr lang="zh-CN" altLang="en-US" sz="1400" b="1" dirty="0">
              <a:solidFill>
                <a:schemeClr val="tx1">
                  <a:lumMod val="85000"/>
                  <a:lumOff val="15000"/>
                </a:schemeClr>
              </a:solidFill>
              <a:latin typeface="+mn-ea"/>
              <a:cs typeface="+mn-ea"/>
            </a:endParaRPr>
          </a:p>
        </p:txBody>
      </p:sp>
      <p:sp>
        <p:nvSpPr>
          <p:cNvPr id="30" name="椭圆 29"/>
          <p:cNvSpPr/>
          <p:nvPr>
            <p:custDataLst>
              <p:tags r:id="rId8"/>
            </p:custDataLst>
          </p:nvPr>
        </p:nvSpPr>
        <p:spPr>
          <a:xfrm>
            <a:off x="3667761" y="2703830"/>
            <a:ext cx="607695" cy="607695"/>
          </a:xfrm>
          <a:prstGeom prst="ellipse">
            <a:avLst/>
          </a:prstGeom>
          <a:solidFill>
            <a:schemeClr val="accent2"/>
          </a:solidFill>
          <a:ln>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sz="1400" b="1" dirty="0">
                <a:solidFill>
                  <a:srgbClr val="FFFFFF"/>
                </a:solidFill>
                <a:latin typeface="+mn-ea"/>
                <a:cs typeface="+mn-ea"/>
                <a:sym typeface="+mn-ea"/>
              </a:rPr>
              <a:t>02</a:t>
            </a:r>
            <a:endParaRPr lang="en-US" altLang="zh-CN" sz="1400" b="1" dirty="0">
              <a:solidFill>
                <a:srgbClr val="FFFFFF"/>
              </a:solidFill>
              <a:latin typeface="+mn-ea"/>
              <a:cs typeface="+mn-ea"/>
              <a:sym typeface="+mn-ea"/>
            </a:endParaRPr>
          </a:p>
        </p:txBody>
      </p:sp>
      <p:sp>
        <p:nvSpPr>
          <p:cNvPr id="31" name="椭圆 30"/>
          <p:cNvSpPr/>
          <p:nvPr>
            <p:custDataLst>
              <p:tags r:id="rId9"/>
            </p:custDataLst>
          </p:nvPr>
        </p:nvSpPr>
        <p:spPr>
          <a:xfrm>
            <a:off x="2995931" y="4903470"/>
            <a:ext cx="607695" cy="607695"/>
          </a:xfrm>
          <a:prstGeom prst="ellipse">
            <a:avLst/>
          </a:prstGeom>
          <a:solidFill>
            <a:schemeClr val="accent2"/>
          </a:solidFill>
          <a:ln>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45720" bIns="45720" numCol="1" spcCol="0" rtlCol="0" fromWordArt="0" anchor="ctr" anchorCtr="0" forceAA="0" compatLnSpc="1">
            <a:noAutofit/>
          </a:bodyPr>
          <a:p>
            <a:pPr lvl="0" algn="ctr">
              <a:spcBef>
                <a:spcPct val="0"/>
              </a:spcBef>
              <a:spcAft>
                <a:spcPct val="0"/>
              </a:spcAft>
              <a:buClrTx/>
              <a:buSzTx/>
              <a:buFontTx/>
            </a:pPr>
            <a:r>
              <a:rPr lang="en-US" altLang="zh-CN" sz="1400" b="1">
                <a:solidFill>
                  <a:srgbClr val="FFFFFF"/>
                </a:solidFill>
                <a:latin typeface="+mn-ea"/>
                <a:cs typeface="+mn-ea"/>
                <a:sym typeface="+mn-ea"/>
              </a:rPr>
              <a:t>04</a:t>
            </a:r>
            <a:endParaRPr lang="en-US" altLang="zh-CN" sz="1400" b="1">
              <a:solidFill>
                <a:srgbClr val="FFFFFF"/>
              </a:solidFill>
              <a:latin typeface="+mn-ea"/>
              <a:cs typeface="+mn-ea"/>
              <a:sym typeface="+mn-ea"/>
            </a:endParaRPr>
          </a:p>
        </p:txBody>
      </p:sp>
      <p:sp>
        <p:nvSpPr>
          <p:cNvPr id="32" name="椭圆 31"/>
          <p:cNvSpPr/>
          <p:nvPr>
            <p:custDataLst>
              <p:tags r:id="rId10"/>
            </p:custDataLst>
          </p:nvPr>
        </p:nvSpPr>
        <p:spPr>
          <a:xfrm>
            <a:off x="2995931" y="1604010"/>
            <a:ext cx="607695" cy="607695"/>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4572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rgbClr val="FFFFFF"/>
                </a:solidFill>
                <a:latin typeface="+mn-ea"/>
                <a:cs typeface="+mn-ea"/>
                <a:sym typeface="+mn-ea"/>
              </a:rPr>
              <a:t>01</a:t>
            </a:r>
            <a:endParaRPr lang="en-US" altLang="zh-CN" sz="1400" b="1" dirty="0">
              <a:solidFill>
                <a:srgbClr val="FFFFFF"/>
              </a:solidFill>
              <a:latin typeface="+mn-ea"/>
              <a:cs typeface="+mn-ea"/>
              <a:sym typeface="+mn-ea"/>
            </a:endParaRPr>
          </a:p>
        </p:txBody>
      </p:sp>
      <p:sp>
        <p:nvSpPr>
          <p:cNvPr id="36" name="椭圆 35"/>
          <p:cNvSpPr/>
          <p:nvPr>
            <p:custDataLst>
              <p:tags r:id="rId11"/>
            </p:custDataLst>
          </p:nvPr>
        </p:nvSpPr>
        <p:spPr>
          <a:xfrm>
            <a:off x="3667761" y="3803650"/>
            <a:ext cx="607695" cy="607695"/>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sz="1400" b="1">
                <a:solidFill>
                  <a:srgbClr val="FFFFFF"/>
                </a:solidFill>
                <a:latin typeface="+mn-ea"/>
                <a:cs typeface="+mn-ea"/>
                <a:sym typeface="+mn-ea"/>
              </a:rPr>
              <a:t>03</a:t>
            </a:r>
            <a:endParaRPr lang="en-US" altLang="zh-CN" sz="1400" b="1">
              <a:solidFill>
                <a:srgbClr val="FFFFFF"/>
              </a:solidFill>
              <a:latin typeface="+mn-ea"/>
              <a:cs typeface="+mn-ea"/>
              <a:sym typeface="+mn-ea"/>
            </a:endParaRPr>
          </a:p>
        </p:txBody>
      </p:sp>
    </p:spTree>
    <p:custDataLst>
      <p:tags r:id="rId1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521970"/>
          </a:xfrm>
          <a:prstGeom prst="rect">
            <a:avLst/>
          </a:prstGeom>
          <a:noFill/>
        </p:spPr>
        <p:txBody>
          <a:bodyPr wrap="square" rtlCol="0">
            <a:spAutoFit/>
          </a:bodyPr>
          <a:lstStyle/>
          <a:p>
            <a:pPr algn="ctr"/>
            <a:r>
              <a:rPr lang="en-US" altLang="zh-CN" sz="2800" b="1">
                <a:solidFill>
                  <a:schemeClr val="bg1"/>
                </a:solidFill>
              </a:rPr>
              <a:t>4000</a:t>
            </a:r>
            <a:r>
              <a:rPr lang="zh-CN" altLang="en-US" sz="2800" b="1">
                <a:solidFill>
                  <a:schemeClr val="bg1"/>
                </a:solidFill>
              </a:rPr>
              <a:t>点，</a:t>
            </a:r>
            <a:r>
              <a:rPr lang="en-US" altLang="zh-CN" sz="2800" b="1">
                <a:solidFill>
                  <a:schemeClr val="bg1"/>
                </a:solidFill>
              </a:rPr>
              <a:t>13</a:t>
            </a:r>
            <a:r>
              <a:rPr lang="zh-CN" altLang="en-US" sz="2800" b="1">
                <a:solidFill>
                  <a:schemeClr val="bg1"/>
                </a:solidFill>
              </a:rPr>
              <a:t>倍</a:t>
            </a:r>
            <a:r>
              <a:rPr lang="zh-CN" altLang="en-US" sz="2800" b="1">
                <a:solidFill>
                  <a:schemeClr val="bg1"/>
                </a:solidFill>
              </a:rPr>
              <a:t>市盈率，震荡无</a:t>
            </a:r>
            <a:r>
              <a:rPr lang="zh-CN" altLang="en-US" sz="2800" b="1">
                <a:solidFill>
                  <a:schemeClr val="bg1"/>
                </a:solidFill>
              </a:rPr>
              <a:t>大碍</a:t>
            </a:r>
            <a:endParaRPr lang="zh-CN" altLang="en-US" sz="2800" b="1">
              <a:solidFill>
                <a:schemeClr val="bg1"/>
              </a:solidFill>
            </a:endParaRPr>
          </a:p>
        </p:txBody>
      </p:sp>
      <p:pic>
        <p:nvPicPr>
          <p:cNvPr id="20" name="图片 1"/>
          <p:cNvPicPr>
            <a:picLocks noChangeAspect="1"/>
          </p:cNvPicPr>
          <p:nvPr/>
        </p:nvPicPr>
        <p:blipFill>
          <a:blip r:embed="rId2"/>
          <a:stretch>
            <a:fillRect/>
          </a:stretch>
        </p:blipFill>
        <p:spPr>
          <a:xfrm>
            <a:off x="857885" y="824230"/>
            <a:ext cx="10173970" cy="4592955"/>
          </a:xfrm>
          <a:prstGeom prst="rect">
            <a:avLst/>
          </a:prstGeom>
          <a:noFill/>
          <a:ln>
            <a:noFill/>
          </a:ln>
        </p:spPr>
      </p:pic>
      <p:sp>
        <p:nvSpPr>
          <p:cNvPr id="2" name="文本框 1"/>
          <p:cNvSpPr txBox="1"/>
          <p:nvPr/>
        </p:nvSpPr>
        <p:spPr>
          <a:xfrm>
            <a:off x="1520190" y="5501640"/>
            <a:ext cx="8933815" cy="829945"/>
          </a:xfrm>
          <a:prstGeom prst="rect">
            <a:avLst/>
          </a:prstGeom>
          <a:noFill/>
        </p:spPr>
        <p:txBody>
          <a:bodyPr wrap="square" rtlCol="0">
            <a:spAutoFit/>
          </a:bodyPr>
          <a:p>
            <a:r>
              <a:rPr lang="zh-CN" altLang="en-US" sz="1600" b="1"/>
              <a:t>进入到新的环境，</a:t>
            </a:r>
            <a:r>
              <a:rPr lang="en-US" altLang="zh-CN" sz="1600" b="1"/>
              <a:t>4000</a:t>
            </a:r>
            <a:r>
              <a:rPr lang="zh-CN" altLang="en-US" sz="1600" b="1"/>
              <a:t>点左右是割裂和震荡的，这个点不用考虑大的系统性风险，接下来</a:t>
            </a:r>
            <a:r>
              <a:rPr lang="en-US" altLang="zh-CN" sz="1600" b="1"/>
              <a:t>4000</a:t>
            </a:r>
            <a:r>
              <a:rPr lang="zh-CN" altLang="en-US" sz="1600" b="1"/>
              <a:t>点做为一个新的起点，而后是加剧震荡无非就是资金的切换，只需要记住一点是乖离率，跟指数涨跌无所谓，做好自己个股仓位把握即可。</a:t>
            </a:r>
            <a:endParaRPr lang="zh-CN" altLang="en-US" sz="1600" b="1"/>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en-US" altLang="zh-CN" sz="4000" b="1">
                <a:solidFill>
                  <a:schemeClr val="bg1"/>
                </a:solidFill>
              </a:rPr>
              <a:t>     </a:t>
            </a:r>
            <a:r>
              <a:rPr lang="zh-CN" altLang="en-US" sz="2800" b="1">
                <a:solidFill>
                  <a:schemeClr val="bg1"/>
                </a:solidFill>
              </a:rPr>
              <a:t>留意指数型</a:t>
            </a:r>
            <a:r>
              <a:rPr lang="en-US" altLang="zh-CN" sz="2800" b="1">
                <a:solidFill>
                  <a:schemeClr val="bg1"/>
                </a:solidFill>
              </a:rPr>
              <a:t>ETF</a:t>
            </a:r>
            <a:endParaRPr lang="en-US" altLang="zh-CN" sz="2800" b="1">
              <a:solidFill>
                <a:schemeClr val="bg1"/>
              </a:solidFill>
            </a:endParaRPr>
          </a:p>
        </p:txBody>
      </p:sp>
      <p:sp>
        <p:nvSpPr>
          <p:cNvPr id="11" name="文本框 10"/>
          <p:cNvSpPr txBox="1"/>
          <p:nvPr/>
        </p:nvSpPr>
        <p:spPr>
          <a:xfrm>
            <a:off x="980440" y="5960110"/>
            <a:ext cx="10956290" cy="645160"/>
          </a:xfrm>
          <a:prstGeom prst="rect">
            <a:avLst/>
          </a:prstGeom>
          <a:noFill/>
        </p:spPr>
        <p:txBody>
          <a:bodyPr wrap="square" rtlCol="0">
            <a:spAutoFit/>
          </a:bodyPr>
          <a:p>
            <a:r>
              <a:rPr lang="zh-CN" altLang="en-US" b="1"/>
              <a:t>指数型</a:t>
            </a:r>
            <a:r>
              <a:rPr lang="en-US" altLang="zh-CN" b="1"/>
              <a:t>ETF</a:t>
            </a:r>
            <a:r>
              <a:rPr lang="zh-CN" altLang="en-US" b="1"/>
              <a:t>比如科创</a:t>
            </a:r>
            <a:r>
              <a:rPr lang="en-US" altLang="zh-CN" b="1"/>
              <a:t>50 </a:t>
            </a:r>
            <a:r>
              <a:rPr lang="zh-CN" altLang="en-US" b="1"/>
              <a:t>目前走势依然强势，大趋势向上，逢低低吸，高位高抛做成本</a:t>
            </a:r>
            <a:r>
              <a:rPr lang="en-US" altLang="zh-CN" b="1"/>
              <a:t> </a:t>
            </a:r>
            <a:r>
              <a:rPr lang="zh-CN" altLang="en-US" b="1"/>
              <a:t>。以长期趋势做战略布局，以免跑弱与市场</a:t>
            </a:r>
            <a:r>
              <a:rPr lang="en-US" altLang="zh-CN" b="1"/>
              <a:t> </a:t>
            </a:r>
            <a:r>
              <a:rPr lang="zh-CN" altLang="en-US" b="1"/>
              <a:t>。</a:t>
            </a:r>
            <a:endParaRPr lang="zh-CN" altLang="en-US" b="1"/>
          </a:p>
        </p:txBody>
      </p:sp>
      <p:pic>
        <p:nvPicPr>
          <p:cNvPr id="2" name="图片 1"/>
          <p:cNvPicPr>
            <a:picLocks noChangeAspect="1"/>
          </p:cNvPicPr>
          <p:nvPr/>
        </p:nvPicPr>
        <p:blipFill>
          <a:blip r:embed="rId2"/>
          <a:stretch>
            <a:fillRect/>
          </a:stretch>
        </p:blipFill>
        <p:spPr>
          <a:xfrm>
            <a:off x="1896110" y="1132205"/>
            <a:ext cx="8764270" cy="4683125"/>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en-US" altLang="zh-CN" sz="4000" b="1">
                <a:solidFill>
                  <a:schemeClr val="bg1"/>
                </a:solidFill>
              </a:rPr>
              <a:t>     </a:t>
            </a:r>
            <a:r>
              <a:rPr lang="zh-CN" altLang="en-US" sz="2800" b="1">
                <a:solidFill>
                  <a:schemeClr val="bg1"/>
                </a:solidFill>
              </a:rPr>
              <a:t>留意指数型</a:t>
            </a:r>
            <a:r>
              <a:rPr lang="en-US" altLang="zh-CN" sz="2800" b="1">
                <a:solidFill>
                  <a:schemeClr val="bg1"/>
                </a:solidFill>
              </a:rPr>
              <a:t>ETF</a:t>
            </a:r>
            <a:endParaRPr lang="en-US" altLang="zh-CN" sz="2800" b="1">
              <a:solidFill>
                <a:schemeClr val="bg1"/>
              </a:solidFill>
            </a:endParaRPr>
          </a:p>
        </p:txBody>
      </p:sp>
      <p:sp>
        <p:nvSpPr>
          <p:cNvPr id="11" name="文本框 10"/>
          <p:cNvSpPr txBox="1"/>
          <p:nvPr/>
        </p:nvSpPr>
        <p:spPr>
          <a:xfrm>
            <a:off x="1046480" y="5714365"/>
            <a:ext cx="10956290" cy="645160"/>
          </a:xfrm>
          <a:prstGeom prst="rect">
            <a:avLst/>
          </a:prstGeom>
          <a:noFill/>
        </p:spPr>
        <p:txBody>
          <a:bodyPr wrap="square" rtlCol="0">
            <a:spAutoFit/>
          </a:bodyPr>
          <a:p>
            <a:r>
              <a:rPr lang="en-US" altLang="zh-CN" b="1"/>
              <a:t>  </a:t>
            </a:r>
            <a:r>
              <a:rPr lang="zh-CN" altLang="en-US" b="1"/>
              <a:t>创业板</a:t>
            </a:r>
            <a:r>
              <a:rPr lang="en-US" altLang="zh-CN" b="1"/>
              <a:t>50</a:t>
            </a:r>
            <a:r>
              <a:rPr lang="zh-CN" altLang="en-US" b="1"/>
              <a:t>目前走势依然强势，大趋势向上，逢低低吸，高位高抛做成本</a:t>
            </a:r>
            <a:r>
              <a:rPr lang="en-US" altLang="zh-CN" b="1"/>
              <a:t> </a:t>
            </a:r>
            <a:r>
              <a:rPr lang="zh-CN" altLang="en-US" b="1"/>
              <a:t>。以长期趋势做战略布局，以免跑弱与市场</a:t>
            </a:r>
            <a:r>
              <a:rPr lang="en-US" altLang="zh-CN" b="1"/>
              <a:t> </a:t>
            </a:r>
            <a:r>
              <a:rPr lang="zh-CN" altLang="en-US" b="1"/>
              <a:t>。</a:t>
            </a:r>
            <a:endParaRPr lang="zh-CN" altLang="en-US" b="1"/>
          </a:p>
        </p:txBody>
      </p:sp>
      <p:pic>
        <p:nvPicPr>
          <p:cNvPr id="3" name="图片 2"/>
          <p:cNvPicPr>
            <a:picLocks noChangeAspect="1"/>
          </p:cNvPicPr>
          <p:nvPr/>
        </p:nvPicPr>
        <p:blipFill>
          <a:blip r:embed="rId2"/>
          <a:stretch>
            <a:fillRect/>
          </a:stretch>
        </p:blipFill>
        <p:spPr>
          <a:xfrm>
            <a:off x="1046480" y="915670"/>
            <a:ext cx="10245725" cy="440118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755265"/>
            <a:ext cx="8473440" cy="1014730"/>
          </a:xfrm>
          <a:prstGeom prst="rect">
            <a:avLst/>
          </a:prstGeom>
          <a:noFill/>
        </p:spPr>
        <p:txBody>
          <a:bodyPr wrap="square" rtlCol="0">
            <a:spAutoFit/>
          </a:bodyPr>
          <a:lstStyle/>
          <a:p>
            <a:pPr algn="ct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科技与能源两手</a:t>
            </a: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抓</a:t>
            </a:r>
            <a:endPar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十五五规划产业</a:t>
            </a:r>
            <a:r>
              <a:rPr lang="zh-CN" altLang="en-US" sz="2400" b="1">
                <a:solidFill>
                  <a:schemeClr val="bg1"/>
                </a:solidFill>
              </a:rPr>
              <a:t>前瞻</a:t>
            </a:r>
            <a:endParaRPr lang="zh-CN" altLang="en-US" sz="2400" b="1">
              <a:solidFill>
                <a:schemeClr val="bg1"/>
              </a:solidFill>
            </a:endParaRPr>
          </a:p>
        </p:txBody>
      </p:sp>
      <p:pic>
        <p:nvPicPr>
          <p:cNvPr id="6" name="图片 5"/>
          <p:cNvPicPr>
            <a:picLocks noChangeAspect="1"/>
          </p:cNvPicPr>
          <p:nvPr/>
        </p:nvPicPr>
        <p:blipFill>
          <a:blip r:embed="rId2"/>
          <a:stretch>
            <a:fillRect/>
          </a:stretch>
        </p:blipFill>
        <p:spPr>
          <a:xfrm>
            <a:off x="766445" y="840740"/>
            <a:ext cx="5006340" cy="5441315"/>
          </a:xfrm>
          <a:prstGeom prst="rect">
            <a:avLst/>
          </a:prstGeom>
        </p:spPr>
      </p:pic>
      <p:pic>
        <p:nvPicPr>
          <p:cNvPr id="8" name="图片 7"/>
          <p:cNvPicPr>
            <a:picLocks noChangeAspect="1"/>
          </p:cNvPicPr>
          <p:nvPr/>
        </p:nvPicPr>
        <p:blipFill>
          <a:blip r:embed="rId3"/>
          <a:stretch>
            <a:fillRect/>
          </a:stretch>
        </p:blipFill>
        <p:spPr>
          <a:xfrm>
            <a:off x="5772785" y="1070610"/>
            <a:ext cx="5179060" cy="5205095"/>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092_4*n_h_i*1_1_2"/>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092_4*n_h_i*1_1_1"/>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092_4*n_h_i*1_1_3"/>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0.9900000095367432,&quot;transparency&quot;:0.7900000214576721},{&quot;brightness&quot;:0,&quot;colorType&quot;:1,&quot;foreColorIndex&quot;:5,&quot;pos&quot;:0,&quot;transparency&quot;:0.8999999761581421}],&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092_4*n_h_i*1_1_4"/>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0.9599999785423279},{&quot;brightness&quot;:0,&quot;colorType&quot;:1,&quot;foreColorIndex&quot;:5,&quot;pos&quot;:0,&quot;transparency&quot;:0.9300000071525574}],&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04.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3314422]}"/>
</p:tagLst>
</file>

<file path=ppt/tags/tag105.xml><?xml version="1.0" encoding="utf-8"?>
<p:tagLst xmlns:p="http://schemas.openxmlformats.org/presentationml/2006/main">
  <p:tag name="KSO_WM_BEAUTIFY_FLAG" val="#wm#"/>
  <p:tag name="KSO_WM_TEMPLATE_CATEGORY" val="custom"/>
  <p:tag name="KSO_WM_TEMPLATE_INDEX" val="20205176"/>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45_2*n_h_h_f*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45_2*n_h_h_a*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45_2*n_h_h_f*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 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45_2*n_h_h_a*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45_2*n_h_h_f*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45_2*n_h_h_a*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1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TYPE" val="1"/>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0.64"/>
  <p:tag name="KSO_WM_UNIT_LINE_FORE_SCHEMECOLOR_INDEX_2_TRANS" val="0"/>
  <p:tag name="KSO_WM_UNIT_LINE_FORE_SCHEMECOLOR_INDEX_3_BRIGHTNESS" val="0.8"/>
  <p:tag name="KSO_WM_UNIT_LINE_FORE_SCHEMECOLOR_INDEX_3" val="15"/>
  <p:tag name="KSO_WM_UNIT_LINE_FORE_SCHEMECOLOR_INDEX_3_POS" val="0.9"/>
  <p:tag name="KSO_WM_UNIT_LINE_FORE_SCHEMECOLOR_INDEX_3_TRANS" val="0.53"/>
  <p:tag name="KSO_WM_UNIT_LINE_FORE_SCHEMECOLOR_INDEX_4_BRIGHTNESS" val="0.8"/>
  <p:tag name="KSO_WM_UNIT_LINE_FORE_SCHEMECOLOR_INDEX_4" val="15"/>
  <p:tag name="KSO_WM_UNIT_LINE_FORE_SCHEMECOLOR_INDEX_4_POS" val="0.95"/>
  <p:tag name="KSO_WM_UNIT_LINE_FORE_SCHEMECOLOR_INDEX_4_TRANS" val="0"/>
  <p:tag name="KSO_WM_UNIT_LINE_FORE_SCHEMECOLOR_INDEX_5_BRIGHTNESS" val="0.8"/>
  <p:tag name="KSO_WM_UNIT_LINE_FORE_SCHEMECOLOR_INDEX_5" val="15"/>
  <p:tag name="KSO_WM_UNIT_LINE_FORE_SCHEMECOLOR_INDEX_5_POS" val="1"/>
  <p:tag name="KSO_WM_UNIT_LINE_FORE_SCHEMECOLOR_INDEX_5_TRANS" val="0.9"/>
  <p:tag name="KSO_WM_UNIT_LINE_GRADIENT_TYPE" val="0"/>
  <p:tag name="KSO_WM_UNIT_LINE_GRADIENT_ANGLE" val="0"/>
  <p:tag name="KSO_WM_UNIT_LINE_GRADIENT_DIRECTION" val="3"/>
  <p:tag name="KSO_WM_UNIT_LINE_FILL_TYPE" val="5"/>
  <p:tag name="KSO_WM_BEAUTIFY_FLAG" val="#wm#"/>
  <p:tag name="KSO_WM_UNIT_HIGHLIGHT" val="0"/>
  <p:tag name="KSO_WM_UNIT_COMPATIBLE" val="0"/>
  <p:tag name="KSO_WM_UNIT_DIAGRAM_ISNUMVISUAL" val="0"/>
  <p:tag name="KSO_WM_UNIT_DIAGRAM_ISREFERUNIT" val="0"/>
  <p:tag name="KSO_WM_UNIT_ID" val="diagram20230945_2*n_h_i*1_2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2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gradient&quot;:[{&quot;brightness&quot;:0.5,&quot;colorType&quot;:1,&quot;foreColorIndex&quot;:13,&quot;pos&quot;:1,&quot;transparency&quot;:0.699999988079071},{&quot;brightness&quot;:0.800000011920929,&quot;colorType&quot;:2,&quot;pos&quot;:0.15000000596046448,&quot;rgb&quot;:&quot;#ffffff&quot;,&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2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6,&quot;transparency&quot;:0},&quot;type&quot;:1},&quot;glow&quot;:{&quot;colorType&quot;:0},&quot;line&quot;:{&quot;gradient&quot;:[{&quot;brightness&quot;:0,&quot;colorType&quot;:2,&quot;pos&quot;:0.3700000047683716,&quot;rgb&quot;:&quot;#ffffff&quot;,&quot;transparency&quot;:0},{&quot;brightness&quot;:0.800000011920929,&quot;colorType&quot;:1,&quot;foreColorIndex&quot;:6,&quot;pos&quot;:0,&quot;transparency&quot;:0},{&quot;brightness&quot;:0,&quot;colorType&quot;:2,&quot;pos&quot;:1,&quot;rgb&quot;:&quot;#ffffff&quot;,&quot;transparency&quot;:0},{&quot;brightness&quot;:0.800000011920929,&quot;colorType&quot;:1,&quot;foreColorIndex&quot;:6,&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11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1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16.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3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7,&quot;transparency&quot;:0},&quot;type&quot;:1},&quot;glow&quot;:{&quot;colorType&quot;:0},&quot;line&quot;:{&quot;gradient&quot;:[{&quot;brightness&quot;:0,&quot;colorType&quot;:2,&quot;pos&quot;:0.3700000047683716,&quot;rgb&quot;:&quot;#ffffff&quot;,&quot;transparency&quot;:0},{&quot;brightness&quot;:0.800000011920929,&quot;colorType&quot;:1,&quot;foreColorIndex&quot;:10,&quot;pos&quot;:0,&quot;transparency&quot;:0},{&quot;brightness&quot;:0,&quot;colorType&quot;:2,&quot;pos&quot;:1,&quot;rgb&quot;:&quot;#ffffff&quot;,&quot;transparency&quot;:0},{&quot;brightness&quot;:0.800000011920929,&quot;colorType&quot;:1,&quot;foreColorIndex&quot;:7,&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7"/>
  <p:tag name="KSO_WM_UNIT_FILL_FORE_SCHEMECOLOR_INDEX_BRIGHTNESS" val="0"/>
  <p:tag name="KSO_WM_DIAGRAM_USE_COLOR_VALUE" val="{&quot;color_scheme&quot;:1,&quot;color_type&quot;:1,&quot;theme_color_indexes&quot;:[5,6,5,6,5,6]}"/>
</p:tagLst>
</file>

<file path=ppt/tags/tag11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a*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PRESET_TEXT" val="单击添加&#10;项标题"/>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18.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3312417]}"/>
</p:tagLst>
</file>

<file path=ppt/tags/tag119.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123.xml><?xml version="1.0" encoding="utf-8"?>
<p:tagLst xmlns:p="http://schemas.openxmlformats.org/presentationml/2006/main">
  <p:tag name="KSO_WM_BEAUTIFY_FLAG" val="#wm#"/>
  <p:tag name="KSO_WM_TEMPLATE_CATEGORY" val="custom"/>
  <p:tag name="KSO_WM_TEMPLATE_INDEX" val="20205176"/>
</p:tagLst>
</file>

<file path=ppt/tags/tag124.xml><?xml version="1.0" encoding="utf-8"?>
<p:tagLst xmlns:p="http://schemas.openxmlformats.org/presentationml/2006/main">
  <p:tag name="KSO_WM_BEAUTIFY_FLAG" val="#wm#"/>
  <p:tag name="KSO_WM_TEMPLATE_CATEGORY" val="custom"/>
  <p:tag name="KSO_WM_TEMPLATE_INDEX" val="20205176"/>
</p:tagLst>
</file>

<file path=ppt/tags/tag125.xml><?xml version="1.0" encoding="utf-8"?>
<p:tagLst xmlns:p="http://schemas.openxmlformats.org/presentationml/2006/main">
  <p:tag name="KSO_WM_BEAUTIFY_FLAG" val="#wm#"/>
  <p:tag name="KSO_WM_TEMPLATE_CATEGORY" val="custom"/>
  <p:tag name="KSO_WM_TEMPLATE_INDEX" val="20205081"/>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BEAUTIFY_FLAG" val="#wm#"/>
  <p:tag name="KSO_WM_TEMPLATE_CATEGORY" val="custom"/>
  <p:tag name="KSO_WM_TEMPLATE_INDEX" val="20205176"/>
</p:tagLst>
</file>

<file path=ppt/tags/tag128.xml><?xml version="1.0" encoding="utf-8"?>
<p:tagLst xmlns:p="http://schemas.openxmlformats.org/presentationml/2006/main">
  <p:tag name="KSO_WPP_MARK_KEY" val="257877f6-fe8c-4c47-ab4c-274c99a6a791"/>
  <p:tag name="COMMONDATA" val="eyJoZGlkIjoiNzcwN2EyNDZjZTA2ODVhZTc3ZDAzY2QyMDBhMDQyMzQifQ=="/>
  <p:tag name="commondata" val="eyJoZGlkIjoiOWFhYzUwZWNmOTk3M2Y1MTI5MjBiOWM4Y2UyNjJjNzUifQ=="/>
  <p:tag name="resource_record_key" val="{&quot;65&quot;:[20205176],&quot;70&quot;:[3323367,3312479,3312455,3321434,3429779,3326188,3312417,3314422,3331400,331241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2.xml><?xml version="1.0" encoding="utf-8"?>
<p:tagLst xmlns:p="http://schemas.openxmlformats.org/presentationml/2006/main">
  <p:tag name="KSO_WM_UNIT_PLACING_PICTURE_USER_VIEWPORT" val="{&quot;height&quot;:2082,&quot;width&quot;:10544}"/>
</p:tagLst>
</file>

<file path=ppt/tags/tag33.xml><?xml version="1.0" encoding="utf-8"?>
<p:tagLst xmlns:p="http://schemas.openxmlformats.org/presentationml/2006/main">
  <p:tag name="KSO_WM_BEAUTIFY_FLAG" val="#wm#"/>
  <p:tag name="KSO_WM_TEMPLATE_CATEGORY" val="custom"/>
  <p:tag name="KSO_WM_TEMPLATE_INDEX" val="20205176"/>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TYPE" val="1"/>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0.64"/>
  <p:tag name="KSO_WM_UNIT_LINE_FORE_SCHEMECOLOR_INDEX_2_TRANS" val="0"/>
  <p:tag name="KSO_WM_UNIT_LINE_FORE_SCHEMECOLOR_INDEX_3_BRIGHTNESS" val="0.8"/>
  <p:tag name="KSO_WM_UNIT_LINE_FORE_SCHEMECOLOR_INDEX_3" val="15"/>
  <p:tag name="KSO_WM_UNIT_LINE_FORE_SCHEMECOLOR_INDEX_3_POS" val="0.9"/>
  <p:tag name="KSO_WM_UNIT_LINE_FORE_SCHEMECOLOR_INDEX_3_TRANS" val="0.53"/>
  <p:tag name="KSO_WM_UNIT_LINE_FORE_SCHEMECOLOR_INDEX_4_BRIGHTNESS" val="0.8"/>
  <p:tag name="KSO_WM_UNIT_LINE_FORE_SCHEMECOLOR_INDEX_4" val="15"/>
  <p:tag name="KSO_WM_UNIT_LINE_FORE_SCHEMECOLOR_INDEX_4_POS" val="0.95"/>
  <p:tag name="KSO_WM_UNIT_LINE_FORE_SCHEMECOLOR_INDEX_4_TRANS" val="0"/>
  <p:tag name="KSO_WM_UNIT_LINE_FORE_SCHEMECOLOR_INDEX_5_BRIGHTNESS" val="0.8"/>
  <p:tag name="KSO_WM_UNIT_LINE_FORE_SCHEMECOLOR_INDEX_5" val="15"/>
  <p:tag name="KSO_WM_UNIT_LINE_FORE_SCHEMECOLOR_INDEX_5_POS" val="1"/>
  <p:tag name="KSO_WM_UNIT_LINE_FORE_SCHEMECOLOR_INDEX_5_TRANS" val="0.9"/>
  <p:tag name="KSO_WM_UNIT_LINE_GRADIENT_TYPE" val="0"/>
  <p:tag name="KSO_WM_UNIT_LINE_GRADIENT_ANGLE" val="0"/>
  <p:tag name="KSO_WM_UNIT_LINE_GRADIENT_DIRECTION" val="3"/>
  <p:tag name="KSO_WM_UNIT_LINE_FILL_TYPE" val="5"/>
  <p:tag name="KSO_WM_BEAUTIFY_FLAG" val="#wm#"/>
  <p:tag name="KSO_WM_UNIT_HIGHLIGHT" val="0"/>
  <p:tag name="KSO_WM_UNIT_COMPATIBLE" val="0"/>
  <p:tag name="KSO_WM_UNIT_DIAGRAM_ISNUMVISUAL" val="0"/>
  <p:tag name="KSO_WM_UNIT_DIAGRAM_ISREFERUNIT" val="0"/>
  <p:tag name="KSO_WM_UNIT_ID" val="diagram20230945_3*n_h_i*1_2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2_1"/>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type&quot;:0},&quot;glow&quot;:{&quot;colorType&quot;:0},&quot;line&quot;:{&quot;gradient&quot;:[{&quot;brightness&quot;:0.5,&quot;colorType&quot;:1,&quot;foreColorIndex&quot;:13,&quot;pos&quot;:1,&quot;transparency&quot;:0.699999988079071},{&quot;brightness&quot;:0.800000011920929,&quot;colorType&quot;:2,&quot;pos&quot;:0.15000000596046448,&quot;rgb&quot;:&quot;#ffffff&quot;,&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a*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PRESET_TEXT" val="单击添加&#10;项标题"/>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0945_3*n_h_h_f*1_2_4_1"/>
  <p:tag name="KSO_WM_TEMPLATE_CATEGORY" val="diagram"/>
  <p:tag name="KSO_WM_TEMPLATE_INDEX" val="20230945"/>
  <p:tag name="KSO_WM_UNIT_LAYERLEVEL" val="1_1_1_1"/>
  <p:tag name="KSO_WM_TAG_VERSION" val="3.0"/>
  <p:tag name="KSO_WM_DIAGRAM_GROUP_CODE" val="n1-1"/>
  <p:tag name="KSO_WM_DIAGRAM_VERSION" val="3"/>
  <p:tag name="KSO_WM_DIAGRAM_COLOR_TRICK" val="3"/>
  <p:tag name="KSO_WM_DIAGRAM_COLOR_TEXT_CAN_REMOVE" val="n"/>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45_3*n_h_h_f*1_2_3_1"/>
  <p:tag name="KSO_WM_TEMPLATE_CATEGORY" val="diagram"/>
  <p:tag name="KSO_WM_TEMPLATE_INDEX" val="20230945"/>
  <p:tag name="KSO_WM_UNIT_LAYERLEVEL" val="1_1_1_1"/>
  <p:tag name="KSO_WM_TAG_VERSION" val="3.0"/>
  <p:tag name="KSO_WM_DIAGRAM_GROUP_CODE" val="n1-1"/>
  <p:tag name="KSO_WM_DIAGRAM_VERSION" val="3"/>
  <p:tag name="KSO_WM_DIAGRAM_COLOR_TRICK" val="3"/>
  <p:tag name="KSO_WM_DIAGRAM_COLOR_TEXT_CAN_REMOVE" val="n"/>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45_3*n_h_h_f*1_2_2_1"/>
  <p:tag name="KSO_WM_TEMPLATE_CATEGORY" val="diagram"/>
  <p:tag name="KSO_WM_TEMPLATE_INDEX" val="20230945"/>
  <p:tag name="KSO_WM_UNIT_LAYERLEVEL" val="1_1_1_1"/>
  <p:tag name="KSO_WM_TAG_VERSION" val="3.0"/>
  <p:tag name="KSO_WM_DIAGRAM_GROUP_CODE" val="n1-1"/>
  <p:tag name="KSO_WM_DIAGRAM_VERSION" val="3"/>
  <p:tag name="KSO_WM_DIAGRAM_COLOR_TRICK" val="3"/>
  <p:tag name="KSO_WM_DIAGRAM_COLOR_TEXT_CAN_REMOVE" val="n"/>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45_3*n_h_h_f*1_2_1_1"/>
  <p:tag name="KSO_WM_TEMPLATE_CATEGORY" val="diagram"/>
  <p:tag name="KSO_WM_TEMPLATE_INDEX" val="20230945"/>
  <p:tag name="KSO_WM_UNIT_LAYERLEVEL" val="1_1_1_1"/>
  <p:tag name="KSO_WM_TAG_VERSION" val="3.0"/>
  <p:tag name="KSO_WM_DIAGRAM_GROUP_CODE" val="n1-1"/>
  <p:tag name="KSO_WM_DIAGRAM_VERSION" val="3"/>
  <p:tag name="KSO_WM_DIAGRAM_COLOR_TRICK" val="3"/>
  <p:tag name="KSO_WM_DIAGRAM_COLOR_TEXT_CAN_REMOVE" val="n"/>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4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h_i*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2_1"/>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solid&quot;:{&quot;brightness&quot;:0,&quot;colorType&quot;:1,&quot;foreColorIndex&quot;:6,&quot;transparency&quot;:0},&quot;type&quot;:1},&quot;glow&quot;:{&quot;colorType&quot;:0},&quot;line&quot;:{&quot;gradient&quot;:[{&quot;brightness&quot;:0,&quot;colorType&quot;:2,&quot;pos&quot;:0.3700000047683716,&quot;rgb&quot;:&quot;#ffffff&quot;,&quot;transparency&quot;:0},{&quot;brightness&quot;:0.800000011920929,&quot;colorType&quot;:1,&quot;foreColorIndex&quot;:6,&quot;pos&quot;:0,&quot;transparency&quot;:0},{&quot;brightness&quot;:0,&quot;colorType&quot;:2,&quot;pos&quot;:1,&quot;rgb&quot;:&quot;#ffffff&quot;,&quot;transparency&quot;:0},{&quot;brightness&quot;:0.800000011920929,&quot;colorType&quot;:1,&quot;foreColorIndex&quot;:6,&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4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h_i*1_2_4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4_1"/>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h_i*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1_1"/>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6.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h_i*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3_1"/>
  <p:tag name="KSO_WM_DIAGRAM_MAX_ITEMCNT" val="4"/>
  <p:tag name="KSO_WM_DIAGRAM_MIN_ITEMCNT" val="2"/>
  <p:tag name="KSO_WM_DIAGRAM_VIRTUALLY_FRAME" val="{&quot;height&quot;:388.3464660644531,&quot;left&quot;:66.85,&quot;top&quot;:94.12676696777343,&quot;width&quot;:807.5}"/>
  <p:tag name="KSO_WM_DIAGRAM_COLOR_MATCH_VALUE" val="{&quot;shape&quot;:{&quot;fill&quot;:{&quot;solid&quot;:{&quot;brightness&quot;:0,&quot;colorType&quot;:1,&quot;foreColorIndex&quot;:7,&quot;transparency&quot;:0},&quot;type&quot;:1},&quot;glow&quot;:{&quot;colorType&quot;:0},&quot;line&quot;:{&quot;gradient&quot;:[{&quot;brightness&quot;:0,&quot;colorType&quot;:2,&quot;pos&quot;:0.3700000047683716,&quot;rgb&quot;:&quot;#ffffff&quot;,&quot;transparency&quot;:0},{&quot;brightness&quot;:0.800000011920929,&quot;colorType&quot;:1,&quot;foreColorIndex&quot;:10,&quot;pos&quot;:0,&quot;transparency&quot;:0},{&quot;brightness&quot;:0,&quot;colorType&quot;:2,&quot;pos&quot;:1,&quot;rgb&quot;:&quot;#ffffff&quot;,&quot;transparency&quot;:0},{&quot;brightness&quot;:0.800000011920929,&quot;colorType&quot;:1,&quot;foreColorIndex&quot;:7,&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7"/>
  <p:tag name="KSO_WM_UNIT_FILL_FORE_SCHEMECOLOR_INDEX_BRIGHTNESS" val="0"/>
  <p:tag name="KSO_WM_DIAGRAM_USE_COLOR_VALUE" val="{&quot;color_scheme&quot;:1,&quot;color_type&quot;:1,&quot;theme_color_indexes&quot;:[5,6,5,6,5,6]}"/>
</p:tagLst>
</file>

<file path=ppt/tags/tag47.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12479,3312419]}"/>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1247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12479,3312455,3326188]}"/>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12479,3312455,3326188]}"/>
</p:tagLst>
</file>

<file path=ppt/tags/tag54.xml><?xml version="1.0" encoding="utf-8"?>
<p:tagLst xmlns:p="http://schemas.openxmlformats.org/presentationml/2006/main">
  <p:tag name="KSO_WM_BEAUTIFY_FLAG" val="#wm#"/>
  <p:tag name="KSO_WM_TEMPLATE_CATEGORY" val="custom"/>
  <p:tag name="KSO_WM_TEMPLATE_INDEX" val="20205176"/>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PLACING_PICTURE_USER_VIEWPORT" val="{&quot;height&quot;:10800,&quot;width&quot;:19200}"/>
</p:tagLst>
</file>

<file path=ppt/tags/tag60.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3312419]}"/>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2*l_h_f*1_1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TEXT_TYPE" val="1"/>
  <p:tag name="KSO_WM_DIAGRAM_USE_COLOR_VALUE" val="{&quot;color_scheme&quot;:1,&quot;color_type&quot;:1,&quot;theme_color_indexes&quot;:[5,6,5,6,5,6]}"/>
</p:tagLst>
</file>

<file path=ppt/tags/tag6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2*l_h_a*1_1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TEXT_TYPE" val="1"/>
  <p:tag name="KSO_WM_DIAGRAM_USE_COLOR_VALUE" val="{&quot;color_scheme&quot;:1,&quot;color_type&quot;:1,&quot;theme_color_indexes&quot;:[5,6,5,6,5,6]}"/>
</p:tagLst>
</file>

<file path=ppt/tags/tag6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2*l_h_i*1_1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6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67_2*l_h_f*1_2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TEXT_TYPE" val="1"/>
  <p:tag name="KSO_WM_DIAGRAM_USE_COLOR_VALUE" val="{&quot;color_scheme&quot;:1,&quot;color_type&quot;:1,&quot;theme_color_indexes&quot;:[5,6,5,6,5,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67_2*l_h_a*1_2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TEXT_TYPE" val="1"/>
  <p:tag name="KSO_WM_DIAGRAM_USE_COLOR_VALUE" val="{&quot;color_scheme&quot;:1,&quot;color_type&quot;:1,&quot;theme_color_indexes&quot;:[5,6,5,6,5,6]}"/>
</p:tagLst>
</file>

<file path=ppt/tags/tag7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67_2*l_h_i*1_2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7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967_2*l_h_f*1_3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TEXT_TYPE" val="1"/>
  <p:tag name="KSO_WM_DIAGRAM_USE_COLOR_VALUE" val="{&quot;color_scheme&quot;:1,&quot;color_type&quot;:1,&quot;theme_color_indexes&quot;:[5,6,5,6,5,6]}"/>
</p:tagLst>
</file>

<file path=ppt/tags/tag7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967_2*l_h_a*1_3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TEXT_TYPE" val="1"/>
  <p:tag name="KSO_WM_DIAGRAM_USE_COLOR_VALUE" val="{&quot;color_scheme&quot;:1,&quot;color_type&quot;:1,&quot;theme_color_indexes&quot;:[5,6,5,6,5,6]}"/>
</p:tagLst>
</file>

<file path=ppt/tags/tag7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967_2*l_h_i*1_3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75.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i*1_2_2"/>
  <p:tag name="KSO_WM_TEMPLATE_CATEGORY" val="diagram"/>
  <p:tag name="KSO_WM_TEMPLATE_INDEX" val="20231092"/>
  <p:tag name="KSO_WM_UNIT_LAYERLEVEL" val="1_1_1"/>
  <p:tag name="KSO_WM_TAG_VERSION" val="3.0"/>
  <p:tag name="KSO_WM_UNIT_TYPE" val="n_h_i"/>
  <p:tag name="KSO_WM_UNIT_INDEX" val="1_2_2"/>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i*1_2_1"/>
  <p:tag name="KSO_WM_TEMPLATE_CATEGORY" val="diagram"/>
  <p:tag name="KSO_WM_TEMPLATE_INDEX" val="20231092"/>
  <p:tag name="KSO_WM_UNIT_LAYERLEVEL" val="1_1_1"/>
  <p:tag name="KSO_WM_TAG_VERSION" val="3.0"/>
  <p:tag name="KSO_WM_UNIT_TYPE" val="n_h_i"/>
  <p:tag name="KSO_WM_UNIT_INDEX" val="1_2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3_1"/>
  <p:tag name="KSO_WM_TEMPLATE_CATEGORY" val="diagram"/>
  <p:tag name="KSO_WM_TEMPLATE_INDEX" val="20231092"/>
  <p:tag name="KSO_WM_UNIT_LAYERLEVEL" val="1_1_1_1"/>
  <p:tag name="KSO_WM_TAG_VERSION" val="3.0"/>
  <p:tag name="KSO_WM_UNIT_TYPE" val="n_h_h_i"/>
  <p:tag name="KSO_WM_UNIT_INDEX" val="1_2_3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x*1_2_3_1"/>
  <p:tag name="KSO_WM_TEMPLATE_CATEGORY" val="diagram"/>
  <p:tag name="KSO_WM_TEMPLATE_INDEX" val="20231092"/>
  <p:tag name="KSO_WM_UNIT_LAYERLEVEL" val="1_1_1_1"/>
  <p:tag name="KSO_WM_TAG_VERSION" val="3.0"/>
  <p:tag name="KSO_WM_UNIT_VALUE" val="75*73"/>
  <p:tag name="KSO_WM_UNIT_TYPE" val="n_h_h_x"/>
  <p:tag name="KSO_WM_UNIT_INDEX" val="1_2_3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2_4*n_h_h_a*1_2_3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92_4*n_h_h_f*1_2_3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
  <p:tag name="KSO_WM_UNIT_TEXT_FILL_FORE_SCHEMECOLOR_INDEX" val="1"/>
  <p:tag name="KSO_WM_UNIT_TEXT_FILL_TYPE" val="1"/>
  <p:tag name="KSO_WM_DIAGRAM_USE_COLOR_VALUE" val="{&quot;color_scheme&quot;:1,&quot;color_type&quot;:1,&quot;theme_color_indexes&quot;:[5,6,5,6,5,6]}"/>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1_1"/>
  <p:tag name="KSO_WM_TEMPLATE_CATEGORY" val="diagram"/>
  <p:tag name="KSO_WM_TEMPLATE_INDEX" val="20231092"/>
  <p:tag name="KSO_WM_UNIT_LAYERLEVEL" val="1_1_1_1"/>
  <p:tag name="KSO_WM_TAG_VERSION" val="3.0"/>
  <p:tag name="KSO_WM_UNIT_TYPE" val="n_h_h_i"/>
  <p:tag name="KSO_WM_UNIT_INDEX" val="1_2_1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2_4*n_h_h_a*1_2_1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2_4*n_h_h_f*1_2_1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5_1"/>
  <p:tag name="KSO_WM_TEMPLATE_CATEGORY" val="diagram"/>
  <p:tag name="KSO_WM_TEMPLATE_INDEX" val="20231092"/>
  <p:tag name="KSO_WM_UNIT_LAYERLEVEL" val="1_1_1_1"/>
  <p:tag name="KSO_WM_TAG_VERSION" val="3.0"/>
  <p:tag name="KSO_WM_UNIT_TYPE" val="n_h_h_i"/>
  <p:tag name="KSO_WM_UNIT_INDEX" val="1_2_5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092_4*n_h_h_a*1_2_5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92_4*n_h_h_f*1_2_5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4_1"/>
  <p:tag name="KSO_WM_TEMPLATE_CATEGORY" val="diagram"/>
  <p:tag name="KSO_WM_TEMPLATE_INDEX" val="20231092"/>
  <p:tag name="KSO_WM_UNIT_LAYERLEVEL" val="1_1_1_1"/>
  <p:tag name="KSO_WM_TAG_VERSION" val="3.0"/>
  <p:tag name="KSO_WM_UNIT_TYPE" val="n_h_h_i"/>
  <p:tag name="KSO_WM_UNIT_INDEX" val="1_2_4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2_1"/>
  <p:tag name="KSO_WM_TEMPLATE_CATEGORY" val="diagram"/>
  <p:tag name="KSO_WM_TEMPLATE_INDEX" val="20231092"/>
  <p:tag name="KSO_WM_UNIT_LAYERLEVEL" val="1_1_1_1"/>
  <p:tag name="KSO_WM_TAG_VERSION" val="3.0"/>
  <p:tag name="KSO_WM_UNIT_TYPE" val="n_h_h_i"/>
  <p:tag name="KSO_WM_UNIT_INDEX" val="1_2_2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1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7*77"/>
  <p:tag name="KSO_WM_UNIT_TYPE" val="n_h_h_x"/>
  <p:tag name="KSO_WM_UNIT_INDEX" val="1_2_1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2_4*n_h_h_a*1_2_2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9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2_4*n_h_h_f*1_2_2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9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092_4*n_h_h_a*1_2_4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92_4*n_h_h_f*1_2_4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
  <p:tag name="KSO_WM_UNIT_TEXT_FILL_FORE_SCHEMECOLOR_INDEX" val="1"/>
  <p:tag name="KSO_WM_UNIT_TEXT_FILL_TYPE" val="1"/>
  <p:tag name="KSO_WM_DIAGRAM_USE_COLOR_VALUE" val="{&quot;color_scheme&quot;:1,&quot;color_type&quot;:1,&quot;theme_color_indexes&quot;:[5,6,5,6,5,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2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8*70"/>
  <p:tag name="KSO_WM_UNIT_TYPE" val="n_h_h_x"/>
  <p:tag name="KSO_WM_UNIT_INDEX" val="1_2_2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5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80*68"/>
  <p:tag name="KSO_WM_UNIT_TYPE" val="n_h_h_x"/>
  <p:tag name="KSO_WM_UNIT_INDEX" val="1_2_5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4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3*87"/>
  <p:tag name="KSO_WM_UNIT_TYPE" val="n_h_h_x"/>
  <p:tag name="KSO_WM_UNIT_INDEX" val="1_2_4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92_4*n_h_a*1_1_1"/>
  <p:tag name="KSO_WM_TEMPLATE_CATEGORY" val="diagram"/>
  <p:tag name="KSO_WM_TEMPLATE_INDEX" val="20231092"/>
  <p:tag name="KSO_WM_UNIT_LAYERLEVEL" val="1_1_1"/>
  <p:tag name="KSO_WM_TAG_VERSION" val="3.0"/>
  <p:tag name="KSO_WM_UNIT_ISCONTENTSTITLE" val="0"/>
  <p:tag name="KSO_WM_UNIT_ISNUMDGMTITLE" val="0"/>
  <p:tag name="KSO_WM_UNIT_NOCLEAR" val="0"/>
  <p:tag name="KSO_WM_UNIT_VALUE" val="4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1,&quot;rgb&quot;:&quot;#ffffff&quot;,&quot;transparency&quot;:1},{&quot;brightness&quot;:0,&quot;colorType&quot;:2,&quot;pos&quot;:0,&quot;rgb&quot;:&quot;#ffffff&quot;,&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此处&#10;添加标题"/>
  <p:tag name="KSO_WM_UNIT_FILL_TYPE" val="3"/>
  <p:tag name="KSO_WM_DIAGRAM_USE_COLOR_VALUE" val="{&quot;color_scheme&quot;:1,&quot;color_type&quot;:1,&quot;theme_color_indexes&quot;:[5,6,5,6,5,6]}"/>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1972</Words>
  <Application>WPS 演示</Application>
  <PresentationFormat>宽屏</PresentationFormat>
  <Paragraphs>165</Paragraphs>
  <Slides>25</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25</vt:i4>
      </vt:variant>
    </vt:vector>
  </HeadingPairs>
  <TitlesOfParts>
    <vt:vector size="47" baseType="lpstr">
      <vt:lpstr>Arial</vt:lpstr>
      <vt:lpstr>宋体</vt:lpstr>
      <vt:lpstr>Wingdings</vt:lpstr>
      <vt:lpstr>微软雅黑</vt:lpstr>
      <vt:lpstr>Wingdings</vt:lpstr>
      <vt:lpstr>思源黑体 CN Medium</vt:lpstr>
      <vt:lpstr>黑体</vt:lpstr>
      <vt:lpstr>思源黑体 CN Normal</vt:lpstr>
      <vt:lpstr>思源黑体 CN Light</vt:lpstr>
      <vt:lpstr>思源黑体 CN Bold</vt:lpstr>
      <vt:lpstr>方正宝黑体 简 Medium</vt:lpstr>
      <vt:lpstr>DIN Black</vt:lpstr>
      <vt:lpstr>Noto Sans S Chinese Medium</vt:lpstr>
      <vt:lpstr>Arial Unicode MS</vt:lpstr>
      <vt:lpstr>Calibri</vt:lpstr>
      <vt:lpstr>+中文标题</vt:lpstr>
      <vt:lpstr>Segoe Print</vt:lpstr>
      <vt:lpstr>汉仪雅酷黑简</vt:lpstr>
      <vt:lpstr>Black coffees</vt:lpstr>
      <vt:lpstr>汉仪旗黑-75S</vt:lpstr>
      <vt:lpstr>汉仪中黑 197</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阿泽哝</cp:lastModifiedBy>
  <cp:revision>356</cp:revision>
  <dcterms:created xsi:type="dcterms:W3CDTF">2019-06-19T02:08:00Z</dcterms:created>
  <dcterms:modified xsi:type="dcterms:W3CDTF">2025-11-03T10:55:49Z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24028596ED83417C99B86C2911DB8E5E_13</vt:lpwstr>
  </property>
</Properties>
</file>