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607" r:id="rId8"/>
    <p:sldId id="1587" r:id="rId9"/>
    <p:sldId id="1613" r:id="rId10"/>
    <p:sldId id="607" r:id="rId11"/>
    <p:sldId id="1354" r:id="rId12"/>
    <p:sldId id="1616" r:id="rId13"/>
    <p:sldId id="1599" r:id="rId14"/>
    <p:sldId id="1615" r:id="rId15"/>
    <p:sldId id="1569" r:id="rId16"/>
    <p:sldId id="1601" r:id="rId17"/>
    <p:sldId id="1617" r:id="rId18"/>
    <p:sldId id="1618" r:id="rId19"/>
    <p:sldId id="1614" r:id="rId20"/>
    <p:sldId id="1602" r:id="rId21"/>
    <p:sldId id="1596" r:id="rId22"/>
    <p:sldId id="614" r:id="rId23"/>
    <p:sldId id="615" r:id="rId24"/>
    <p:sldId id="635" r:id="rId25"/>
    <p:sldId id="616" r:id="rId26"/>
    <p:sldId id="1619" r:id="rId27"/>
    <p:sldId id="1620" r:id="rId28"/>
    <p:sldId id="1621" r:id="rId29"/>
    <p:sldId id="1553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3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3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8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9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0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1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4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5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2.xml"/><Relationship Id="rId6" Type="http://schemas.openxmlformats.org/officeDocument/2006/relationships/image" Target="../media/image44.png"/><Relationship Id="rId5" Type="http://schemas.openxmlformats.org/officeDocument/2006/relationships/tags" Target="../tags/tag91.xml"/><Relationship Id="rId4" Type="http://schemas.openxmlformats.org/officeDocument/2006/relationships/image" Target="../media/image43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97.xml"/><Relationship Id="rId7" Type="http://schemas.openxmlformats.org/officeDocument/2006/relationships/image" Target="../media/image47.png"/><Relationship Id="rId6" Type="http://schemas.openxmlformats.org/officeDocument/2006/relationships/tags" Target="../tags/tag96.xml"/><Relationship Id="rId5" Type="http://schemas.openxmlformats.org/officeDocument/2006/relationships/image" Target="../media/image46.pn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98.xml"/><Relationship Id="rId1" Type="http://schemas.openxmlformats.org/officeDocument/2006/relationships/tags" Target="../tags/tag9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9.xml"/><Relationship Id="rId1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0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1.xml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5" Type="http://schemas.openxmlformats.org/officeDocument/2006/relationships/notesSlide" Target="../notesSlides/notesSlide5.xml"/><Relationship Id="rId34" Type="http://schemas.openxmlformats.org/officeDocument/2006/relationships/slideLayout" Target="../slideLayouts/slideLayout5.xml"/><Relationship Id="rId33" Type="http://schemas.openxmlformats.org/officeDocument/2006/relationships/tags" Target="../tags/tag75.xml"/><Relationship Id="rId32" Type="http://schemas.openxmlformats.org/officeDocument/2006/relationships/image" Target="../media/image28.svg"/><Relationship Id="rId31" Type="http://schemas.openxmlformats.org/officeDocument/2006/relationships/image" Target="../media/image27.png"/><Relationship Id="rId30" Type="http://schemas.openxmlformats.org/officeDocument/2006/relationships/tags" Target="../tags/tag74.xml"/><Relationship Id="rId3" Type="http://schemas.openxmlformats.org/officeDocument/2006/relationships/tags" Target="../tags/tag53.xml"/><Relationship Id="rId29" Type="http://schemas.openxmlformats.org/officeDocument/2006/relationships/image" Target="../media/image26.svg"/><Relationship Id="rId28" Type="http://schemas.openxmlformats.org/officeDocument/2006/relationships/image" Target="../media/image25.png"/><Relationship Id="rId27" Type="http://schemas.openxmlformats.org/officeDocument/2006/relationships/tags" Target="../tags/tag73.xml"/><Relationship Id="rId26" Type="http://schemas.openxmlformats.org/officeDocument/2006/relationships/image" Target="../media/image24.svg"/><Relationship Id="rId25" Type="http://schemas.openxmlformats.org/officeDocument/2006/relationships/image" Target="../media/image23.png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image" Target="../media/image22.svg"/><Relationship Id="rId20" Type="http://schemas.openxmlformats.org/officeDocument/2006/relationships/image" Target="../media/image21.png"/><Relationship Id="rId2" Type="http://schemas.openxmlformats.org/officeDocument/2006/relationships/tags" Target="../tags/tag5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拥抱主线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强者恒强①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827405"/>
            <a:ext cx="10246360" cy="578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864985" y="160655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龙一+多重龙头选股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56245" y="503110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多重概念炒作，增加可能性</a:t>
            </a:r>
            <a:endParaRPr lang="zh-CN" altLang="en-US" sz="20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风口龙头使用步骤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91605" y="2322830"/>
            <a:ext cx="2594610" cy="15748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28485" y="5100955"/>
            <a:ext cx="655320" cy="10052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415" y="810895"/>
            <a:ext cx="9951720" cy="5691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风口龙头功能展示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810895"/>
            <a:ext cx="2118360" cy="3401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46200" y="4700270"/>
            <a:ext cx="8921115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【风口龙头】操作步骤：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①龙一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多重龙头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（持续爆发力）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②回溯近期风口龙头（筛选符合起爆模式）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③市场赚钱效应明显，重点在龙头股上操作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25140" y="106680"/>
            <a:ext cx="654939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强者恒强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绿盘阴线关键回踩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320" y="2446020"/>
            <a:ext cx="5646420" cy="3282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5" y="2446020"/>
            <a:ext cx="4652645" cy="3282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509010" y="1560195"/>
            <a:ext cx="606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好股追出来是风险，洗盘阴线是低吸机会，重要支撑上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大部分时间在等，抓住一次成本优势把握进场，快进快出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66160" y="5161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盘中绿盘阴线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72830" y="5017770"/>
            <a:ext cx="1602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盘中绿盘阴线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短线结合风口龙头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突破回踩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816610"/>
            <a:ext cx="10554970" cy="5717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192655" y="618109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470" y="825500"/>
            <a:ext cx="10513060" cy="5694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短线结合风口龙头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突破回踩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2655" y="618109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965" y="814070"/>
            <a:ext cx="10589260" cy="5735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短线结合风口龙头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突破回踩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92655" y="6181090"/>
            <a:ext cx="7969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控盘向上，资金翻红，主力动向大单，熊线兜底支撑上，突破回踩的机会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31465" y="106680"/>
            <a:ext cx="623824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短线买卖点技巧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7650" y="1462405"/>
            <a:ext cx="1019937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涨停棱镜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风口龙头，选对主题风口再选股，增加炒作胜率，有赚不贪减少过山车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强势股买法：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1、涨停突破后，熊线兜底是关键（首次回踩最佳获利区域）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2、洗盘回踩过程中---主力控盘连续增加、资金红肥绿瘦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3、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死叉调整2-3天：关注熊线 / 智能交易蓝线 / BBI支撑位附近低吸机会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稳健买法：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熊线兜底分批建仓，结合浮仓做波段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刚开始熟悉该战法操作，原则拿到5个点以上执行一次止盈，让交易信心进入良性循环；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Tx/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一旦跌破熊线/涨停平台的强支撑，结合K线形态或卖出信号操作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259" y="1841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策略优势在哪里</a:t>
            </a:r>
            <a:r>
              <a:rPr lang="en-US" alt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---</a:t>
            </a:r>
            <a:r>
              <a:rPr lang="zh-CN" altLang="en-US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全自动量化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735" y="1177925"/>
            <a:ext cx="10082530" cy="4726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132974" y="952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策略猎手</a:t>
            </a:r>
            <a:r>
              <a:rPr lang="zh-CN" altLang="en-US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跟投【有信心】！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2370"/>
            <a:ext cx="7961630" cy="5110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95285" y="1942465"/>
            <a:ext cx="40640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跟投前的顾虑，王姐都帮你验证过了！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📈</a:t>
            </a:r>
            <a:r>
              <a:rPr lang="en-US" altLang="zh-CN" sz="1600"/>
              <a:t> </a:t>
            </a:r>
            <a:r>
              <a:rPr lang="zh-CN" altLang="en-US" sz="1600"/>
              <a:t>来看经传用户「王姐」的逐步加仓路径：</a:t>
            </a:r>
            <a:endParaRPr lang="zh-CN" altLang="en-US" sz="1600"/>
          </a:p>
          <a:p>
            <a:r>
              <a:rPr lang="en-US" altLang="zh-CN" sz="1600"/>
              <a:t>6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20W</a:t>
            </a:r>
            <a:r>
              <a:rPr lang="zh-CN" altLang="en-US" sz="1600"/>
              <a:t>试水跟投</a:t>
            </a:r>
            <a:endParaRPr lang="zh-CN" altLang="en-US" sz="1600"/>
          </a:p>
          <a:p>
            <a:r>
              <a:rPr lang="en-US" altLang="zh-CN" sz="1600"/>
              <a:t>8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信心增强，新增</a:t>
            </a:r>
            <a:r>
              <a:rPr lang="en-US" altLang="zh-CN" sz="1600"/>
              <a:t>20W</a:t>
            </a:r>
            <a:endParaRPr lang="en-US" altLang="zh-CN" sz="1600"/>
          </a:p>
          <a:p>
            <a:r>
              <a:rPr lang="en-US" altLang="zh-CN" sz="1600"/>
              <a:t>9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效果显著，加投</a:t>
            </a:r>
            <a:r>
              <a:rPr lang="en-US" altLang="zh-CN" sz="1600"/>
              <a:t>40W</a:t>
            </a:r>
            <a:endParaRPr lang="en-US" altLang="zh-CN" sz="1600"/>
          </a:p>
          <a:p>
            <a:r>
              <a:rPr lang="zh-CN" altLang="en-US" sz="1600"/>
              <a:t>随后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将股票盈利、私募赎回、银行基金陆续转入策略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en-US" sz="1600"/>
              <a:t>✅</a:t>
            </a:r>
            <a:r>
              <a:rPr lang="en-US" altLang="zh-CN" sz="1600"/>
              <a:t> </a:t>
            </a:r>
            <a:r>
              <a:rPr lang="zh-CN" altLang="en-US" sz="1600"/>
              <a:t>至今总跟投达</a:t>
            </a:r>
            <a:r>
              <a:rPr lang="en-US" altLang="zh-CN" sz="1600"/>
              <a:t>180W</a:t>
            </a:r>
            <a:r>
              <a:rPr lang="zh-CN" altLang="en-US" sz="1600"/>
              <a:t>，累计收益近</a:t>
            </a:r>
            <a:r>
              <a:rPr lang="en-US" altLang="zh-CN" sz="1600"/>
              <a:t>4W</a:t>
            </a:r>
            <a:endParaRPr lang="en-US" altLang="zh-CN" sz="1600"/>
          </a:p>
          <a:p>
            <a:endParaRPr lang="en-US" altLang="zh-CN" sz="1600"/>
          </a:p>
          <a:p>
            <a:r>
              <a:rPr lang="zh-CN" altLang="en-US" sz="1600"/>
              <a:t>策略猎手</a:t>
            </a:r>
            <a:r>
              <a:rPr lang="en-US" altLang="zh-CN" sz="1600"/>
              <a:t>——</a:t>
            </a:r>
            <a:r>
              <a:rPr lang="zh-CN" altLang="en-US" sz="1600"/>
              <a:t>用持续表现赢得深度信任</a:t>
            </a:r>
            <a:endParaRPr lang="zh-CN" altLang="en-US" sz="1600"/>
          </a:p>
          <a:p>
            <a:r>
              <a:rPr lang="zh-CN" altLang="en-US" sz="1600">
                <a:highlight>
                  <a:srgbClr val="FFFF00"/>
                </a:highlight>
              </a:rPr>
              <a:t>不怕你小资金开始，就怕你看到效果后后悔投得少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00"/>
            <a:ext cx="12192000" cy="7112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上升回档，留意金叉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210" y="812165"/>
            <a:ext cx="9455785" cy="5687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650490" y="4365625"/>
            <a:ext cx="8888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大盘金叉会迟到，不会缺席，重点底背离，周金叉、</a:t>
            </a:r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点上升回档；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优先做控盘反复，流动资金翻红，短线强者恒强；中线低吸高抛波段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周线回档【三七互娱】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0" y="864235"/>
            <a:ext cx="8059420" cy="54057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788035"/>
            <a:ext cx="4024630" cy="386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" y="4655185"/>
            <a:ext cx="3671570" cy="1615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630" y="4206875"/>
            <a:ext cx="3209925" cy="19907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38095" y="16954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月份陪跑点评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9555" y="45446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9</a:t>
            </a:r>
            <a:r>
              <a:rPr lang="zh-CN" altLang="en-US">
                <a:solidFill>
                  <a:srgbClr val="FF0000"/>
                </a:solidFill>
              </a:rPr>
              <a:t>月份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89555" y="5201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FF0000"/>
                </a:solidFill>
              </a:rPr>
              <a:t>盈利</a:t>
            </a:r>
            <a:endParaRPr lang="zh-CN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29130" y="5919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盈利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69280" y="44380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盈利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93130" y="52019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盈利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20075" y="1561465"/>
            <a:ext cx="2500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11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3</a:t>
            </a:r>
            <a:r>
              <a:rPr lang="zh-CN" altLang="en-US">
                <a:solidFill>
                  <a:srgbClr val="FF0000"/>
                </a:solidFill>
              </a:rPr>
              <a:t>日涨停板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9"/>
          <p:cNvSpPr txBox="1"/>
          <p:nvPr/>
        </p:nvSpPr>
        <p:spPr>
          <a:xfrm>
            <a:off x="81280" y="7175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紧密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陪伴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的重要性！穿越牛熊收获满满！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842010"/>
            <a:ext cx="12019915" cy="5687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635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仓位策略图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490" y="895350"/>
            <a:ext cx="11209655" cy="5558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龙头股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强者恒强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45995" y="135255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操作核心策略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8902383" y="3069591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做好成本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优势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37298" y="3054986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选对主线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行情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73125" y="3664585"/>
            <a:ext cx="2178050" cy="1224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主线行情是最容易容纳大资金，承接力足够大，持续时间足够长，深水区，承载量大</a:t>
            </a:r>
            <a:r>
              <a:rPr lang="en-US" altLang="zh-CN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才能出大牛股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8902700" y="3670300"/>
            <a:ext cx="2283460" cy="12998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中长线操作需具有成本优势，没有一直上涨的个股，以乖离率为标准做好成本，持续反复操作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194368" y="1604645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分仓布局</a:t>
            </a:r>
            <a:r>
              <a:rPr lang="en-US" altLang="zh-CN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2-3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方向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3194368" y="2214246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不管怎么波动，总会有主题轮动机会，集中力量做好手中个股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0" name="肘形连接符 19"/>
          <p:cNvCxnSpPr/>
          <p:nvPr>
            <p:custDataLst>
              <p:tags r:id="rId7"/>
            </p:custDataLst>
          </p:nvPr>
        </p:nvCxnSpPr>
        <p:spPr>
          <a:xfrm rot="16200000">
            <a:off x="7713028" y="4141471"/>
            <a:ext cx="1468120" cy="40132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flipH="1">
            <a:off x="8647748" y="3571876"/>
            <a:ext cx="71120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2" name="肘形连接符 21"/>
          <p:cNvCxnSpPr/>
          <p:nvPr>
            <p:custDataLst>
              <p:tags r:id="rId9"/>
            </p:custDataLst>
          </p:nvPr>
        </p:nvCxnSpPr>
        <p:spPr>
          <a:xfrm>
            <a:off x="3287713" y="3608071"/>
            <a:ext cx="459740" cy="135318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椭圆 2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3215958" y="357187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4" name="肘形连接符 23"/>
          <p:cNvCxnSpPr/>
          <p:nvPr>
            <p:custDataLst>
              <p:tags r:id="rId11"/>
            </p:custDataLst>
          </p:nvPr>
        </p:nvCxnSpPr>
        <p:spPr>
          <a:xfrm>
            <a:off x="5154613" y="2148841"/>
            <a:ext cx="305435" cy="159956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肘形连接符 64"/>
          <p:cNvCxnSpPr/>
          <p:nvPr>
            <p:custDataLst>
              <p:tags r:id="rId12"/>
            </p:custDataLst>
          </p:nvPr>
        </p:nvCxnSpPr>
        <p:spPr>
          <a:xfrm rot="16200000">
            <a:off x="5834063" y="2797176"/>
            <a:ext cx="1718310" cy="348615"/>
          </a:xfrm>
          <a:prstGeom prst="bentConnector3">
            <a:avLst>
              <a:gd name="adj1" fmla="val 98355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任意多边形 24"/>
          <p:cNvSpPr/>
          <p:nvPr>
            <p:custDataLst>
              <p:tags r:id="rId13"/>
            </p:custDataLst>
          </p:nvPr>
        </p:nvSpPr>
        <p:spPr>
          <a:xfrm>
            <a:off x="3241993" y="4086861"/>
            <a:ext cx="2071370" cy="17291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74" h="3317">
                <a:moveTo>
                  <a:pt x="1415" y="0"/>
                </a:moveTo>
                <a:lnTo>
                  <a:pt x="3974" y="2560"/>
                </a:lnTo>
                <a:lnTo>
                  <a:pt x="3968" y="2567"/>
                </a:lnTo>
                <a:cubicBezTo>
                  <a:pt x="3800" y="2777"/>
                  <a:pt x="3682" y="3028"/>
                  <a:pt x="3632" y="3303"/>
                </a:cubicBezTo>
                <a:lnTo>
                  <a:pt x="3630" y="3317"/>
                </a:lnTo>
                <a:lnTo>
                  <a:pt x="0" y="3317"/>
                </a:lnTo>
                <a:lnTo>
                  <a:pt x="3" y="3256"/>
                </a:lnTo>
                <a:cubicBezTo>
                  <a:pt x="82" y="2013"/>
                  <a:pt x="593" y="887"/>
                  <a:pt x="1388" y="28"/>
                </a:cubicBezTo>
                <a:lnTo>
                  <a:pt x="1415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14"/>
            </p:custDataLst>
          </p:nvPr>
        </p:nvSpPr>
        <p:spPr>
          <a:xfrm>
            <a:off x="6053773" y="3223261"/>
            <a:ext cx="1791335" cy="20713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6" h="3973">
                <a:moveTo>
                  <a:pt x="0" y="0"/>
                </a:moveTo>
                <a:lnTo>
                  <a:pt x="45" y="1"/>
                </a:lnTo>
                <a:cubicBezTo>
                  <a:pt x="1352" y="49"/>
                  <a:pt x="2536" y="574"/>
                  <a:pt x="3430" y="1407"/>
                </a:cubicBezTo>
                <a:lnTo>
                  <a:pt x="3436" y="1413"/>
                </a:lnTo>
                <a:lnTo>
                  <a:pt x="876" y="3973"/>
                </a:lnTo>
                <a:lnTo>
                  <a:pt x="874" y="3972"/>
                </a:lnTo>
                <a:cubicBezTo>
                  <a:pt x="639" y="3783"/>
                  <a:pt x="351" y="3658"/>
                  <a:pt x="36" y="3622"/>
                </a:cubicBezTo>
                <a:lnTo>
                  <a:pt x="0" y="36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任意多边形 25"/>
          <p:cNvSpPr/>
          <p:nvPr>
            <p:custDataLst>
              <p:tags r:id="rId15"/>
            </p:custDataLst>
          </p:nvPr>
        </p:nvSpPr>
        <p:spPr>
          <a:xfrm>
            <a:off x="4089718" y="3223261"/>
            <a:ext cx="1807845" cy="20859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68" h="4001">
                <a:moveTo>
                  <a:pt x="3468" y="0"/>
                </a:moveTo>
                <a:lnTo>
                  <a:pt x="3468" y="3619"/>
                </a:lnTo>
                <a:lnTo>
                  <a:pt x="3432" y="3622"/>
                </a:lnTo>
                <a:cubicBezTo>
                  <a:pt x="3102" y="3660"/>
                  <a:pt x="2802" y="3795"/>
                  <a:pt x="2561" y="3998"/>
                </a:cubicBezTo>
                <a:lnTo>
                  <a:pt x="2558" y="4001"/>
                </a:lnTo>
                <a:lnTo>
                  <a:pt x="0" y="1443"/>
                </a:lnTo>
                <a:lnTo>
                  <a:pt x="18" y="1426"/>
                </a:lnTo>
                <a:cubicBezTo>
                  <a:pt x="914" y="582"/>
                  <a:pt x="2106" y="49"/>
                  <a:pt x="3423" y="1"/>
                </a:cubicBezTo>
                <a:lnTo>
                  <a:pt x="346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16"/>
            </p:custDataLst>
          </p:nvPr>
        </p:nvSpPr>
        <p:spPr>
          <a:xfrm>
            <a:off x="6623368" y="4070351"/>
            <a:ext cx="2085975" cy="17456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02" h="3348">
                <a:moveTo>
                  <a:pt x="2558" y="0"/>
                </a:moveTo>
                <a:lnTo>
                  <a:pt x="2589" y="33"/>
                </a:lnTo>
                <a:cubicBezTo>
                  <a:pt x="3398" y="896"/>
                  <a:pt x="3919" y="2032"/>
                  <a:pt x="3999" y="3287"/>
                </a:cubicBezTo>
                <a:lnTo>
                  <a:pt x="4002" y="3348"/>
                </a:lnTo>
                <a:lnTo>
                  <a:pt x="372" y="3348"/>
                </a:lnTo>
                <a:lnTo>
                  <a:pt x="370" y="3335"/>
                </a:lnTo>
                <a:cubicBezTo>
                  <a:pt x="318" y="3048"/>
                  <a:pt x="193" y="2787"/>
                  <a:pt x="13" y="2573"/>
                </a:cubicBezTo>
                <a:lnTo>
                  <a:pt x="0" y="2558"/>
                </a:lnTo>
                <a:lnTo>
                  <a:pt x="255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9" name="椭圆 28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082858" y="2112646"/>
            <a:ext cx="71755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>
            <a:off x="6832283" y="211264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1" name="图片 3" descr="343439383331313b343532303031393bd2b5bca8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07927" y="3887471"/>
            <a:ext cx="360000" cy="360000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7088823" y="1616710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优选核心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公司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3"/>
            </p:custDataLst>
          </p:nvPr>
        </p:nvSpPr>
        <p:spPr>
          <a:xfrm>
            <a:off x="7088823" y="2217421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核心公司具有较强竞争力和技术壁垒，反复操作，达到超额收益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4" name="图片 4" descr="343439383331313b343532303032303bb8f6c8cbd0c5cfa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75743" y="3851911"/>
            <a:ext cx="360000" cy="360000"/>
          </a:xfrm>
          <a:prstGeom prst="rect">
            <a:avLst/>
          </a:prstGeom>
        </p:spPr>
      </p:pic>
      <p:pic>
        <p:nvPicPr>
          <p:cNvPr id="35" name="图片 12" descr="343439383331313b343532303032383bbfcdbba7b9dcc0ed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13188" y="4968876"/>
            <a:ext cx="360000" cy="360000"/>
          </a:xfrm>
          <a:prstGeom prst="rect">
            <a:avLst/>
          </a:prstGeom>
        </p:spPr>
      </p:pic>
      <p:pic>
        <p:nvPicPr>
          <p:cNvPr id="40" name="图片 16" descr="343439383331313b343532303033323bd3a6d3c3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708583" y="4963161"/>
            <a:ext cx="360000" cy="36000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93_3*l_h_a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3_3*l_h_a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3_3*l_h_f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93_3*l_h_f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3_3*l_h_a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3_3*l_h_f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6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4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1093_3*l_h_x*1_2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3_3*l_h_a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3_3*l_h_f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72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1093_3*l_h_x*1_3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8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1093_3*l_h_x*1_1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1093_3*l_h_x*1_4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2007</Words>
  <Application>WPS 演示</Application>
  <PresentationFormat>宽屏</PresentationFormat>
  <Paragraphs>191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方正宝黑体 简 Medium</vt:lpstr>
      <vt:lpstr>汉仪雅酷黑简</vt:lpstr>
      <vt:lpstr>汉仪旗黑-75S</vt:lpstr>
      <vt:lpstr>Black coffees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1826</cp:revision>
  <dcterms:created xsi:type="dcterms:W3CDTF">2019-06-19T02:08:00Z</dcterms:created>
  <dcterms:modified xsi:type="dcterms:W3CDTF">2025-11-04T10:03:01Z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98B0645011BC43B0BFB9BFC8374894E3</vt:lpwstr>
  </property>
</Properties>
</file>