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</p:sldMasterIdLst>
  <p:notesMasterIdLst>
    <p:notesMasterId r:id="rId22"/>
  </p:notesMasterIdLst>
  <p:sldIdLst>
    <p:sldId id="383" r:id="rId5"/>
    <p:sldId id="415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4" r:id="rId14"/>
    <p:sldId id="417" r:id="rId15"/>
    <p:sldId id="267" r:id="rId16"/>
    <p:sldId id="419" r:id="rId17"/>
    <p:sldId id="418" r:id="rId18"/>
    <p:sldId id="269" r:id="rId19"/>
    <p:sldId id="271" r:id="rId20"/>
    <p:sldId id="420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07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0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经传多赢投研总监：杨春虎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(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投顾编号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:A1120619100003)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（基金编号：</a:t>
            </a:r>
            <a:r>
              <a: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A20250618011797</a:t>
            </a: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400-9088-988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tags" Target="../tags/tag18.xml"/><Relationship Id="rId11" Type="http://schemas.openxmlformats.org/officeDocument/2006/relationships/tags" Target="../tags/tag17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2" Type="http://schemas.openxmlformats.org/officeDocument/2006/relationships/image" Target="../media/image10.png"/><Relationship Id="rId1" Type="http://schemas.openxmlformats.org/officeDocument/2006/relationships/tags" Target="../tags/tag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4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tags" Target="../tags/tag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5.jpe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82870" y="3524885"/>
            <a:ext cx="307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执业编号:A1120619100003</a:t>
            </a:r>
            <a:b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A20250618011797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经传多赢投研总监／软件产品架构师， 北京大学金融系毕业， 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15110" y="1211580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基本面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投资四大模型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06</a:t>
            </a:r>
            <a:r>
              <a:rPr sz="2600" dirty="0" smtClean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1109980"/>
            <a:ext cx="3730625" cy="46742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</a:t>
            </a:r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估值，高分红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业绩稳定，增速较低，分红较高，适合真正的长期投资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底部区域，市场反弹，估值修复，适合长期投资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045" y="771139"/>
            <a:ext cx="9347910" cy="5063451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基本面投资的思考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899" y="5386358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业绩不稳定，适合博弈，业绩稳定，适合投资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</a:t>
            </a:r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资金大市值适合稳健，短线热点小市值适合波段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9798" y="1047403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047403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2" name="图片 1" descr="总 拷贝_17624140918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9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沪深</a:t>
            </a:r>
            <a:r>
              <a:rPr lang="en-US" altLang="zh-CN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300</a:t>
            </a:r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的核心机会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稳健分红，有利于获得长期投资回报，关注熊线上移的机会波段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跟随机构，顺势跟踪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91920" y="748665"/>
            <a:ext cx="9408795" cy="51085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投资的方式之二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散户减仓，业绩增长，控盘增加，红肥绿瘦</a:t>
            </a:r>
            <a:endParaRPr 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跟踪波段机会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0960" y="737235"/>
            <a:ext cx="9530080" cy="5174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_17624141980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1954241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51358" y="2838796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32538" y="3723351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920038" y="1737071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估值与股价的关系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91058" y="165388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127558" y="3420456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127558" y="2537171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920038" y="2620356"/>
            <a:ext cx="5340350" cy="80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基本面投资分类</a:t>
            </a:r>
            <a:endParaRPr lang="zh-CN" altLang="en-US" sz="3000" dirty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920038" y="3503641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沪深</a:t>
            </a:r>
            <a:r>
              <a:rPr lang="en-US" altLang="zh-CN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300</a:t>
            </a:r>
            <a:r>
              <a:rPr lang="zh-CN" altLang="en-US" sz="3000" dirty="0" smtClean="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的核心机会</a:t>
            </a:r>
            <a:endParaRPr lang="zh-CN" altLang="en-US" sz="3000" dirty="0" smtClean="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股价与估值的关系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3007" y="4806919"/>
            <a:ext cx="72859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股价围绕价值上下波动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价值长期向上，股票价格长期趋势向上，反之向下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价值为里，价格为表，价格代表对未来价值的预期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价格与价值存在短期背离</a:t>
            </a:r>
            <a:endParaRPr lang="en-US" altLang="zh-CN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26" y="1598208"/>
            <a:ext cx="3994471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98207"/>
            <a:ext cx="4417478" cy="27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价格与价值的关系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7746" y="970600"/>
            <a:ext cx="9416507" cy="510060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267870" y="5869116"/>
            <a:ext cx="7285986" cy="61555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寻找安全边际（长期下跌之后）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趋势启动买入</a:t>
            </a:r>
            <a:r>
              <a:rPr lang="en-US" altLang="zh-CN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-</a:t>
            </a:r>
            <a:r>
              <a:rPr lang="zh-CN" altLang="en-US" sz="1700" b="1" dirty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股价兑现价值（涨幅过高</a:t>
            </a:r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）</a:t>
            </a:r>
            <a:endParaRPr lang="en-US" altLang="zh-CN" sz="1700" b="1" dirty="0" smtClean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  <a:p>
            <a:pPr algn="ctr"/>
            <a:r>
              <a:rPr lang="zh-CN" altLang="en-US" sz="1700" b="1" dirty="0" smtClean="0"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低估安全波动小，高估加速波动大</a:t>
            </a:r>
            <a:endParaRPr lang="zh-CN" altLang="en-US" sz="1700" b="1" dirty="0">
              <a:latin typeface="思源黑体 CN Normal" panose="020B0400000000000000" pitchFamily="34" charset="-122"/>
              <a:ea typeface="思源黑体 CN Normal" panose="020B0400000000000000" pitchFamily="34" charset="-122"/>
              <a:sym typeface="+mn-ea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982" y="2308912"/>
            <a:ext cx="4093271" cy="242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zh-C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</a:t>
            </a: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 smtClean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基本面投资分类</a:t>
            </a:r>
            <a:endParaRPr lang="zh-CN" altLang="en-US" sz="6600" b="1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白马股的价值投资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910058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白马股，业绩持续增长，具备成长性，代表性的价值投资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跟随经济发展趋势，大势好，价值投资好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1372" y="737235"/>
            <a:ext cx="9549826" cy="5172823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中小盘，高增长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业绩倍增，业绩增速较高，代表公司处于风口，容易爆炒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适合市场震荡，经济疲态，寻找突破公司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小盘股，业绩反转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23900" y="5868495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业绩反转，预期反转，预期反转，资金启动</a:t>
            </a:r>
            <a:endParaRPr lang="en-US" altLang="zh-CN" sz="2000" b="1" dirty="0" smtClean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 smtClean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情绪低迷，急需信心，关注中小盘业绩反转，更容易业绩突破</a:t>
            </a:r>
            <a:endParaRPr lang="zh-CN" altLang="en-US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9452" y="737235"/>
            <a:ext cx="9473095" cy="5131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6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7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8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29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1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2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3.xml><?xml version="1.0" encoding="utf-8"?>
<p:tagLst xmlns:p="http://schemas.openxmlformats.org/presentationml/2006/main">
  <p:tag name="KSO_WM_DIAGRAM_VIRTUALLY_FRAME" val="{&quot;height&quot;:224.8,&quot;left&quot;:262.40456692913386,&quot;top&quot;:130.22724409448819,&quot;width&quot;:602.1000000000001}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PP_MARK_KEY" val="7fb726d2-c86b-42c1-b34d-3bbbdc299f5d"/>
  <p:tag name="COMMONDATA" val="eyJoZGlkIjoiYjc1YjdlNDVhOTYwNTlmNGZhY2RiNDU0ODNiMzI1YmUifQ=="/>
  <p:tag name="commondata" val="eyJoZGlkIjoiMDRmMGE4YzIzMjcwOWQ1Y2M2ZjcxZTFkNDRmOGU4Nm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WPS 演示</Application>
  <PresentationFormat>宽屏</PresentationFormat>
  <Paragraphs>87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C_Hokcheung</cp:lastModifiedBy>
  <cp:revision>288</cp:revision>
  <dcterms:created xsi:type="dcterms:W3CDTF">2019-06-19T02:08:00Z</dcterms:created>
  <dcterms:modified xsi:type="dcterms:W3CDTF">2025-11-06T07:47:29Z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353B03E166F24CBFA5758798318E0D8E_13</vt:lpwstr>
  </property>
</Properties>
</file>