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57" r:id="rId6"/>
    <p:sldId id="1075" r:id="rId8"/>
    <p:sldId id="607" r:id="rId9"/>
    <p:sldId id="1074" r:id="rId10"/>
    <p:sldId id="1132" r:id="rId11"/>
    <p:sldId id="1119" r:id="rId12"/>
    <p:sldId id="1094" r:id="rId13"/>
    <p:sldId id="1095" r:id="rId14"/>
    <p:sldId id="1096" r:id="rId15"/>
    <p:sldId id="1109" r:id="rId16"/>
    <p:sldId id="614" r:id="rId17"/>
    <p:sldId id="615" r:id="rId18"/>
    <p:sldId id="635" r:id="rId19"/>
    <p:sldId id="616" r:id="rId20"/>
    <p:sldId id="1088" r:id="rId21"/>
    <p:sldId id="1143" r:id="rId22"/>
    <p:sldId id="1144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7" userDrawn="1">
          <p15:clr>
            <a:srgbClr val="A4A3A4"/>
          </p15:clr>
        </p15:guide>
        <p15:guide id="2" pos="3910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37"/>
        <p:guide pos="3910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7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3.xml"/><Relationship Id="rId6" Type="http://schemas.openxmlformats.org/officeDocument/2006/relationships/image" Target="../media/image27.png"/><Relationship Id="rId5" Type="http://schemas.openxmlformats.org/officeDocument/2006/relationships/tags" Target="../tags/tag62.xml"/><Relationship Id="rId4" Type="http://schemas.openxmlformats.org/officeDocument/2006/relationships/image" Target="../media/image26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68.xml"/><Relationship Id="rId7" Type="http://schemas.openxmlformats.org/officeDocument/2006/relationships/image" Target="../media/image30.png"/><Relationship Id="rId6" Type="http://schemas.openxmlformats.org/officeDocument/2006/relationships/tags" Target="../tags/tag67.xml"/><Relationship Id="rId5" Type="http://schemas.openxmlformats.org/officeDocument/2006/relationships/image" Target="../media/image29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69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0400" y="1317625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牛市法则，只做龙头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业绩与龙头的结合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769620"/>
            <a:ext cx="10858500" cy="5882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" y="769620"/>
            <a:ext cx="10841355" cy="5871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优选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“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含金量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”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0990" y="6186805"/>
            <a:ext cx="5902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业绩打底，多重龙头，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趋势不坏，反复操作，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结合信号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智能盯盘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风口龙头选股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7995" y="822325"/>
            <a:ext cx="4998085" cy="3140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970915"/>
            <a:ext cx="6257290" cy="5318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817995" y="1036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10-29</a:t>
            </a:r>
            <a:r>
              <a:rPr lang="zh-CN" altLang="en-US">
                <a:highlight>
                  <a:srgbClr val="FFFF00"/>
                </a:highlight>
              </a:rPr>
              <a:t>风口龙头选股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95" y="4020820"/>
            <a:ext cx="4998085" cy="2609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717665" y="4159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11-5</a:t>
            </a:r>
            <a:r>
              <a:rPr lang="zh-CN" altLang="en-US">
                <a:highlight>
                  <a:srgbClr val="FFFF00"/>
                </a:highlight>
              </a:rPr>
              <a:t>风口龙头选股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-19050" y="9969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牛市陪跑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3342640" y="2540635"/>
            <a:ext cx="7052310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牛市并非所有股票的牛市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优胜劣汰、做大做强才是最优选择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风口龙头股，价值绩优股！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龙头特征，控盘主升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第一阶段底部启动，第二阶段主升通道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842010"/>
            <a:ext cx="11242675" cy="5774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42075" y="370078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教学</a:t>
            </a:r>
            <a:r>
              <a:rPr lang="zh-CN" altLang="en-US" sz="1600" b="1">
                <a:highlight>
                  <a:srgbClr val="FFFF00"/>
                </a:highlight>
                <a:sym typeface="+mn-ea"/>
              </a:rPr>
              <a:t>底部启动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6880" y="2476500"/>
            <a:ext cx="306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第二阶段陪跑</a:t>
            </a:r>
            <a:r>
              <a:rPr lang="en-US" altLang="zh-CN" sz="1600" b="1">
                <a:highlight>
                  <a:srgbClr val="FFFF00"/>
                </a:highlight>
              </a:rPr>
              <a:t>---</a:t>
            </a:r>
            <a:r>
              <a:rPr lang="zh-CN" altLang="en-US" sz="1600" b="1">
                <a:highlight>
                  <a:srgbClr val="FFFF00"/>
                </a:highlight>
              </a:rPr>
              <a:t>抓主升浪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5090" y="6022340"/>
            <a:ext cx="903605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行情涨起来压根就不给你犹豫！借助好软件工具！做确定性的机会！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endParaRPr lang="en-US" altLang="zh-CN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3159760"/>
            <a:ext cx="2806700" cy="7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3736340"/>
            <a:ext cx="2806065" cy="5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265930"/>
            <a:ext cx="2806065" cy="601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212965" y="46786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增量资金入场</a:t>
            </a:r>
            <a:endParaRPr lang="zh-CN" altLang="en-US" sz="1400" b="1">
              <a:solidFill>
                <a:srgbClr val="FF0000"/>
              </a:solidFill>
            </a:endParaRPr>
          </a:p>
          <a:p>
            <a:r>
              <a:rPr lang="zh-CN" altLang="en-US" sz="1400" b="1">
                <a:solidFill>
                  <a:srgbClr val="FF0000"/>
                </a:solidFill>
              </a:rPr>
              <a:t>进入上升趋势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330" y="769620"/>
            <a:ext cx="9715500" cy="5840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资金翻红，震荡上行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70330" y="1823085"/>
            <a:ext cx="47167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注意事项：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、</a:t>
            </a:r>
            <a:r>
              <a:rPr lang="zh-CN">
                <a:highlight>
                  <a:srgbClr val="FFFF00"/>
                </a:highlight>
              </a:rPr>
              <a:t>多事件落地，</a:t>
            </a:r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月震荡向上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、调整敢于低吸，上涨敢于止盈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、节奏不对，努力白费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科技主线</a:t>
            </a:r>
            <a:r>
              <a:rPr lang="zh-CN" altLang="en-US">
                <a:highlight>
                  <a:srgbClr val="FFFF00"/>
                </a:highlight>
              </a:rPr>
              <a:t>进入跨月牛市新阶段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（华为、芯片、金融科技、云计算、稀土）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龙头特征，控盘主升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今天的大涨是否有收获？！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8235" y="5083810"/>
            <a:ext cx="82442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highlight>
                  <a:srgbClr val="FFFF00"/>
                </a:highlight>
              </a:rPr>
              <a:t>方向对，布局策略正确，那么这个牛市才能跟你有关，如果牛市来了策略不对，方向跑偏，剑走偏锋，那就很难受了！</a:t>
            </a:r>
            <a:endParaRPr lang="zh-CN" altLang="en-US">
              <a:highlight>
                <a:srgbClr val="FFFF00"/>
              </a:highlight>
            </a:endParaRPr>
          </a:p>
          <a:p>
            <a:pPr algn="l"/>
            <a:endParaRPr lang="zh-CN" altLang="en-US">
              <a:highlight>
                <a:srgbClr val="FFFF00"/>
              </a:highlight>
            </a:endParaRPr>
          </a:p>
          <a:p>
            <a:pPr algn="l"/>
            <a:r>
              <a:rPr lang="zh-CN" altLang="en-US">
                <a:highlight>
                  <a:srgbClr val="FFFF00"/>
                </a:highlight>
              </a:rPr>
              <a:t>大多散户纠结，跌一点了是不是要卖， 涨一点了是不是要追！既然是想抓一波大的，那就把拿股的心态放好！牛市跟自己才有关系！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1099820"/>
            <a:ext cx="11636375" cy="3891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控盘主升，顺势而为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465" y="820420"/>
            <a:ext cx="9918700" cy="5813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187450" y="3565525"/>
            <a:ext cx="5384165" cy="144399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10000"/>
              </a:lnSpc>
            </a:pPr>
            <a:r>
              <a:rPr lang="zh-CN" altLang="en-US" sz="1600" b="1">
                <a:highlight>
                  <a:srgbClr val="FFFF00"/>
                </a:highlight>
              </a:rPr>
              <a:t>【主力控盘】代表</a:t>
            </a:r>
            <a:r>
              <a:rPr lang="en-US" altLang="zh-CN" sz="1600" b="1">
                <a:highlight>
                  <a:srgbClr val="FFFF00"/>
                </a:highlight>
              </a:rPr>
              <a:t> </a:t>
            </a:r>
            <a:r>
              <a:rPr lang="zh-CN" altLang="en-US" sz="1600" b="1">
                <a:highlight>
                  <a:srgbClr val="FFFF00"/>
                </a:highlight>
              </a:rPr>
              <a:t>主力不断吸收筹码过程，从而达到控盘以便后期拉升股价，主力控盘反复活跃且增加，说明主力参与力度越强。</a:t>
            </a:r>
            <a:endParaRPr lang="zh-CN" altLang="en-US" sz="1600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sz="1600" b="1">
                <a:highlight>
                  <a:srgbClr val="FFFF00"/>
                </a:highlight>
              </a:rPr>
              <a:t>通常主力还会用调整洗盘的方法，把一些不坚定的散户筹码给清洗出去，从而让自己更好的拉升。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龙头特征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2260" y="2306320"/>
            <a:ext cx="75317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风口</a:t>
            </a:r>
            <a:r>
              <a:rPr lang="zh-CN" altLang="en-US" sz="2400"/>
              <a:t>（市场主题风口决定炒作力度持续性）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资金</a:t>
            </a:r>
            <a:r>
              <a:rPr lang="zh-CN" altLang="en-US" sz="2400"/>
              <a:t>（股价突破新高的条件，主力控盘</a:t>
            </a:r>
            <a:r>
              <a:rPr lang="en-US" altLang="zh-CN" sz="2400"/>
              <a:t>+</a:t>
            </a:r>
            <a:r>
              <a:rPr lang="zh-CN" altLang="en-US" sz="2400"/>
              <a:t>资金红）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业绩</a:t>
            </a:r>
            <a:r>
              <a:rPr lang="zh-CN" altLang="en-US" sz="2400"/>
              <a:t>（短线上涨看故事，长线新高看业绩）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mM4ODZmNjhlZGZiN2UxZmRlMGZmZGI1YTFkMGNjNzU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WPS 演示</Application>
  <PresentationFormat>宽屏</PresentationFormat>
  <Paragraphs>118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经传集团HR 陈泽珊</cp:lastModifiedBy>
  <cp:revision>1009</cp:revision>
  <dcterms:created xsi:type="dcterms:W3CDTF">2019-06-19T02:08:00Z</dcterms:created>
  <dcterms:modified xsi:type="dcterms:W3CDTF">2024-11-05T10:56:03Z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98B0645011BC43B0BFB9BFC8374894E3</vt:lpwstr>
  </property>
</Properties>
</file>