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260" r:id="rId3"/>
    <p:sldId id="318" r:id="rId4"/>
    <p:sldId id="316" r:id="rId5"/>
    <p:sldId id="306" r:id="rId6"/>
    <p:sldId id="312" r:id="rId7"/>
    <p:sldId id="310" r:id="rId9"/>
    <p:sldId id="313" r:id="rId10"/>
    <p:sldId id="314" r:id="rId11"/>
    <p:sldId id="315" r:id="rId12"/>
    <p:sldId id="305" r:id="rId13"/>
    <p:sldId id="264" r:id="rId1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47" userDrawn="1">
          <p15:clr>
            <a:srgbClr val="A4A3A4"/>
          </p15:clr>
        </p15:guide>
        <p15:guide id="2" pos="3837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作者" initials="A" lastIdx="0" clrIdx="0"/>
  <p:cmAuthor id="2" name="十二 猪肠" initials="十二" lastIdx="0" clrIdx="1"/>
  <p:cmAuthor id="3" name="Administrat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5CB"/>
    <a:srgbClr val="ED0415"/>
    <a:srgbClr val="E90212"/>
    <a:srgbClr val="644242"/>
    <a:srgbClr val="8D2F2F"/>
    <a:srgbClr val="6A2323"/>
    <a:srgbClr val="571D1D"/>
    <a:srgbClr val="FFFCD8"/>
    <a:srgbClr val="FFF1B7"/>
    <a:srgbClr val="FFE9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147"/>
        <p:guide pos="3837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commentAuthors" Target="commentAuthors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6" Type="http://schemas.openxmlformats.org/officeDocument/2006/relationships/tags" Target="../tags/tag29.xml"/><Relationship Id="rId5" Type="http://schemas.openxmlformats.org/officeDocument/2006/relationships/tags" Target="../tags/tag28.xml"/><Relationship Id="rId4" Type="http://schemas.openxmlformats.org/officeDocument/2006/relationships/tags" Target="../tags/tag27.xml"/><Relationship Id="rId3" Type="http://schemas.openxmlformats.org/officeDocument/2006/relationships/tags" Target="../tags/tag26.xml"/><Relationship Id="rId2" Type="http://schemas.openxmlformats.org/officeDocument/2006/relationships/tags" Target="../tags/tag25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6" Type="http://schemas.openxmlformats.org/officeDocument/2006/relationships/tags" Target="../tags/tag38.xml"/><Relationship Id="rId5" Type="http://schemas.openxmlformats.org/officeDocument/2006/relationships/tags" Target="../tags/tag37.xml"/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9" Type="http://schemas.openxmlformats.org/officeDocument/2006/relationships/tags" Target="../tags/tag14.xml"/><Relationship Id="rId8" Type="http://schemas.openxmlformats.org/officeDocument/2006/relationships/tags" Target="../tags/tag13.xml"/><Relationship Id="rId7" Type="http://schemas.openxmlformats.org/officeDocument/2006/relationships/tags" Target="../tags/tag12.xml"/><Relationship Id="rId6" Type="http://schemas.openxmlformats.org/officeDocument/2006/relationships/tags" Target="../tags/tag11.xml"/><Relationship Id="rId5" Type="http://schemas.openxmlformats.org/officeDocument/2006/relationships/tags" Target="../tags/tag10.xml"/><Relationship Id="rId4" Type="http://schemas.openxmlformats.org/officeDocument/2006/relationships/tags" Target="../tags/tag9.xml"/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5" Type="http://schemas.openxmlformats.org/officeDocument/2006/relationships/tags" Target="../tags/tag18.xml"/><Relationship Id="rId4" Type="http://schemas.openxmlformats.org/officeDocument/2006/relationships/tags" Target="../tags/tag17.xml"/><Relationship Id="rId3" Type="http://schemas.openxmlformats.org/officeDocument/2006/relationships/tags" Target="../tags/tag16.xml"/><Relationship Id="rId2" Type="http://schemas.openxmlformats.org/officeDocument/2006/relationships/tags" Target="../tags/tag15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7" Type="http://schemas.openxmlformats.org/officeDocument/2006/relationships/tags" Target="../tags/tag24.xml"/><Relationship Id="rId6" Type="http://schemas.openxmlformats.org/officeDocument/2006/relationships/tags" Target="../tags/tag23.xml"/><Relationship Id="rId5" Type="http://schemas.openxmlformats.org/officeDocument/2006/relationships/tags" Target="../tags/tag22.xml"/><Relationship Id="rId4" Type="http://schemas.openxmlformats.org/officeDocument/2006/relationships/tags" Target="../tags/tag21.xml"/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画板 1 拷贝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 descr="组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361440" y="2157730"/>
            <a:ext cx="2554605" cy="1559560"/>
          </a:xfrm>
          <a:prstGeom prst="rect">
            <a:avLst/>
          </a:prstGeom>
        </p:spPr>
      </p:pic>
      <p:pic>
        <p:nvPicPr>
          <p:cNvPr id="9" name="图片 8" descr="组 4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102340" y="6539865"/>
            <a:ext cx="875030" cy="234950"/>
          </a:xfrm>
          <a:prstGeom prst="rect">
            <a:avLst/>
          </a:prstGeom>
        </p:spPr>
      </p:pic>
      <p:pic>
        <p:nvPicPr>
          <p:cNvPr id="4" name="图片 3" descr="图片1 拷贝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478770" y="183515"/>
            <a:ext cx="1391920" cy="30035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画板 1 拷贝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图片 8" descr="组 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102340" y="6539865"/>
            <a:ext cx="875030" cy="23495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画板 1 拷贝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图片 1" descr="图片1 拷贝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78770" y="183515"/>
            <a:ext cx="1391920" cy="30035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画板 1 拷贝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图片 8" descr="组 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102340" y="6539865"/>
            <a:ext cx="875030" cy="234950"/>
          </a:xfrm>
          <a:prstGeom prst="rect">
            <a:avLst/>
          </a:prstGeom>
        </p:spPr>
      </p:pic>
      <p:pic>
        <p:nvPicPr>
          <p:cNvPr id="4" name="图片 3" descr="图片1 拷贝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478770" y="183515"/>
            <a:ext cx="1391920" cy="300355"/>
          </a:xfrm>
          <a:prstGeom prst="rect">
            <a:avLst/>
          </a:prstGeom>
        </p:spPr>
      </p:pic>
      <p:sp>
        <p:nvSpPr>
          <p:cNvPr id="2" name="文本框 1"/>
          <p:cNvSpPr txBox="1"/>
          <p:nvPr userDrawn="1"/>
        </p:nvSpPr>
        <p:spPr>
          <a:xfrm>
            <a:off x="3626485" y="658114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 userDrawn="1"/>
        </p:nvSpPr>
        <p:spPr>
          <a:xfrm>
            <a:off x="298450" y="6499225"/>
            <a:ext cx="1041209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【经传多赢投资顾问曾文龙</a:t>
            </a:r>
            <a:r>
              <a:rPr lang="en-US" altLang="zh-CN" sz="1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(A1120620070001)</a:t>
            </a:r>
            <a:r>
              <a:rPr lang="zh-CN" altLang="en-US" sz="1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，观点基于软件数据和理论模型分析，仅供参考，不构成投资建议，市场有风险，投资需谨</a:t>
            </a:r>
            <a:r>
              <a:rPr lang="en-US" altLang="zh-CN" sz="1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!</a:t>
            </a:r>
            <a:endParaRPr lang="en-US" altLang="zh-CN" sz="12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画板 1 拷贝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9" Type="http://schemas.openxmlformats.org/officeDocument/2006/relationships/theme" Target="../theme/theme1.xml"/><Relationship Id="rId18" Type="http://schemas.openxmlformats.org/officeDocument/2006/relationships/tags" Target="../tags/tag44.xml"/><Relationship Id="rId17" Type="http://schemas.openxmlformats.org/officeDocument/2006/relationships/tags" Target="../tags/tag43.xml"/><Relationship Id="rId16" Type="http://schemas.openxmlformats.org/officeDocument/2006/relationships/tags" Target="../tags/tag42.xml"/><Relationship Id="rId15" Type="http://schemas.openxmlformats.org/officeDocument/2006/relationships/tags" Target="../tags/tag41.xml"/><Relationship Id="rId14" Type="http://schemas.openxmlformats.org/officeDocument/2006/relationships/tags" Target="../tags/tag40.xml"/><Relationship Id="rId13" Type="http://schemas.openxmlformats.org/officeDocument/2006/relationships/tags" Target="../tags/tag39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8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51.xml"/><Relationship Id="rId8" Type="http://schemas.openxmlformats.org/officeDocument/2006/relationships/tags" Target="../tags/tag50.xml"/><Relationship Id="rId7" Type="http://schemas.openxmlformats.org/officeDocument/2006/relationships/tags" Target="../tags/tag49.xml"/><Relationship Id="rId6" Type="http://schemas.openxmlformats.org/officeDocument/2006/relationships/tags" Target="../tags/tag48.xml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3" Type="http://schemas.openxmlformats.org/officeDocument/2006/relationships/tags" Target="../tags/tag47.xml"/><Relationship Id="rId2" Type="http://schemas.openxmlformats.org/officeDocument/2006/relationships/tags" Target="../tags/tag46.xml"/><Relationship Id="rId10" Type="http://schemas.openxmlformats.org/officeDocument/2006/relationships/slideLayout" Target="../slideLayouts/slideLayout2.xml"/><Relationship Id="rId1" Type="http://schemas.openxmlformats.org/officeDocument/2006/relationships/tags" Target="../tags/tag45.xml"/></Relationships>
</file>

<file path=ppt/slides/_rels/slide10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4.xml"/><Relationship Id="rId6" Type="http://schemas.openxmlformats.org/officeDocument/2006/relationships/tags" Target="../tags/tag105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tags" Target="../tags/tag10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106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59.xml"/><Relationship Id="rId8" Type="http://schemas.openxmlformats.org/officeDocument/2006/relationships/tags" Target="../tags/tag58.xml"/><Relationship Id="rId7" Type="http://schemas.openxmlformats.org/officeDocument/2006/relationships/tags" Target="../tags/tag57.xml"/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image" Target="../media/image8.png"/><Relationship Id="rId12" Type="http://schemas.openxmlformats.org/officeDocument/2006/relationships/slideLayout" Target="../slideLayouts/slideLayout6.xml"/><Relationship Id="rId11" Type="http://schemas.openxmlformats.org/officeDocument/2006/relationships/tags" Target="../tags/tag60.xml"/><Relationship Id="rId10" Type="http://schemas.openxmlformats.org/officeDocument/2006/relationships/image" Target="../media/image10.png"/><Relationship Id="rId1" Type="http://schemas.openxmlformats.org/officeDocument/2006/relationships/tags" Target="../tags/tag52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68.xml"/><Relationship Id="rId8" Type="http://schemas.openxmlformats.org/officeDocument/2006/relationships/tags" Target="../tags/tag67.xml"/><Relationship Id="rId7" Type="http://schemas.openxmlformats.org/officeDocument/2006/relationships/tags" Target="../tags/tag66.xml"/><Relationship Id="rId6" Type="http://schemas.openxmlformats.org/officeDocument/2006/relationships/tags" Target="../tags/tag65.xml"/><Relationship Id="rId5" Type="http://schemas.openxmlformats.org/officeDocument/2006/relationships/tags" Target="../tags/tag64.xml"/><Relationship Id="rId4" Type="http://schemas.openxmlformats.org/officeDocument/2006/relationships/tags" Target="../tags/tag63.xml"/><Relationship Id="rId3" Type="http://schemas.openxmlformats.org/officeDocument/2006/relationships/tags" Target="../tags/tag62.xml"/><Relationship Id="rId2" Type="http://schemas.openxmlformats.org/officeDocument/2006/relationships/image" Target="../media/image8.png"/><Relationship Id="rId12" Type="http://schemas.openxmlformats.org/officeDocument/2006/relationships/slideLayout" Target="../slideLayouts/slideLayout6.xml"/><Relationship Id="rId11" Type="http://schemas.openxmlformats.org/officeDocument/2006/relationships/tags" Target="../tags/tag69.xml"/><Relationship Id="rId10" Type="http://schemas.openxmlformats.org/officeDocument/2006/relationships/image" Target="../media/image10.png"/><Relationship Id="rId1" Type="http://schemas.openxmlformats.org/officeDocument/2006/relationships/tags" Target="../tags/tag61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77.xml"/><Relationship Id="rId8" Type="http://schemas.openxmlformats.org/officeDocument/2006/relationships/tags" Target="../tags/tag76.xml"/><Relationship Id="rId7" Type="http://schemas.openxmlformats.org/officeDocument/2006/relationships/tags" Target="../tags/tag75.xml"/><Relationship Id="rId6" Type="http://schemas.openxmlformats.org/officeDocument/2006/relationships/tags" Target="../tags/tag74.xml"/><Relationship Id="rId5" Type="http://schemas.openxmlformats.org/officeDocument/2006/relationships/tags" Target="../tags/tag73.xml"/><Relationship Id="rId4" Type="http://schemas.openxmlformats.org/officeDocument/2006/relationships/tags" Target="../tags/tag72.xml"/><Relationship Id="rId3" Type="http://schemas.openxmlformats.org/officeDocument/2006/relationships/tags" Target="../tags/tag71.xml"/><Relationship Id="rId2" Type="http://schemas.openxmlformats.org/officeDocument/2006/relationships/image" Target="../media/image8.png"/><Relationship Id="rId13" Type="http://schemas.openxmlformats.org/officeDocument/2006/relationships/slideLayout" Target="../slideLayouts/slideLayout6.xml"/><Relationship Id="rId12" Type="http://schemas.openxmlformats.org/officeDocument/2006/relationships/tags" Target="../tags/tag78.xml"/><Relationship Id="rId11" Type="http://schemas.openxmlformats.org/officeDocument/2006/relationships/image" Target="../media/image11.png"/><Relationship Id="rId10" Type="http://schemas.openxmlformats.org/officeDocument/2006/relationships/image" Target="../media/image10.png"/><Relationship Id="rId1" Type="http://schemas.openxmlformats.org/officeDocument/2006/relationships/tags" Target="../tags/tag70.xml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4.xml"/><Relationship Id="rId3" Type="http://schemas.openxmlformats.org/officeDocument/2006/relationships/tags" Target="../tags/tag80.xml"/><Relationship Id="rId2" Type="http://schemas.openxmlformats.org/officeDocument/2006/relationships/image" Target="../media/image12.png"/><Relationship Id="rId1" Type="http://schemas.openxmlformats.org/officeDocument/2006/relationships/tags" Target="../tags/tag79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tags" Target="../tags/tag88.xml"/><Relationship Id="rId8" Type="http://schemas.openxmlformats.org/officeDocument/2006/relationships/tags" Target="../tags/tag87.xml"/><Relationship Id="rId7" Type="http://schemas.openxmlformats.org/officeDocument/2006/relationships/tags" Target="../tags/tag86.xml"/><Relationship Id="rId6" Type="http://schemas.openxmlformats.org/officeDocument/2006/relationships/tags" Target="../tags/tag85.xml"/><Relationship Id="rId5" Type="http://schemas.openxmlformats.org/officeDocument/2006/relationships/tags" Target="../tags/tag84.xml"/><Relationship Id="rId4" Type="http://schemas.openxmlformats.org/officeDocument/2006/relationships/tags" Target="../tags/tag83.xml"/><Relationship Id="rId3" Type="http://schemas.openxmlformats.org/officeDocument/2006/relationships/tags" Target="../tags/tag82.xml"/><Relationship Id="rId2" Type="http://schemas.openxmlformats.org/officeDocument/2006/relationships/image" Target="../media/image8.png"/><Relationship Id="rId14" Type="http://schemas.openxmlformats.org/officeDocument/2006/relationships/slideLayout" Target="../slideLayouts/slideLayout6.xml"/><Relationship Id="rId13" Type="http://schemas.openxmlformats.org/officeDocument/2006/relationships/tags" Target="../tags/tag89.xml"/><Relationship Id="rId12" Type="http://schemas.openxmlformats.org/officeDocument/2006/relationships/image" Target="../media/image14.png"/><Relationship Id="rId11" Type="http://schemas.openxmlformats.org/officeDocument/2006/relationships/image" Target="../media/image13.png"/><Relationship Id="rId10" Type="http://schemas.openxmlformats.org/officeDocument/2006/relationships/image" Target="../media/image10.png"/><Relationship Id="rId1" Type="http://schemas.openxmlformats.org/officeDocument/2006/relationships/tags" Target="../tags/tag81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tags" Target="../tags/tag91.xml"/><Relationship Id="rId2" Type="http://schemas.openxmlformats.org/officeDocument/2006/relationships/image" Target="../media/image15.png"/><Relationship Id="rId1" Type="http://schemas.openxmlformats.org/officeDocument/2006/relationships/tags" Target="../tags/tag90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tags" Target="../tags/tag93.xml"/><Relationship Id="rId2" Type="http://schemas.openxmlformats.org/officeDocument/2006/relationships/image" Target="../media/image16.png"/><Relationship Id="rId1" Type="http://schemas.openxmlformats.org/officeDocument/2006/relationships/tags" Target="../tags/tag92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tags" Target="../tags/tag99.xml"/><Relationship Id="rId8" Type="http://schemas.openxmlformats.org/officeDocument/2006/relationships/image" Target="../media/image19.png"/><Relationship Id="rId7" Type="http://schemas.openxmlformats.org/officeDocument/2006/relationships/tags" Target="../tags/tag98.xml"/><Relationship Id="rId6" Type="http://schemas.openxmlformats.org/officeDocument/2006/relationships/image" Target="../media/image18.png"/><Relationship Id="rId5" Type="http://schemas.openxmlformats.org/officeDocument/2006/relationships/tags" Target="../tags/tag97.xml"/><Relationship Id="rId4" Type="http://schemas.openxmlformats.org/officeDocument/2006/relationships/tags" Target="../tags/tag96.xml"/><Relationship Id="rId3" Type="http://schemas.openxmlformats.org/officeDocument/2006/relationships/image" Target="../media/image17.png"/><Relationship Id="rId2" Type="http://schemas.openxmlformats.org/officeDocument/2006/relationships/tags" Target="../tags/tag95.xml"/><Relationship Id="rId15" Type="http://schemas.openxmlformats.org/officeDocument/2006/relationships/slideLayout" Target="../slideLayouts/slideLayout4.xml"/><Relationship Id="rId14" Type="http://schemas.openxmlformats.org/officeDocument/2006/relationships/tags" Target="../tags/tag103.xml"/><Relationship Id="rId13" Type="http://schemas.openxmlformats.org/officeDocument/2006/relationships/tags" Target="../tags/tag102.xml"/><Relationship Id="rId12" Type="http://schemas.openxmlformats.org/officeDocument/2006/relationships/tags" Target="../tags/tag101.xml"/><Relationship Id="rId11" Type="http://schemas.openxmlformats.org/officeDocument/2006/relationships/tags" Target="../tags/tag100.xml"/><Relationship Id="rId10" Type="http://schemas.openxmlformats.org/officeDocument/2006/relationships/image" Target="../media/image20.png"/><Relationship Id="rId1" Type="http://schemas.openxmlformats.org/officeDocument/2006/relationships/tags" Target="../tags/tag9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文本框 6"/>
          <p:cNvSpPr txBox="1"/>
          <p:nvPr/>
        </p:nvSpPr>
        <p:spPr>
          <a:xfrm>
            <a:off x="2480310" y="2893695"/>
            <a:ext cx="7224395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4200">
                <a:gradFill>
                  <a:gsLst>
                    <a:gs pos="0">
                      <a:srgbClr val="FAFAFA"/>
                    </a:gs>
                    <a:gs pos="100000">
                      <a:srgbClr val="FFF1B7"/>
                    </a:gs>
                  </a:gsLst>
                  <a:lin ang="5400000" scaled="0"/>
                </a:gradFill>
                <a:latin typeface="思源黑体 Medium" panose="020B0600000000000000" charset="-122"/>
                <a:ea typeface="思源黑体 Medium" panose="020B0600000000000000" charset="-122"/>
                <a:cs typeface="思源黑体 Medium" panose="020B0600000000000000" charset="-122"/>
              </a:rPr>
              <a:t>波段先锋营</a:t>
            </a:r>
            <a:endParaRPr lang="zh-CN" sz="4200">
              <a:gradFill>
                <a:gsLst>
                  <a:gs pos="0">
                    <a:srgbClr val="FAFAFA"/>
                  </a:gs>
                  <a:gs pos="100000">
                    <a:srgbClr val="FFF1B7"/>
                  </a:gs>
                </a:gsLst>
                <a:lin ang="5400000" scaled="0"/>
              </a:gradFill>
              <a:latin typeface="思源黑体 Medium" panose="020B0600000000000000" charset="-122"/>
              <a:ea typeface="思源黑体 Medium" panose="020B0600000000000000" charset="-122"/>
              <a:cs typeface="思源黑体 Medium" panose="020B0600000000000000" charset="-122"/>
            </a:endParaRPr>
          </a:p>
        </p:txBody>
      </p:sp>
      <p:grpSp>
        <p:nvGrpSpPr>
          <p:cNvPr id="5" name="组合 4"/>
          <p:cNvGrpSpPr/>
          <p:nvPr>
            <p:custDataLst>
              <p:tags r:id="rId1"/>
            </p:custDataLst>
          </p:nvPr>
        </p:nvGrpSpPr>
        <p:grpSpPr>
          <a:xfrm>
            <a:off x="2176145" y="3871595"/>
            <a:ext cx="8042275" cy="398780"/>
            <a:chOff x="4869" y="6097"/>
            <a:chExt cx="9097" cy="628"/>
          </a:xfrm>
        </p:grpSpPr>
        <p:sp>
          <p:nvSpPr>
            <p:cNvPr id="10" name="文本框 9"/>
            <p:cNvSpPr txBox="1"/>
            <p:nvPr>
              <p:custDataLst>
                <p:tags r:id="rId2"/>
              </p:custDataLst>
            </p:nvPr>
          </p:nvSpPr>
          <p:spPr>
            <a:xfrm>
              <a:off x="4869" y="6097"/>
              <a:ext cx="4425" cy="628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p>
              <a:pPr algn="ctr"/>
              <a:r>
                <a:rPr lang="zh-CN" altLang="en-US" sz="2000">
                  <a:solidFill>
                    <a:schemeClr val="bg1"/>
                  </a:solidFill>
                  <a:latin typeface="思源黑体 CN Regular" panose="020B0500000000000000" charset="-122"/>
                  <a:ea typeface="思源黑体 CN Regular" panose="020B0500000000000000" charset="-122"/>
                  <a:cs typeface="思源黑体 CN Light" panose="020B0300000000000000" charset="-122"/>
                </a:rPr>
                <a:t>经传多赢投资投顾：曾文龙</a:t>
              </a:r>
              <a:endParaRPr lang="zh-CN" altLang="en-US" sz="200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Light" panose="020B0300000000000000" charset="-122"/>
              </a:endParaRPr>
            </a:p>
          </p:txBody>
        </p:sp>
        <p:sp>
          <p:nvSpPr>
            <p:cNvPr id="12" name="文本框 11"/>
            <p:cNvSpPr txBox="1"/>
            <p:nvPr>
              <p:custDataLst>
                <p:tags r:id="rId3"/>
              </p:custDataLst>
            </p:nvPr>
          </p:nvSpPr>
          <p:spPr>
            <a:xfrm>
              <a:off x="9541" y="6097"/>
              <a:ext cx="4425" cy="628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noAutofit/>
            </a:bodyPr>
            <a:p>
              <a:pPr algn="ctr"/>
              <a:r>
                <a:rPr lang="zh-CN" altLang="en-US" sz="2000">
                  <a:solidFill>
                    <a:schemeClr val="bg1"/>
                  </a:solidFill>
                  <a:latin typeface="思源黑体 CN Regular" panose="020B0500000000000000" charset="-122"/>
                  <a:ea typeface="思源黑体 CN Regular" panose="020B0500000000000000" charset="-122"/>
                  <a:cs typeface="思源黑体 CN Light" panose="020B0300000000000000" charset="-122"/>
                  <a:sym typeface="+mn-ea"/>
                </a:rPr>
                <a:t>执业证书编号</a:t>
              </a:r>
              <a:r>
                <a:rPr lang="en-US" altLang="zh-CN" sz="2000">
                  <a:solidFill>
                    <a:schemeClr val="bg1"/>
                  </a:solidFill>
                  <a:latin typeface="思源黑体 CN Regular" panose="020B0500000000000000" charset="-122"/>
                  <a:ea typeface="思源黑体 CN Regular" panose="020B0500000000000000" charset="-122"/>
                  <a:cs typeface="思源黑体 CN Light" panose="020B0300000000000000" charset="-122"/>
                  <a:sym typeface="+mn-ea"/>
                </a:rPr>
                <a:t>A1120620070001</a:t>
              </a:r>
              <a:endParaRPr lang="en-US" altLang="zh-CN" sz="200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</a:endParaRPr>
            </a:p>
          </p:txBody>
        </p:sp>
      </p:grpSp>
      <p:pic>
        <p:nvPicPr>
          <p:cNvPr id="8" name="图片 7" descr="矢量智能对象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330508" y="962025"/>
            <a:ext cx="1524000" cy="3302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758825" y="1525270"/>
            <a:ext cx="10667365" cy="1368425"/>
          </a:xfrm>
          <a:prstGeom prst="rect">
            <a:avLst/>
          </a:prstGeom>
          <a:noFill/>
          <a:effectLst>
            <a:outerShdw dist="63500" dir="5400000" algn="t" rotWithShape="0">
              <a:srgbClr val="C00000">
                <a:alpha val="40000"/>
              </a:srgbClr>
            </a:outerShdw>
          </a:effectLst>
        </p:spPr>
        <p:txBody>
          <a:bodyPr wrap="square" rtlCol="0">
            <a:spAutoFit/>
          </a:bodyPr>
          <a:p>
            <a:pPr algn="ctr"/>
            <a:r>
              <a:rPr lang="zh-CN" sz="8300">
                <a:gradFill>
                  <a:gsLst>
                    <a:gs pos="0">
                      <a:srgbClr val="FAFAFA"/>
                    </a:gs>
                    <a:gs pos="100000">
                      <a:srgbClr val="FFE991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独立日</a:t>
            </a:r>
            <a:endParaRPr lang="zh-CN" sz="8300">
              <a:gradFill>
                <a:gsLst>
                  <a:gs pos="0">
                    <a:srgbClr val="FAFAFA"/>
                  </a:gs>
                  <a:gs pos="100000">
                    <a:srgbClr val="FFE991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208270" y="6190615"/>
            <a:ext cx="16059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中国</a:t>
            </a:r>
            <a:r>
              <a:rPr lang="en-US" altLang="zh-CN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·</a:t>
            </a:r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广州</a:t>
            </a:r>
            <a:endParaRPr lang="zh-CN" altLang="en-US">
              <a:solidFill>
                <a:srgbClr val="FFDFD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pic>
        <p:nvPicPr>
          <p:cNvPr id="4" name="图片 3" descr="多边形 1 拷贝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82455" y="3126740"/>
            <a:ext cx="336550" cy="292735"/>
          </a:xfrm>
          <a:prstGeom prst="rect">
            <a:avLst/>
          </a:prstGeom>
        </p:spPr>
      </p:pic>
      <p:pic>
        <p:nvPicPr>
          <p:cNvPr id="6" name="图片 5" descr="多边形 1 拷贝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>
            <a:off x="2385060" y="3115945"/>
            <a:ext cx="336550" cy="292735"/>
          </a:xfrm>
          <a:prstGeom prst="rect">
            <a:avLst/>
          </a:prstGeom>
        </p:spPr>
      </p:pic>
      <p:grpSp>
        <p:nvGrpSpPr>
          <p:cNvPr id="9" name="组合 8"/>
          <p:cNvGrpSpPr/>
          <p:nvPr>
            <p:custDataLst>
              <p:tags r:id="rId6"/>
            </p:custDataLst>
          </p:nvPr>
        </p:nvGrpSpPr>
        <p:grpSpPr>
          <a:xfrm>
            <a:off x="2176145" y="4511040"/>
            <a:ext cx="8042275" cy="398780"/>
            <a:chOff x="4869" y="6097"/>
            <a:chExt cx="9097" cy="628"/>
          </a:xfrm>
        </p:grpSpPr>
        <p:sp>
          <p:nvSpPr>
            <p:cNvPr id="11" name="文本框 10"/>
            <p:cNvSpPr txBox="1"/>
            <p:nvPr>
              <p:custDataLst>
                <p:tags r:id="rId7"/>
              </p:custDataLst>
            </p:nvPr>
          </p:nvSpPr>
          <p:spPr>
            <a:xfrm>
              <a:off x="4869" y="6097"/>
              <a:ext cx="4425" cy="628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p>
              <a:pPr algn="ctr"/>
              <a:r>
                <a:rPr lang="zh-CN" altLang="en-US" sz="2000">
                  <a:solidFill>
                    <a:schemeClr val="bg1"/>
                  </a:solidFill>
                  <a:latin typeface="思源黑体 CN Regular" panose="020B0500000000000000" charset="-122"/>
                  <a:ea typeface="思源黑体 CN Regular" panose="020B0500000000000000" charset="-122"/>
                  <a:cs typeface="思源黑体 CN Light" panose="020B0300000000000000" charset="-122"/>
                </a:rPr>
                <a:t>经传多赢基金从业人员：曾文龙</a:t>
              </a:r>
              <a:endParaRPr lang="zh-CN" altLang="en-US" sz="200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Light" panose="020B0300000000000000" charset="-122"/>
              </a:endParaRPr>
            </a:p>
          </p:txBody>
        </p:sp>
        <p:sp>
          <p:nvSpPr>
            <p:cNvPr id="13" name="文本框 12"/>
            <p:cNvSpPr txBox="1"/>
            <p:nvPr>
              <p:custDataLst>
                <p:tags r:id="rId8"/>
              </p:custDataLst>
            </p:nvPr>
          </p:nvSpPr>
          <p:spPr>
            <a:xfrm>
              <a:off x="9541" y="6097"/>
              <a:ext cx="4425" cy="628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noAutofit/>
            </a:bodyPr>
            <a:p>
              <a:pPr algn="ctr"/>
              <a:r>
                <a:rPr lang="zh-CN" altLang="en-US" sz="2000">
                  <a:solidFill>
                    <a:schemeClr val="bg1"/>
                  </a:solidFill>
                  <a:latin typeface="思源黑体 CN Regular" panose="020B0500000000000000" charset="-122"/>
                  <a:ea typeface="思源黑体 CN Regular" panose="020B0500000000000000" charset="-122"/>
                  <a:cs typeface="思源黑体 CN Light" panose="020B0300000000000000" charset="-122"/>
                  <a:sym typeface="+mn-ea"/>
                </a:rPr>
                <a:t>执业证书编号</a:t>
              </a:r>
              <a:r>
                <a:rPr lang="en-US" altLang="zh-CN" sz="2000">
                  <a:solidFill>
                    <a:schemeClr val="bg1"/>
                  </a:solidFill>
                  <a:latin typeface="思源黑体 CN Regular" panose="020B0500000000000000" charset="-122"/>
                  <a:ea typeface="思源黑体 CN Regular" panose="020B0500000000000000" charset="-122"/>
                  <a:cs typeface="思源黑体 CN Regular" panose="020B0500000000000000" charset="-122"/>
                </a:rPr>
                <a:t>A20250619007559</a:t>
              </a:r>
              <a:endParaRPr lang="en-US" altLang="zh-CN" sz="200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</a:endParaRPr>
            </a:p>
          </p:txBody>
        </p:sp>
      </p:grpSp>
    </p:spTree>
    <p:custDataLst>
      <p:tags r:id="rId9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" name="文本框 14"/>
          <p:cNvSpPr txBox="1"/>
          <p:nvPr>
            <p:custDataLst>
              <p:tags r:id="rId1"/>
            </p:custDataLst>
          </p:nvPr>
        </p:nvSpPr>
        <p:spPr>
          <a:xfrm>
            <a:off x="182880" y="0"/>
            <a:ext cx="11823065" cy="63055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altLang="en-US" sz="39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  <a:sym typeface="+mn-ea"/>
              </a:rPr>
              <a:t>波段先锋</a:t>
            </a:r>
            <a:r>
              <a:rPr lang="en-US" altLang="zh-CN" sz="39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  <a:sym typeface="+mn-ea"/>
              </a:rPr>
              <a:t>-</a:t>
            </a:r>
            <a:r>
              <a:rPr lang="zh-CN" altLang="en-US" sz="39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  <a:sym typeface="+mn-ea"/>
              </a:rPr>
              <a:t>优惠福利！全年最大！！</a:t>
            </a:r>
            <a:endParaRPr lang="zh-CN" altLang="en-US" sz="390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  <a:cs typeface="思源黑体 CN Bold" panose="020B0800000000000000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15" y="630555"/>
            <a:ext cx="3846830" cy="584898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2870" y="655955"/>
            <a:ext cx="3823970" cy="2785745"/>
          </a:xfrm>
          <a:prstGeom prst="rect">
            <a:avLst/>
          </a:prstGeom>
        </p:spPr>
      </p:pic>
      <p:pic>
        <p:nvPicPr>
          <p:cNvPr id="6" name="图片 5" descr="41f8f1691a4df0d063a637aea56d488b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0980" y="3441700"/>
            <a:ext cx="7898765" cy="3038475"/>
          </a:xfrm>
          <a:prstGeom prst="rect">
            <a:avLst/>
          </a:prstGeom>
          <a:ln>
            <a:solidFill>
              <a:srgbClr val="0000FF"/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36205" y="630555"/>
            <a:ext cx="4269105" cy="280543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6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" name="图片 7" descr="矢量智能对象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356225" y="776605"/>
            <a:ext cx="1524000" cy="3302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458460" y="6190615"/>
            <a:ext cx="14243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中国</a:t>
            </a:r>
            <a:r>
              <a:rPr lang="en-US" altLang="zh-CN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·</a:t>
            </a:r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广州</a:t>
            </a:r>
            <a:endParaRPr lang="zh-CN" altLang="en-US">
              <a:solidFill>
                <a:srgbClr val="FFDFD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27735" y="2230120"/>
            <a:ext cx="1126426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90000"/>
              </a:lnSpc>
            </a:pPr>
            <a:r>
              <a:rPr lang="zh-CN" sz="80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波段交易</a:t>
            </a:r>
            <a:r>
              <a:rPr lang="en-US" altLang="zh-CN" sz="80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-</a:t>
            </a:r>
            <a:r>
              <a:rPr lang="zh-CN" sz="80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趋势篇</a:t>
            </a:r>
            <a:endParaRPr lang="zh-CN" altLang="en-US" sz="800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  <a:cs typeface="思源黑体 CN Bold" panose="020B0800000000000000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284855" y="3999865"/>
            <a:ext cx="2173605" cy="35687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矩形 10"/>
          <p:cNvSpPr/>
          <p:nvPr>
            <p:custDataLst>
              <p:tags r:id="rId3"/>
            </p:custDataLst>
          </p:nvPr>
        </p:nvSpPr>
        <p:spPr>
          <a:xfrm>
            <a:off x="3291205" y="3999865"/>
            <a:ext cx="995680" cy="3568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>
            <p:custDataLst>
              <p:tags r:id="rId4"/>
            </p:custDataLst>
          </p:nvPr>
        </p:nvSpPr>
        <p:spPr>
          <a:xfrm>
            <a:off x="3246755" y="4006850"/>
            <a:ext cx="1143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主讲</a:t>
            </a:r>
            <a:r>
              <a: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老师</a:t>
            </a:r>
            <a:endParaRPr lang="zh-CN" altLang="en-US">
              <a:solidFill>
                <a:srgbClr val="C00000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15" name="文本框 14"/>
          <p:cNvSpPr txBox="1"/>
          <p:nvPr>
            <p:custDataLst>
              <p:tags r:id="rId5"/>
            </p:custDataLst>
          </p:nvPr>
        </p:nvSpPr>
        <p:spPr>
          <a:xfrm>
            <a:off x="4295775" y="3994785"/>
            <a:ext cx="11620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曾文龙</a:t>
            </a:r>
            <a:endParaRPr lang="zh-CN" altLang="en-US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grpSp>
        <p:nvGrpSpPr>
          <p:cNvPr id="33" name="组合 32"/>
          <p:cNvGrpSpPr/>
          <p:nvPr/>
        </p:nvGrpSpPr>
        <p:grpSpPr>
          <a:xfrm rot="0">
            <a:off x="6252210" y="4006858"/>
            <a:ext cx="3808828" cy="374408"/>
            <a:chOff x="7093" y="6616"/>
            <a:chExt cx="6695" cy="656"/>
          </a:xfrm>
        </p:grpSpPr>
        <p:sp>
          <p:nvSpPr>
            <p:cNvPr id="18" name="矩形 17"/>
            <p:cNvSpPr/>
            <p:nvPr>
              <p:custDataLst>
                <p:tags r:id="rId6"/>
              </p:custDataLst>
            </p:nvPr>
          </p:nvSpPr>
          <p:spPr>
            <a:xfrm>
              <a:off x="7093" y="6626"/>
              <a:ext cx="5446" cy="62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>
              <p:custDataLst>
                <p:tags r:id="rId7"/>
              </p:custDataLst>
            </p:nvPr>
          </p:nvSpPr>
          <p:spPr>
            <a:xfrm>
              <a:off x="7105" y="6626"/>
              <a:ext cx="2321" cy="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0" name="文本框 19"/>
            <p:cNvSpPr txBox="1"/>
            <p:nvPr>
              <p:custDataLst>
                <p:tags r:id="rId8"/>
              </p:custDataLst>
            </p:nvPr>
          </p:nvSpPr>
          <p:spPr>
            <a:xfrm>
              <a:off x="7261" y="6627"/>
              <a:ext cx="2009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执业编号</a:t>
              </a:r>
              <a:endPara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  <p:sp>
          <p:nvSpPr>
            <p:cNvPr id="21" name="文本框 20"/>
            <p:cNvSpPr txBox="1"/>
            <p:nvPr>
              <p:custDataLst>
                <p:tags r:id="rId9"/>
              </p:custDataLst>
            </p:nvPr>
          </p:nvSpPr>
          <p:spPr>
            <a:xfrm>
              <a:off x="9470" y="6616"/>
              <a:ext cx="4318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A1120620070001</a:t>
              </a:r>
              <a:endParaRPr lang="en-US" altLang="zh-CN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10438130" y="4375785"/>
            <a:ext cx="3805555" cy="14986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347345" y="-171450"/>
            <a:ext cx="12887325" cy="72009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文本框 5"/>
          <p:cNvSpPr txBox="1"/>
          <p:nvPr/>
        </p:nvSpPr>
        <p:spPr>
          <a:xfrm>
            <a:off x="0" y="-171450"/>
            <a:ext cx="12191365" cy="6915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39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  <a:sym typeface="+mn-ea"/>
              </a:rPr>
              <a:t>大空头</a:t>
            </a:r>
            <a:endParaRPr lang="zh-CN" altLang="en-US" sz="390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  <a:cs typeface="思源黑体 CN Bold" panose="020B0800000000000000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782320" y="2036445"/>
            <a:ext cx="10975340" cy="3053715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 algn="just">
              <a:lnSpc>
                <a:spcPts val="2100"/>
              </a:lnSpc>
            </a:pPr>
            <a:r>
              <a:rPr lang="zh-CN" altLang="en-US" sz="1600" b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电影大空头原型</a:t>
            </a:r>
            <a:r>
              <a:rPr lang="en-US" altLang="zh-CN" sz="1600" b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80%</a:t>
            </a:r>
            <a:r>
              <a:rPr lang="zh-CN" altLang="en-US" sz="1600" b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仓位做空</a:t>
            </a:r>
            <a:r>
              <a:rPr lang="en-US" altLang="zh-CN" sz="1600" b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AI</a:t>
            </a:r>
            <a:r>
              <a:rPr lang="zh-CN" altLang="en-US" sz="1600" b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应用和英伟达！</a:t>
            </a:r>
            <a:endParaRPr lang="zh-CN" altLang="en-US" sz="1600" b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algn="just">
              <a:lnSpc>
                <a:spcPts val="2100"/>
              </a:lnSpc>
            </a:pPr>
            <a:endParaRPr lang="zh-CN" altLang="en-US" sz="1600" b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algn="just">
              <a:lnSpc>
                <a:spcPts val="2100"/>
              </a:lnSpc>
            </a:pPr>
            <a:r>
              <a:rPr lang="en-US" altLang="zh-CN" sz="1600" b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- 2015</a:t>
            </a:r>
            <a:r>
              <a:rPr lang="zh-CN" altLang="en-US" sz="1600" b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年</a:t>
            </a:r>
            <a:r>
              <a:rPr lang="en-US" altLang="zh-CN" sz="1600" b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12</a:t>
            </a:r>
            <a:r>
              <a:rPr lang="zh-CN" altLang="en-US" sz="1600" b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月，他预测股市将在几个月内崩盘，但标普</a:t>
            </a:r>
            <a:r>
              <a:rPr lang="en-US" altLang="zh-CN" sz="1600" b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500</a:t>
            </a:r>
            <a:r>
              <a:rPr lang="zh-CN" altLang="en-US" sz="1600" b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指数在接下来的</a:t>
            </a:r>
            <a:r>
              <a:rPr lang="en-US" altLang="zh-CN" sz="1600" b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12</a:t>
            </a:r>
            <a:r>
              <a:rPr lang="zh-CN" altLang="en-US" sz="1600" b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个月上涨了</a:t>
            </a:r>
            <a:r>
              <a:rPr lang="en-US" altLang="zh-CN" sz="1600" b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11%</a:t>
            </a:r>
            <a:r>
              <a:rPr lang="zh-CN" altLang="en-US" sz="1600" b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  <a:r>
              <a:rPr lang="en-US" altLang="en-US" sz="1600" b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 </a:t>
            </a:r>
            <a:endParaRPr lang="en-US" altLang="en-US" sz="1600" b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algn="just">
              <a:lnSpc>
                <a:spcPts val="2100"/>
              </a:lnSpc>
            </a:pPr>
            <a:r>
              <a:rPr lang="en-US" altLang="zh-CN" sz="1600" b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- 2017</a:t>
            </a:r>
            <a:r>
              <a:rPr lang="zh-CN" altLang="en-US" sz="1600" b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年</a:t>
            </a:r>
            <a:r>
              <a:rPr lang="en-US" altLang="zh-CN" sz="1600" b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5</a:t>
            </a:r>
            <a:r>
              <a:rPr lang="zh-CN" altLang="en-US" sz="1600" b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月，他预测全球金融市场将崩溃，然而标普</a:t>
            </a:r>
            <a:r>
              <a:rPr lang="en-US" altLang="zh-CN" sz="1600" b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500</a:t>
            </a:r>
            <a:r>
              <a:rPr lang="zh-CN" altLang="en-US" sz="1600" b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指数在随后一年飙升了</a:t>
            </a:r>
            <a:r>
              <a:rPr lang="en-US" altLang="zh-CN" sz="1600" b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19%</a:t>
            </a:r>
            <a:r>
              <a:rPr lang="zh-CN" altLang="en-US" sz="1600" b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  <a:r>
              <a:rPr lang="en-US" altLang="en-US" sz="1600" b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 </a:t>
            </a:r>
            <a:endParaRPr lang="en-US" altLang="en-US" sz="1600" b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algn="just">
              <a:lnSpc>
                <a:spcPts val="2100"/>
              </a:lnSpc>
            </a:pPr>
            <a:r>
              <a:rPr lang="en-US" altLang="zh-CN" sz="1600" b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- 2019</a:t>
            </a:r>
            <a:r>
              <a:rPr lang="zh-CN" altLang="en-US" sz="1600" b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年</a:t>
            </a:r>
            <a:r>
              <a:rPr lang="en-US" altLang="zh-CN" sz="1600" b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9</a:t>
            </a:r>
            <a:r>
              <a:rPr lang="zh-CN" altLang="en-US" sz="1600" b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月，他因指数</a:t>
            </a:r>
            <a:r>
              <a:rPr lang="en-US" altLang="zh-CN" sz="1600" b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ETF</a:t>
            </a:r>
            <a:r>
              <a:rPr lang="zh-CN" altLang="en-US" sz="1600" b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泡沫发出股市崩盘警告，结果在接下来的</a:t>
            </a:r>
            <a:r>
              <a:rPr lang="en-US" altLang="zh-CN" sz="1600" b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12</a:t>
            </a:r>
            <a:r>
              <a:rPr lang="zh-CN" altLang="en-US" sz="1600" b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个月里，标普</a:t>
            </a:r>
            <a:r>
              <a:rPr lang="en-US" altLang="zh-CN" sz="1600" b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500</a:t>
            </a:r>
            <a:r>
              <a:rPr lang="zh-CN" altLang="en-US" sz="1600" b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指数上涨了</a:t>
            </a:r>
            <a:r>
              <a:rPr lang="en-US" altLang="zh-CN" sz="1600" b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15%</a:t>
            </a:r>
            <a:r>
              <a:rPr lang="zh-CN" altLang="en-US" sz="1600" b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  <a:r>
              <a:rPr lang="en-US" altLang="en-US" sz="1600" b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 </a:t>
            </a:r>
            <a:endParaRPr lang="en-US" altLang="en-US" sz="1600" b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algn="just">
              <a:lnSpc>
                <a:spcPts val="2100"/>
              </a:lnSpc>
            </a:pPr>
            <a:r>
              <a:rPr lang="en-US" altLang="zh-CN" sz="1600" b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- 2020</a:t>
            </a:r>
            <a:r>
              <a:rPr lang="zh-CN" altLang="en-US" sz="1600" b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年</a:t>
            </a:r>
            <a:r>
              <a:rPr lang="en-US" altLang="zh-CN" sz="1600" b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</a:t>
            </a:r>
            <a:r>
              <a:rPr lang="zh-CN" altLang="en-US" sz="1600" b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月，他进行了大规模的看空押注，随后标普</a:t>
            </a:r>
            <a:r>
              <a:rPr lang="en-US" altLang="zh-CN" sz="1600" b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500</a:t>
            </a:r>
            <a:r>
              <a:rPr lang="zh-CN" altLang="en-US" sz="1600" b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指数在接下来的一年里暴涨了</a:t>
            </a:r>
            <a:r>
              <a:rPr lang="en-US" altLang="zh-CN" sz="1600" b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72%</a:t>
            </a:r>
            <a:r>
              <a:rPr lang="zh-CN" altLang="en-US" sz="1600" b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  <a:r>
              <a:rPr lang="en-US" altLang="en-US" sz="1600" b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 </a:t>
            </a:r>
            <a:endParaRPr lang="en-US" altLang="en-US" sz="1600" b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algn="just">
              <a:lnSpc>
                <a:spcPts val="2100"/>
              </a:lnSpc>
            </a:pPr>
            <a:r>
              <a:rPr lang="en-US" altLang="zh-CN" sz="1600" b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- 2021</a:t>
            </a:r>
            <a:r>
              <a:rPr lang="zh-CN" altLang="en-US" sz="1600" b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年</a:t>
            </a:r>
            <a:r>
              <a:rPr lang="en-US" altLang="zh-CN" sz="1600" b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altLang="en-US" sz="1600" b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月，他预测股市因投机泡沫将崩盘，并做空特斯拉，然而标普</a:t>
            </a:r>
            <a:r>
              <a:rPr lang="en-US" altLang="zh-CN" sz="1600" b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500</a:t>
            </a:r>
            <a:r>
              <a:rPr lang="zh-CN" altLang="en-US" sz="1600" b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指数在接下来的</a:t>
            </a:r>
            <a:r>
              <a:rPr lang="en-US" altLang="zh-CN" sz="1600" b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12</a:t>
            </a:r>
            <a:r>
              <a:rPr lang="zh-CN" altLang="en-US" sz="1600" b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个月上涨了</a:t>
            </a:r>
            <a:r>
              <a:rPr lang="en-US" altLang="zh-CN" sz="1600" b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16%</a:t>
            </a:r>
            <a:r>
              <a:rPr lang="zh-CN" altLang="en-US" sz="1600" b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  <a:r>
              <a:rPr lang="en-US" altLang="en-US" sz="1600" b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 </a:t>
            </a:r>
            <a:endParaRPr lang="en-US" altLang="en-US" sz="1600" b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algn="just">
              <a:lnSpc>
                <a:spcPts val="2100"/>
              </a:lnSpc>
            </a:pPr>
            <a:r>
              <a:rPr lang="en-US" altLang="zh-CN" sz="1600" b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- 2022</a:t>
            </a:r>
            <a:r>
              <a:rPr lang="zh-CN" altLang="en-US" sz="1600" b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年</a:t>
            </a:r>
            <a:r>
              <a:rPr lang="en-US" altLang="zh-CN" sz="1600" b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9</a:t>
            </a:r>
            <a:r>
              <a:rPr lang="zh-CN" altLang="en-US" sz="1600" b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月，他警告股市将继续下跌，称市场尚未触底，而标普</a:t>
            </a:r>
            <a:r>
              <a:rPr lang="en-US" altLang="zh-CN" sz="1600" b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500</a:t>
            </a:r>
            <a:r>
              <a:rPr lang="zh-CN" altLang="en-US" sz="1600" b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指数在接下来的</a:t>
            </a:r>
            <a:r>
              <a:rPr lang="en-US" altLang="zh-CN" sz="1600" b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11</a:t>
            </a:r>
            <a:r>
              <a:rPr lang="zh-CN" altLang="en-US" sz="1600" b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个月上涨了</a:t>
            </a:r>
            <a:r>
              <a:rPr lang="en-US" altLang="zh-CN" sz="1600" b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21%</a:t>
            </a:r>
            <a:r>
              <a:rPr lang="zh-CN" altLang="en-US" sz="1600" b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  <a:r>
              <a:rPr lang="en-US" altLang="en-US" sz="1600" b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 </a:t>
            </a:r>
            <a:endParaRPr lang="en-US" altLang="en-US" sz="1600" b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algn="just">
              <a:lnSpc>
                <a:spcPts val="2100"/>
              </a:lnSpc>
            </a:pPr>
            <a:r>
              <a:rPr lang="en-US" altLang="zh-CN" sz="1600" b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- 2023</a:t>
            </a:r>
            <a:r>
              <a:rPr lang="zh-CN" altLang="en-US" sz="1600" b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年</a:t>
            </a:r>
            <a:r>
              <a:rPr lang="en-US" altLang="zh-CN" sz="1600" b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zh-CN" altLang="en-US" sz="1600" b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月，他预测经济将衰退并出现新一轮通货膨胀，建议</a:t>
            </a:r>
            <a:r>
              <a:rPr lang="en-US" altLang="zh-CN" sz="1600" b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“</a:t>
            </a:r>
            <a:r>
              <a:rPr lang="zh-CN" altLang="en-US" sz="1600" b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卖出</a:t>
            </a:r>
            <a:r>
              <a:rPr lang="en-US" altLang="zh-CN" sz="1600" b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”</a:t>
            </a:r>
            <a:r>
              <a:rPr lang="zh-CN" altLang="en-US" sz="1600" b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，但标普</a:t>
            </a:r>
            <a:r>
              <a:rPr lang="en-US" altLang="zh-CN" sz="1600" b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500</a:t>
            </a:r>
            <a:r>
              <a:rPr lang="zh-CN" altLang="en-US" sz="1600" b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指数当年上涨了</a:t>
            </a:r>
            <a:r>
              <a:rPr lang="en-US" altLang="zh-CN" sz="1600" b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17%</a:t>
            </a:r>
            <a:r>
              <a:rPr lang="zh-CN" altLang="en-US" sz="1600" b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  <a:endParaRPr lang="zh-CN" altLang="en-US" sz="1600" b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algn="just">
              <a:lnSpc>
                <a:spcPts val="2100"/>
              </a:lnSpc>
            </a:pPr>
            <a:endParaRPr lang="zh-CN" altLang="en-US" sz="1600" b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algn="just">
              <a:lnSpc>
                <a:spcPts val="2100"/>
              </a:lnSpc>
            </a:pPr>
            <a:r>
              <a:rPr lang="en-US" altLang="zh-CN" sz="1600" b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Michael Burry</a:t>
            </a:r>
            <a:r>
              <a:rPr lang="zh-CN" altLang="en-US" sz="1600" b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自从押注美国地产泡沫成功后，投资胜率并不高，其后续的多次市场预测未能如愿实现</a:t>
            </a:r>
            <a:r>
              <a:rPr lang="en-US" altLang="zh-CN" sz="1600" b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zh-CN" altLang="en-US" sz="1600" b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  <a:endParaRPr lang="zh-CN" altLang="en-US" sz="1600" b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custDataLst>
      <p:tags r:id="rId1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" name="图片 7" descr="矢量智能对象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356225" y="776605"/>
            <a:ext cx="1524000" cy="3302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458460" y="6190615"/>
            <a:ext cx="14243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中国</a:t>
            </a:r>
            <a:r>
              <a:rPr lang="en-US" altLang="zh-CN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·</a:t>
            </a:r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广州</a:t>
            </a:r>
            <a:endParaRPr lang="zh-CN" altLang="en-US">
              <a:solidFill>
                <a:srgbClr val="FFDFD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27735" y="2230120"/>
            <a:ext cx="1126426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90000"/>
              </a:lnSpc>
            </a:pPr>
            <a:r>
              <a:rPr lang="zh-CN" sz="80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波段交易</a:t>
            </a:r>
            <a:r>
              <a:rPr lang="en-US" altLang="zh-CN" sz="80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-</a:t>
            </a:r>
            <a:r>
              <a:rPr lang="zh-CN" sz="80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趋势篇</a:t>
            </a:r>
            <a:endParaRPr lang="zh-CN" altLang="en-US" sz="800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  <a:cs typeface="思源黑体 CN Bold" panose="020B0800000000000000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284855" y="3999865"/>
            <a:ext cx="2173605" cy="35687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矩形 10"/>
          <p:cNvSpPr/>
          <p:nvPr>
            <p:custDataLst>
              <p:tags r:id="rId3"/>
            </p:custDataLst>
          </p:nvPr>
        </p:nvSpPr>
        <p:spPr>
          <a:xfrm>
            <a:off x="3291205" y="3999865"/>
            <a:ext cx="995680" cy="3568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>
            <p:custDataLst>
              <p:tags r:id="rId4"/>
            </p:custDataLst>
          </p:nvPr>
        </p:nvSpPr>
        <p:spPr>
          <a:xfrm>
            <a:off x="3246755" y="4006850"/>
            <a:ext cx="1143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主讲</a:t>
            </a:r>
            <a:r>
              <a: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老师</a:t>
            </a:r>
            <a:endParaRPr lang="zh-CN" altLang="en-US">
              <a:solidFill>
                <a:srgbClr val="C00000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15" name="文本框 14"/>
          <p:cNvSpPr txBox="1"/>
          <p:nvPr>
            <p:custDataLst>
              <p:tags r:id="rId5"/>
            </p:custDataLst>
          </p:nvPr>
        </p:nvSpPr>
        <p:spPr>
          <a:xfrm>
            <a:off x="4295775" y="3994785"/>
            <a:ext cx="11620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曾文龙</a:t>
            </a:r>
            <a:endParaRPr lang="zh-CN" altLang="en-US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grpSp>
        <p:nvGrpSpPr>
          <p:cNvPr id="33" name="组合 32"/>
          <p:cNvGrpSpPr/>
          <p:nvPr/>
        </p:nvGrpSpPr>
        <p:grpSpPr>
          <a:xfrm rot="0">
            <a:off x="6252210" y="4006858"/>
            <a:ext cx="3808828" cy="374408"/>
            <a:chOff x="7093" y="6616"/>
            <a:chExt cx="6695" cy="656"/>
          </a:xfrm>
        </p:grpSpPr>
        <p:sp>
          <p:nvSpPr>
            <p:cNvPr id="18" name="矩形 17"/>
            <p:cNvSpPr/>
            <p:nvPr>
              <p:custDataLst>
                <p:tags r:id="rId6"/>
              </p:custDataLst>
            </p:nvPr>
          </p:nvSpPr>
          <p:spPr>
            <a:xfrm>
              <a:off x="7093" y="6626"/>
              <a:ext cx="5446" cy="62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>
              <p:custDataLst>
                <p:tags r:id="rId7"/>
              </p:custDataLst>
            </p:nvPr>
          </p:nvSpPr>
          <p:spPr>
            <a:xfrm>
              <a:off x="7105" y="6626"/>
              <a:ext cx="2321" cy="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0" name="文本框 19"/>
            <p:cNvSpPr txBox="1"/>
            <p:nvPr>
              <p:custDataLst>
                <p:tags r:id="rId8"/>
              </p:custDataLst>
            </p:nvPr>
          </p:nvSpPr>
          <p:spPr>
            <a:xfrm>
              <a:off x="7261" y="6627"/>
              <a:ext cx="2009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执业编号</a:t>
              </a:r>
              <a:endPara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  <p:sp>
          <p:nvSpPr>
            <p:cNvPr id="21" name="文本框 20"/>
            <p:cNvSpPr txBox="1"/>
            <p:nvPr>
              <p:custDataLst>
                <p:tags r:id="rId9"/>
              </p:custDataLst>
            </p:nvPr>
          </p:nvSpPr>
          <p:spPr>
            <a:xfrm>
              <a:off x="9470" y="6616"/>
              <a:ext cx="4318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A1120620070001</a:t>
              </a:r>
              <a:endParaRPr lang="en-US" altLang="zh-CN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10438130" y="4375785"/>
            <a:ext cx="3805555" cy="14986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347345" y="-171450"/>
            <a:ext cx="12887325" cy="72009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文本框 5"/>
          <p:cNvSpPr txBox="1"/>
          <p:nvPr/>
        </p:nvSpPr>
        <p:spPr>
          <a:xfrm>
            <a:off x="0" y="-171450"/>
            <a:ext cx="12191365" cy="6915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39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  <a:sym typeface="+mn-ea"/>
              </a:rPr>
              <a:t>流动性</a:t>
            </a:r>
            <a:endParaRPr lang="zh-CN" altLang="en-US" sz="390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  <a:cs typeface="思源黑体 CN Bold" panose="020B0800000000000000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83260" y="1106805"/>
            <a:ext cx="10975340" cy="4939030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 algn="just">
              <a:lnSpc>
                <a:spcPts val="2100"/>
              </a:lnSpc>
            </a:pPr>
            <a:r>
              <a:rPr lang="zh-CN" altLang="en-US" sz="1600" b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黄金、美股、</a:t>
            </a:r>
            <a:r>
              <a:rPr lang="en-US" altLang="zh-CN" sz="1600" b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AH</a:t>
            </a:r>
            <a:r>
              <a:rPr lang="zh-CN" altLang="en-US" sz="1600" b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股怎么都在跌？</a:t>
            </a:r>
            <a:endParaRPr lang="zh-CN" altLang="en-US" sz="1600" b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algn="just">
              <a:lnSpc>
                <a:spcPts val="2100"/>
              </a:lnSpc>
            </a:pPr>
            <a:r>
              <a:rPr lang="en-US" altLang="zh-CN" sz="1600" b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 </a:t>
            </a:r>
            <a:endParaRPr lang="en-US" altLang="zh-CN" sz="1600" b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algn="just">
              <a:lnSpc>
                <a:spcPts val="2100"/>
              </a:lnSpc>
            </a:pPr>
            <a:r>
              <a:rPr lang="zh-CN" altLang="en-US" sz="1600" b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流动性收紧导致全球资产下跌，主要有两点原因。</a:t>
            </a:r>
            <a:endParaRPr lang="zh-CN" altLang="en-US" sz="1600" b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algn="just">
              <a:lnSpc>
                <a:spcPts val="2100"/>
              </a:lnSpc>
            </a:pPr>
            <a:r>
              <a:rPr lang="en-US" altLang="zh-CN" sz="1600" b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 </a:t>
            </a:r>
            <a:endParaRPr lang="en-US" altLang="zh-CN" sz="1600" b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algn="just">
              <a:lnSpc>
                <a:spcPts val="2100"/>
              </a:lnSpc>
            </a:pPr>
            <a:r>
              <a:rPr lang="zh-CN" altLang="en-US" sz="1600" b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第一点上，美联储的议息会议释放了一点鹰派的信号，</a:t>
            </a:r>
            <a:r>
              <a:rPr lang="en-US" altLang="zh-CN" sz="1600" b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12</a:t>
            </a:r>
            <a:r>
              <a:rPr lang="zh-CN" altLang="en-US" sz="1600" b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月份的降息预期从</a:t>
            </a:r>
            <a:r>
              <a:rPr lang="en-US" altLang="zh-CN" sz="1600" b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90%</a:t>
            </a:r>
            <a:r>
              <a:rPr lang="zh-CN" altLang="en-US" sz="1600" b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下降到了</a:t>
            </a:r>
            <a:r>
              <a:rPr lang="en-US" altLang="zh-CN" sz="1600" b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70%</a:t>
            </a:r>
            <a:r>
              <a:rPr lang="zh-CN" altLang="en-US" sz="1600" b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  <a:endParaRPr lang="zh-CN" altLang="en-US" sz="1600" b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algn="just">
              <a:lnSpc>
                <a:spcPts val="2100"/>
              </a:lnSpc>
            </a:pPr>
            <a:r>
              <a:rPr lang="en-US" altLang="zh-CN" sz="1600" b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 </a:t>
            </a:r>
            <a:endParaRPr lang="en-US" altLang="zh-CN" sz="1600" b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algn="just">
              <a:lnSpc>
                <a:spcPts val="2100"/>
              </a:lnSpc>
            </a:pPr>
            <a:r>
              <a:rPr lang="zh-CN" altLang="en-US" sz="1600" b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第二点是美国政府关门</a:t>
            </a:r>
            <a:r>
              <a:rPr lang="en-US" altLang="zh-CN" sz="1600" b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35</a:t>
            </a:r>
            <a:r>
              <a:rPr lang="zh-CN" altLang="en-US" sz="1600" b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天，抽取了金融市场的流动性。</a:t>
            </a:r>
            <a:endParaRPr lang="zh-CN" altLang="en-US" sz="1600" b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algn="just">
              <a:lnSpc>
                <a:spcPts val="2100"/>
              </a:lnSpc>
            </a:pPr>
            <a:endParaRPr lang="zh-CN" altLang="en-US" sz="1600" b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algn="just">
              <a:lnSpc>
                <a:spcPts val="2100"/>
              </a:lnSpc>
            </a:pPr>
            <a:endParaRPr lang="zh-CN" altLang="en-US" sz="1600" b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algn="just">
              <a:lnSpc>
                <a:spcPts val="2100"/>
              </a:lnSpc>
            </a:pPr>
            <a:endParaRPr lang="zh-CN" altLang="en-US" sz="1600" b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algn="just">
              <a:lnSpc>
                <a:spcPts val="2100"/>
              </a:lnSpc>
            </a:pPr>
            <a:r>
              <a:rPr lang="zh-CN" altLang="en-US" sz="1600" b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有一次算一次，流动性问题造成的冲击，都是很好的抄底机会，</a:t>
            </a:r>
            <a:r>
              <a:rPr lang="en-US" altLang="zh-CN" sz="1600" b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2024</a:t>
            </a:r>
            <a:r>
              <a:rPr lang="zh-CN" altLang="en-US" sz="1600" b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年</a:t>
            </a:r>
            <a:r>
              <a:rPr lang="en-US" altLang="zh-CN" sz="1600" b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8</a:t>
            </a:r>
            <a:r>
              <a:rPr lang="zh-CN" altLang="en-US" sz="1600" b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月日本央行加息导致的套息交易逆转、</a:t>
            </a:r>
            <a:r>
              <a:rPr lang="en-US" altLang="zh-CN" sz="1600" b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2023</a:t>
            </a:r>
            <a:r>
              <a:rPr lang="zh-CN" altLang="en-US" sz="1600" b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年硅谷银行、后续的瑞士信贷，</a:t>
            </a:r>
            <a:r>
              <a:rPr lang="en-US" altLang="zh-CN" sz="1600" b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2022</a:t>
            </a:r>
            <a:r>
              <a:rPr lang="zh-CN" altLang="en-US" sz="1600" b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年的英国养老金危机，都是如此。</a:t>
            </a:r>
            <a:endParaRPr lang="zh-CN" altLang="en-US" sz="1600" b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algn="just">
              <a:lnSpc>
                <a:spcPts val="2100"/>
              </a:lnSpc>
            </a:pPr>
            <a:endParaRPr lang="zh-CN" altLang="en-US" sz="1600" b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algn="just">
              <a:lnSpc>
                <a:spcPts val="2100"/>
              </a:lnSpc>
            </a:pPr>
            <a:r>
              <a:rPr lang="zh-CN" altLang="en-US" sz="1600" b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即便流动性真出问题，美联储再度介入也很容易解决，因此只是阶段性的紧张，叠加情绪的放大。</a:t>
            </a:r>
            <a:endParaRPr lang="zh-CN" altLang="en-US" sz="1600" b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algn="just">
              <a:lnSpc>
                <a:spcPts val="2100"/>
              </a:lnSpc>
            </a:pPr>
            <a:endParaRPr lang="zh-CN" altLang="en-US" sz="1600" b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algn="just">
              <a:lnSpc>
                <a:spcPts val="2100"/>
              </a:lnSpc>
            </a:pPr>
            <a:r>
              <a:rPr lang="zh-CN" altLang="en-US" sz="160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高盛预计两周内政府会开门，届时流动性恢复，资产会迎来修复。届时</a:t>
            </a:r>
            <a:r>
              <a:rPr lang="en-US" altLang="zh-CN" sz="160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12</a:t>
            </a:r>
            <a:r>
              <a:rPr lang="zh-CN" altLang="en-US" sz="160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月美联储再降息</a:t>
            </a:r>
            <a:r>
              <a:rPr lang="en-US" altLang="zh-CN" sz="160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25BP</a:t>
            </a:r>
            <a:r>
              <a:rPr lang="zh-CN" altLang="en-US" sz="160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，年末迎来圣诞月行情</a:t>
            </a:r>
            <a:r>
              <a:rPr lang="zh-CN" altLang="en-US" sz="1600" b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  <a:endParaRPr lang="zh-CN" altLang="en-US" sz="1600" b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algn="just">
              <a:lnSpc>
                <a:spcPts val="2100"/>
              </a:lnSpc>
            </a:pPr>
            <a:endParaRPr lang="zh-CN" altLang="en-US" sz="1600" b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algn="just">
              <a:lnSpc>
                <a:spcPts val="2100"/>
              </a:lnSpc>
            </a:pPr>
            <a:endParaRPr lang="zh-CN" altLang="en-US" sz="1600" b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custDataLst>
      <p:tags r:id="rId11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" name="图片 7" descr="矢量智能对象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356225" y="776605"/>
            <a:ext cx="1524000" cy="3302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458460" y="6190615"/>
            <a:ext cx="14243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中国</a:t>
            </a:r>
            <a:r>
              <a:rPr lang="en-US" altLang="zh-CN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·</a:t>
            </a:r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广州</a:t>
            </a:r>
            <a:endParaRPr lang="zh-CN" altLang="en-US">
              <a:solidFill>
                <a:srgbClr val="FFDFD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27735" y="2230120"/>
            <a:ext cx="1126426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90000"/>
              </a:lnSpc>
            </a:pPr>
            <a:r>
              <a:rPr lang="zh-CN" sz="80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波段交易</a:t>
            </a:r>
            <a:r>
              <a:rPr lang="en-US" altLang="zh-CN" sz="80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-</a:t>
            </a:r>
            <a:r>
              <a:rPr lang="zh-CN" sz="80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趋势篇</a:t>
            </a:r>
            <a:endParaRPr lang="zh-CN" altLang="en-US" sz="800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  <a:cs typeface="思源黑体 CN Bold" panose="020B0800000000000000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284855" y="3999865"/>
            <a:ext cx="2173605" cy="35687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矩形 10"/>
          <p:cNvSpPr/>
          <p:nvPr>
            <p:custDataLst>
              <p:tags r:id="rId3"/>
            </p:custDataLst>
          </p:nvPr>
        </p:nvSpPr>
        <p:spPr>
          <a:xfrm>
            <a:off x="3291205" y="3999865"/>
            <a:ext cx="995680" cy="3568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>
            <p:custDataLst>
              <p:tags r:id="rId4"/>
            </p:custDataLst>
          </p:nvPr>
        </p:nvSpPr>
        <p:spPr>
          <a:xfrm>
            <a:off x="3246755" y="4006850"/>
            <a:ext cx="1143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主讲</a:t>
            </a:r>
            <a:r>
              <a: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老师</a:t>
            </a:r>
            <a:endParaRPr lang="zh-CN" altLang="en-US">
              <a:solidFill>
                <a:srgbClr val="C00000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15" name="文本框 14"/>
          <p:cNvSpPr txBox="1"/>
          <p:nvPr>
            <p:custDataLst>
              <p:tags r:id="rId5"/>
            </p:custDataLst>
          </p:nvPr>
        </p:nvSpPr>
        <p:spPr>
          <a:xfrm>
            <a:off x="4295775" y="3994785"/>
            <a:ext cx="11620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曾文龙</a:t>
            </a:r>
            <a:endParaRPr lang="zh-CN" altLang="en-US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grpSp>
        <p:nvGrpSpPr>
          <p:cNvPr id="33" name="组合 32"/>
          <p:cNvGrpSpPr/>
          <p:nvPr/>
        </p:nvGrpSpPr>
        <p:grpSpPr>
          <a:xfrm rot="0">
            <a:off x="6252210" y="4006858"/>
            <a:ext cx="3808828" cy="374408"/>
            <a:chOff x="7093" y="6616"/>
            <a:chExt cx="6695" cy="656"/>
          </a:xfrm>
        </p:grpSpPr>
        <p:sp>
          <p:nvSpPr>
            <p:cNvPr id="18" name="矩形 17"/>
            <p:cNvSpPr/>
            <p:nvPr>
              <p:custDataLst>
                <p:tags r:id="rId6"/>
              </p:custDataLst>
            </p:nvPr>
          </p:nvSpPr>
          <p:spPr>
            <a:xfrm>
              <a:off x="7093" y="6626"/>
              <a:ext cx="5446" cy="62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>
              <p:custDataLst>
                <p:tags r:id="rId7"/>
              </p:custDataLst>
            </p:nvPr>
          </p:nvSpPr>
          <p:spPr>
            <a:xfrm>
              <a:off x="7105" y="6626"/>
              <a:ext cx="2321" cy="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0" name="文本框 19"/>
            <p:cNvSpPr txBox="1"/>
            <p:nvPr>
              <p:custDataLst>
                <p:tags r:id="rId8"/>
              </p:custDataLst>
            </p:nvPr>
          </p:nvSpPr>
          <p:spPr>
            <a:xfrm>
              <a:off x="7261" y="6627"/>
              <a:ext cx="2009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执业编号</a:t>
              </a:r>
              <a:endPara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  <p:sp>
          <p:nvSpPr>
            <p:cNvPr id="21" name="文本框 20"/>
            <p:cNvSpPr txBox="1"/>
            <p:nvPr>
              <p:custDataLst>
                <p:tags r:id="rId9"/>
              </p:custDataLst>
            </p:nvPr>
          </p:nvSpPr>
          <p:spPr>
            <a:xfrm>
              <a:off x="9470" y="6616"/>
              <a:ext cx="4318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A1120620070001</a:t>
              </a:r>
              <a:endParaRPr lang="en-US" altLang="zh-CN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10438130" y="4375785"/>
            <a:ext cx="3805555" cy="14986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347345" y="-171450"/>
            <a:ext cx="12887325" cy="72009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文本框 5"/>
          <p:cNvSpPr txBox="1"/>
          <p:nvPr/>
        </p:nvSpPr>
        <p:spPr>
          <a:xfrm>
            <a:off x="0" y="-171450"/>
            <a:ext cx="12191365" cy="6915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39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  <a:sym typeface="+mn-ea"/>
              </a:rPr>
              <a:t>大盘分析</a:t>
            </a:r>
            <a:endParaRPr lang="zh-CN" altLang="en-US" sz="390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  <a:cs typeface="思源黑体 CN Bold" panose="020B0800000000000000" charset="-122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10820" y="4744720"/>
            <a:ext cx="11763375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缩减约</a:t>
            </a:r>
            <a:r>
              <a:rPr lang="en-US" altLang="zh-CN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400</a:t>
            </a: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亿，总量</a:t>
            </a:r>
            <a:r>
              <a:rPr lang="en-US" altLang="zh-CN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1.87</a:t>
            </a: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万亿</a:t>
            </a:r>
            <a:r>
              <a:rPr lang="en-US" altLang="zh-CN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--</a:t>
            </a: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流动资金连续三日翻绿，反映出资金交投意愿收敛</a:t>
            </a:r>
            <a:r>
              <a:rPr lang="en-US" altLang="zh-CN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--</a:t>
            </a: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科技绑架指数。</a:t>
            </a:r>
            <a:endParaRPr lang="zh-CN" altLang="en-US" sz="16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横向样本统计</a:t>
            </a:r>
            <a:r>
              <a:rPr lang="en-US" altLang="zh-CN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</a:t>
            </a: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短线上攻和中线上攻近期趋势向上（玄学投机风格，玄学与指数呈现对抗性</a:t>
            </a: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</a:t>
            </a:r>
            <a:endParaRPr lang="zh-CN" altLang="en-US" sz="16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endParaRPr lang="zh-CN" altLang="en-US" sz="16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指数偏下降趋势，震荡寻底中，明天继续反弹或者调整都有可能，但是调整力度只要不大，那么今天开盘冰点就是反弹节点。</a:t>
            </a:r>
            <a:endParaRPr lang="zh-CN" altLang="en-US" sz="16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endParaRPr lang="zh-CN" altLang="en-US" sz="16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483995" y="489585"/>
            <a:ext cx="9070975" cy="413194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12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0" y="1"/>
            <a:ext cx="12191364" cy="7315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defRPr/>
            </a:pPr>
            <a:r>
              <a:rPr lang="zh-CN" sz="4400" dirty="0">
                <a:solidFill>
                  <a:srgbClr val="FFFFFF"/>
                </a:solidFill>
                <a:ea typeface="思源黑体 CN Medium" panose="020B0600000000000000" pitchFamily="34" charset="-122"/>
                <a:sym typeface="+mn-ea"/>
              </a:rPr>
              <a:t>板块龙虎</a:t>
            </a:r>
            <a:endParaRPr lang="zh-CN" sz="4400" dirty="0">
              <a:solidFill>
                <a:srgbClr val="FFFFFF"/>
              </a:solidFill>
              <a:ea typeface="思源黑体 CN Medium" panose="020B0600000000000000" pitchFamily="34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934075" y="1164590"/>
            <a:ext cx="5433695" cy="264033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zh-CN" altLang="en-US" sz="1200" b="1">
                <a:solidFill>
                  <a:srgbClr val="FF0000"/>
                </a:solidFill>
              </a:rPr>
              <a:t>智能电网：资金强聚焦，成绝对主线</a:t>
            </a:r>
            <a:endParaRPr lang="zh-CN" altLang="en-US" sz="1200" b="1">
              <a:solidFill>
                <a:srgbClr val="FF0000"/>
              </a:solidFill>
            </a:endParaRPr>
          </a:p>
          <a:p>
            <a:r>
              <a:rPr lang="zh-CN" altLang="en-US" sz="1200" b="1">
                <a:solidFill>
                  <a:srgbClr val="FF0000"/>
                </a:solidFill>
              </a:rPr>
              <a:t>资金量级：特变电工获章盟主买入</a:t>
            </a:r>
            <a:r>
              <a:rPr lang="en-US" altLang="zh-CN" sz="1200" b="1">
                <a:solidFill>
                  <a:srgbClr val="FF0000"/>
                </a:solidFill>
              </a:rPr>
              <a:t>4.53</a:t>
            </a:r>
            <a:r>
              <a:rPr lang="zh-CN" altLang="en-US" sz="1200" b="1">
                <a:solidFill>
                  <a:srgbClr val="FF0000"/>
                </a:solidFill>
              </a:rPr>
              <a:t>亿、中山东路买入</a:t>
            </a:r>
            <a:r>
              <a:rPr lang="en-US" altLang="zh-CN" sz="1200" b="1">
                <a:solidFill>
                  <a:srgbClr val="FF0000"/>
                </a:solidFill>
              </a:rPr>
              <a:t>5.41</a:t>
            </a:r>
            <a:r>
              <a:rPr lang="zh-CN" altLang="en-US" sz="1200" b="1">
                <a:solidFill>
                  <a:srgbClr val="FF0000"/>
                </a:solidFill>
              </a:rPr>
              <a:t>亿；三变科技（成都系</a:t>
            </a:r>
            <a:r>
              <a:rPr lang="en-US" altLang="zh-CN" sz="1200" b="1">
                <a:solidFill>
                  <a:srgbClr val="FF0000"/>
                </a:solidFill>
              </a:rPr>
              <a:t>8554</a:t>
            </a:r>
            <a:r>
              <a:rPr lang="zh-CN" altLang="en-US" sz="1200" b="1">
                <a:solidFill>
                  <a:srgbClr val="FF0000"/>
                </a:solidFill>
              </a:rPr>
              <a:t>万）、中能电气（成都系</a:t>
            </a:r>
            <a:r>
              <a:rPr lang="en-US" altLang="zh-CN" sz="1200" b="1">
                <a:solidFill>
                  <a:srgbClr val="FF0000"/>
                </a:solidFill>
              </a:rPr>
              <a:t>4812</a:t>
            </a:r>
            <a:r>
              <a:rPr lang="zh-CN" altLang="en-US" sz="1200" b="1">
                <a:solidFill>
                  <a:srgbClr val="FF0000"/>
                </a:solidFill>
              </a:rPr>
              <a:t>万）、京泉华（上塘路</a:t>
            </a:r>
            <a:r>
              <a:rPr lang="en-US" altLang="zh-CN" sz="1200" b="1">
                <a:solidFill>
                  <a:srgbClr val="FF0000"/>
                </a:solidFill>
              </a:rPr>
              <a:t>8384</a:t>
            </a:r>
            <a:r>
              <a:rPr lang="zh-CN" altLang="en-US" sz="1200" b="1">
                <a:solidFill>
                  <a:srgbClr val="FF0000"/>
                </a:solidFill>
              </a:rPr>
              <a:t>万）、神马电力（上塘路</a:t>
            </a:r>
            <a:r>
              <a:rPr lang="en-US" altLang="zh-CN" sz="1200" b="1">
                <a:solidFill>
                  <a:srgbClr val="FF0000"/>
                </a:solidFill>
              </a:rPr>
              <a:t>4826</a:t>
            </a:r>
            <a:r>
              <a:rPr lang="zh-CN" altLang="en-US" sz="1200" b="1">
                <a:solidFill>
                  <a:srgbClr val="FF0000"/>
                </a:solidFill>
              </a:rPr>
              <a:t>万）、四方股份（上塘路</a:t>
            </a:r>
            <a:r>
              <a:rPr lang="en-US" altLang="zh-CN" sz="1200" b="1">
                <a:solidFill>
                  <a:srgbClr val="FF0000"/>
                </a:solidFill>
              </a:rPr>
              <a:t>7794 </a:t>
            </a:r>
            <a:r>
              <a:rPr lang="zh-CN" altLang="en-US" sz="1200" b="1">
                <a:solidFill>
                  <a:srgbClr val="FF0000"/>
                </a:solidFill>
              </a:rPr>
              <a:t>万）等多股获游资亿元级或千万级买入。该板块是当前游资共识度最高的方向，资金集中且动作果断，短期热度将持续。</a:t>
            </a:r>
            <a:endParaRPr lang="zh-CN" altLang="en-US" sz="1200" b="1">
              <a:solidFill>
                <a:srgbClr val="FF0000"/>
              </a:solidFill>
            </a:endParaRPr>
          </a:p>
          <a:p>
            <a:endParaRPr lang="zh-CN" altLang="en-US" sz="1200" b="1">
              <a:solidFill>
                <a:schemeClr val="tx1"/>
              </a:solidFill>
            </a:endParaRPr>
          </a:p>
          <a:p>
            <a:r>
              <a:rPr lang="zh-CN" altLang="en-US" sz="1200" b="1">
                <a:solidFill>
                  <a:srgbClr val="FF0000"/>
                </a:solidFill>
              </a:rPr>
              <a:t>福建自贸区</a:t>
            </a:r>
            <a:r>
              <a:rPr lang="zh-CN" altLang="en-US" sz="1200" b="1">
                <a:solidFill>
                  <a:schemeClr val="tx1"/>
                </a:solidFill>
              </a:rPr>
              <a:t>：宁波桑田路买入雪人集团</a:t>
            </a:r>
            <a:r>
              <a:rPr lang="en-US" altLang="zh-CN" sz="1200" b="1">
                <a:solidFill>
                  <a:schemeClr val="tx1"/>
                </a:solidFill>
              </a:rPr>
              <a:t>1.03</a:t>
            </a:r>
            <a:r>
              <a:rPr lang="zh-CN" altLang="en-US" sz="1200" b="1">
                <a:solidFill>
                  <a:schemeClr val="tx1"/>
                </a:solidFill>
              </a:rPr>
              <a:t>亿、中山东路买入漳州发展</a:t>
            </a:r>
            <a:r>
              <a:rPr lang="en-US" altLang="zh-CN" sz="1200" b="1">
                <a:solidFill>
                  <a:schemeClr val="tx1"/>
                </a:solidFill>
              </a:rPr>
              <a:t>6059</a:t>
            </a:r>
            <a:r>
              <a:rPr lang="zh-CN" altLang="en-US" sz="1200" b="1">
                <a:solidFill>
                  <a:schemeClr val="tx1"/>
                </a:solidFill>
              </a:rPr>
              <a:t>万、佛山系买入厦工股份</a:t>
            </a:r>
            <a:r>
              <a:rPr lang="en-US" altLang="zh-CN" sz="1200" b="1">
                <a:solidFill>
                  <a:schemeClr val="tx1"/>
                </a:solidFill>
              </a:rPr>
              <a:t>1.02</a:t>
            </a:r>
            <a:r>
              <a:rPr lang="zh-CN" altLang="en-US" sz="1200" b="1">
                <a:solidFill>
                  <a:schemeClr val="tx1"/>
                </a:solidFill>
              </a:rPr>
              <a:t>亿；但成都系对雪人集团买入</a:t>
            </a:r>
            <a:r>
              <a:rPr lang="en-US" altLang="zh-CN" sz="1200" b="1">
                <a:solidFill>
                  <a:schemeClr val="tx1"/>
                </a:solidFill>
              </a:rPr>
              <a:t> 1.02 </a:t>
            </a:r>
            <a:r>
              <a:rPr lang="zh-CN" altLang="en-US" sz="1200" b="1">
                <a:solidFill>
                  <a:schemeClr val="tx1"/>
                </a:solidFill>
              </a:rPr>
              <a:t>亿卖出</a:t>
            </a:r>
            <a:r>
              <a:rPr lang="en-US" altLang="zh-CN" sz="1200" b="1">
                <a:solidFill>
                  <a:schemeClr val="tx1"/>
                </a:solidFill>
              </a:rPr>
              <a:t>8040</a:t>
            </a:r>
            <a:r>
              <a:rPr lang="zh-CN" altLang="en-US" sz="1200" b="1">
                <a:solidFill>
                  <a:schemeClr val="tx1"/>
                </a:solidFill>
              </a:rPr>
              <a:t>万、中山东路卖出福龙马</a:t>
            </a:r>
            <a:r>
              <a:rPr lang="en-US" altLang="zh-CN" sz="1200" b="1">
                <a:solidFill>
                  <a:schemeClr val="tx1"/>
                </a:solidFill>
              </a:rPr>
              <a:t>1.57</a:t>
            </a:r>
            <a:r>
              <a:rPr lang="zh-CN" altLang="en-US" sz="1200" b="1">
                <a:solidFill>
                  <a:schemeClr val="tx1"/>
                </a:solidFill>
              </a:rPr>
              <a:t>亿，呈现明显的短炒套利特征，属于区域性政策驱动的</a:t>
            </a:r>
            <a:r>
              <a:rPr lang="zh-CN" altLang="en-US" sz="1200" b="1">
                <a:solidFill>
                  <a:srgbClr val="FF0000"/>
                </a:solidFill>
              </a:rPr>
              <a:t>短线题材，资金博弈激烈，适合快进快出型交易。</a:t>
            </a:r>
            <a:endParaRPr lang="zh-CN" altLang="en-US" sz="1200" b="1">
              <a:solidFill>
                <a:schemeClr val="tx1"/>
              </a:solidFill>
            </a:endParaRPr>
          </a:p>
          <a:p>
            <a:endParaRPr lang="zh-CN" altLang="en-US" sz="1200" b="1">
              <a:solidFill>
                <a:schemeClr val="tx1"/>
              </a:solidFill>
            </a:endParaRPr>
          </a:p>
          <a:p>
            <a:endParaRPr lang="zh-CN" altLang="en-US" sz="1200" b="1">
              <a:solidFill>
                <a:schemeClr val="tx1"/>
              </a:solidFill>
            </a:endParaRPr>
          </a:p>
          <a:p>
            <a:r>
              <a:rPr lang="zh-CN" altLang="en-US" sz="1200" b="1">
                <a:solidFill>
                  <a:schemeClr val="tx1"/>
                </a:solidFill>
              </a:rPr>
              <a:t>短剧（文化传媒）：章盟主对吉视传媒买入</a:t>
            </a:r>
            <a:r>
              <a:rPr lang="en-US" altLang="zh-CN" sz="1200" b="1">
                <a:solidFill>
                  <a:schemeClr val="tx1"/>
                </a:solidFill>
              </a:rPr>
              <a:t>4487</a:t>
            </a:r>
            <a:r>
              <a:rPr lang="zh-CN" altLang="en-US" sz="1200" b="1">
                <a:solidFill>
                  <a:schemeClr val="tx1"/>
                </a:solidFill>
              </a:rPr>
              <a:t>万卖出</a:t>
            </a:r>
            <a:r>
              <a:rPr lang="en-US" altLang="zh-CN" sz="1200" b="1">
                <a:solidFill>
                  <a:schemeClr val="tx1"/>
                </a:solidFill>
              </a:rPr>
              <a:t>8218</a:t>
            </a:r>
            <a:r>
              <a:rPr lang="zh-CN" altLang="en-US" sz="1200" b="1">
                <a:solidFill>
                  <a:schemeClr val="tx1"/>
                </a:solidFill>
              </a:rPr>
              <a:t>万、成都系卖出吉视传媒</a:t>
            </a:r>
            <a:r>
              <a:rPr lang="en-US" altLang="zh-CN" sz="1200" b="1">
                <a:solidFill>
                  <a:schemeClr val="tx1"/>
                </a:solidFill>
              </a:rPr>
              <a:t>9176</a:t>
            </a:r>
            <a:r>
              <a:rPr lang="zh-CN" altLang="en-US" sz="1200" b="1">
                <a:solidFill>
                  <a:schemeClr val="tx1"/>
                </a:solidFill>
              </a:rPr>
              <a:t>万，前期短剧题材的游资炒作进入退潮期，资金从题材中撤离，该板块短期缺乏持续性机会。</a:t>
            </a:r>
            <a:endParaRPr lang="zh-CN" altLang="en-US" sz="1200" b="1">
              <a:solidFill>
                <a:schemeClr val="tx1"/>
              </a:solidFill>
            </a:endParaRPr>
          </a:p>
          <a:p>
            <a:r>
              <a:rPr lang="zh-CN" altLang="en-US" sz="1200" b="1">
                <a:solidFill>
                  <a:schemeClr val="tx1"/>
                </a:solidFill>
              </a:rPr>
              <a:t>其他支线：金属钨：陈小群仅买入中钨高新</a:t>
            </a:r>
            <a:r>
              <a:rPr lang="en-US" altLang="zh-CN" sz="1200" b="1">
                <a:solidFill>
                  <a:schemeClr val="tx1"/>
                </a:solidFill>
              </a:rPr>
              <a:t>1.12</a:t>
            </a:r>
            <a:r>
              <a:rPr lang="zh-CN" altLang="en-US" sz="1200" b="1">
                <a:solidFill>
                  <a:schemeClr val="tx1"/>
                </a:solidFill>
              </a:rPr>
              <a:t>亿，无其他游资联动，属于个体风格的局部试错。煤炭：曲江池卖出安泰集团</a:t>
            </a:r>
            <a:r>
              <a:rPr lang="en-US" altLang="zh-CN" sz="1200" b="1">
                <a:solidFill>
                  <a:schemeClr val="tx1"/>
                </a:solidFill>
              </a:rPr>
              <a:t>2215</a:t>
            </a:r>
            <a:r>
              <a:rPr lang="zh-CN" altLang="en-US" sz="1200" b="1">
                <a:solidFill>
                  <a:schemeClr val="tx1"/>
                </a:solidFill>
              </a:rPr>
              <a:t>万，资金离场。液冷、</a:t>
            </a:r>
            <a:r>
              <a:rPr lang="en-US" altLang="zh-CN" sz="1200" b="1">
                <a:solidFill>
                  <a:schemeClr val="tx1"/>
                </a:solidFill>
              </a:rPr>
              <a:t>PCB</a:t>
            </a:r>
            <a:r>
              <a:rPr lang="zh-CN" altLang="en-US" sz="1200" b="1">
                <a:solidFill>
                  <a:schemeClr val="tx1"/>
                </a:solidFill>
              </a:rPr>
              <a:t>、马字辈、储能：成都系卖出液冷（统一股份</a:t>
            </a:r>
            <a:r>
              <a:rPr lang="en-US" altLang="zh-CN" sz="1200" b="1">
                <a:solidFill>
                  <a:schemeClr val="tx1"/>
                </a:solidFill>
              </a:rPr>
              <a:t>4754</a:t>
            </a:r>
            <a:r>
              <a:rPr lang="zh-CN" altLang="en-US" sz="1200" b="1">
                <a:solidFill>
                  <a:schemeClr val="tx1"/>
                </a:solidFill>
              </a:rPr>
              <a:t>万）、宁波桑田路卖出</a:t>
            </a:r>
            <a:r>
              <a:rPr lang="en-US" altLang="zh-CN" sz="1200" b="1">
                <a:solidFill>
                  <a:schemeClr val="tx1"/>
                </a:solidFill>
              </a:rPr>
              <a:t>PCB</a:t>
            </a:r>
            <a:r>
              <a:rPr lang="zh-CN" altLang="en-US" sz="1200" b="1">
                <a:solidFill>
                  <a:schemeClr val="tx1"/>
                </a:solidFill>
              </a:rPr>
              <a:t>（超频电子</a:t>
            </a:r>
            <a:r>
              <a:rPr lang="en-US" altLang="zh-CN" sz="1200" b="1">
                <a:solidFill>
                  <a:schemeClr val="tx1"/>
                </a:solidFill>
              </a:rPr>
              <a:t>3902</a:t>
            </a:r>
            <a:r>
              <a:rPr lang="zh-CN" altLang="en-US" sz="1200" b="1">
                <a:solidFill>
                  <a:schemeClr val="tx1"/>
                </a:solidFill>
              </a:rPr>
              <a:t>万）、成都系</a:t>
            </a:r>
            <a:r>
              <a:rPr lang="en-US" altLang="zh-CN" sz="1200" b="1">
                <a:solidFill>
                  <a:schemeClr val="tx1"/>
                </a:solidFill>
              </a:rPr>
              <a:t>/</a:t>
            </a:r>
            <a:r>
              <a:rPr lang="zh-CN" altLang="en-US" sz="1200" b="1">
                <a:solidFill>
                  <a:schemeClr val="tx1"/>
                </a:solidFill>
              </a:rPr>
              <a:t>中山东路</a:t>
            </a:r>
            <a:r>
              <a:rPr lang="en-US" altLang="zh-CN" sz="1200" b="1">
                <a:solidFill>
                  <a:schemeClr val="tx1"/>
                </a:solidFill>
              </a:rPr>
              <a:t>/</a:t>
            </a:r>
            <a:r>
              <a:rPr lang="zh-CN" altLang="en-US" sz="1200" b="1">
                <a:solidFill>
                  <a:schemeClr val="tx1"/>
                </a:solidFill>
              </a:rPr>
              <a:t>上塘路集体卖出马字辈（万里马、福龙马）、宁波桑田路仅小仓位买入储能（通润装备</a:t>
            </a:r>
            <a:r>
              <a:rPr lang="en-US" altLang="zh-CN" sz="1200" b="1">
                <a:solidFill>
                  <a:schemeClr val="tx1"/>
                </a:solidFill>
              </a:rPr>
              <a:t>1926</a:t>
            </a:r>
            <a:r>
              <a:rPr lang="zh-CN" altLang="en-US" sz="1200" b="1">
                <a:solidFill>
                  <a:schemeClr val="tx1"/>
                </a:solidFill>
              </a:rPr>
              <a:t>万），均体现支线题材缺乏资金合力，游资以止盈或小仓位试错为主。</a:t>
            </a:r>
            <a:endParaRPr lang="zh-CN" altLang="en-US" sz="1200" b="1">
              <a:solidFill>
                <a:schemeClr val="tx1"/>
              </a:solidFill>
            </a:endParaRPr>
          </a:p>
        </p:txBody>
      </p:sp>
      <p:pic>
        <p:nvPicPr>
          <p:cNvPr id="3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180" y="802640"/>
            <a:ext cx="5636895" cy="515239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</p:pic>
    </p:spTree>
    <p:custDataLst>
      <p:tags r:id="rId3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" name="图片 7" descr="矢量智能对象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356225" y="776605"/>
            <a:ext cx="1524000" cy="3302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458460" y="6190615"/>
            <a:ext cx="14243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中国</a:t>
            </a:r>
            <a:r>
              <a:rPr lang="en-US" altLang="zh-CN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·</a:t>
            </a:r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广州</a:t>
            </a:r>
            <a:endParaRPr lang="zh-CN" altLang="en-US">
              <a:solidFill>
                <a:srgbClr val="FFDFD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27735" y="2230120"/>
            <a:ext cx="1126426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90000"/>
              </a:lnSpc>
            </a:pPr>
            <a:r>
              <a:rPr lang="zh-CN" sz="80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波段交易</a:t>
            </a:r>
            <a:r>
              <a:rPr lang="en-US" altLang="zh-CN" sz="80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-</a:t>
            </a:r>
            <a:r>
              <a:rPr lang="zh-CN" sz="80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趋势篇</a:t>
            </a:r>
            <a:endParaRPr lang="zh-CN" altLang="en-US" sz="800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  <a:cs typeface="思源黑体 CN Bold" panose="020B0800000000000000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284855" y="3999865"/>
            <a:ext cx="2173605" cy="35687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矩形 10"/>
          <p:cNvSpPr/>
          <p:nvPr>
            <p:custDataLst>
              <p:tags r:id="rId3"/>
            </p:custDataLst>
          </p:nvPr>
        </p:nvSpPr>
        <p:spPr>
          <a:xfrm>
            <a:off x="3291205" y="3999865"/>
            <a:ext cx="995680" cy="3568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>
            <p:custDataLst>
              <p:tags r:id="rId4"/>
            </p:custDataLst>
          </p:nvPr>
        </p:nvSpPr>
        <p:spPr>
          <a:xfrm>
            <a:off x="3246755" y="4006850"/>
            <a:ext cx="1143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主讲</a:t>
            </a:r>
            <a:r>
              <a: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老师</a:t>
            </a:r>
            <a:endParaRPr lang="zh-CN" altLang="en-US">
              <a:solidFill>
                <a:srgbClr val="C00000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15" name="文本框 14"/>
          <p:cNvSpPr txBox="1"/>
          <p:nvPr>
            <p:custDataLst>
              <p:tags r:id="rId5"/>
            </p:custDataLst>
          </p:nvPr>
        </p:nvSpPr>
        <p:spPr>
          <a:xfrm>
            <a:off x="4295775" y="3994785"/>
            <a:ext cx="11620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曾文龙</a:t>
            </a:r>
            <a:endParaRPr lang="zh-CN" altLang="en-US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grpSp>
        <p:nvGrpSpPr>
          <p:cNvPr id="33" name="组合 32"/>
          <p:cNvGrpSpPr/>
          <p:nvPr/>
        </p:nvGrpSpPr>
        <p:grpSpPr>
          <a:xfrm rot="0">
            <a:off x="6252210" y="4006858"/>
            <a:ext cx="3808828" cy="374408"/>
            <a:chOff x="7093" y="6616"/>
            <a:chExt cx="6695" cy="656"/>
          </a:xfrm>
        </p:grpSpPr>
        <p:sp>
          <p:nvSpPr>
            <p:cNvPr id="18" name="矩形 17"/>
            <p:cNvSpPr/>
            <p:nvPr>
              <p:custDataLst>
                <p:tags r:id="rId6"/>
              </p:custDataLst>
            </p:nvPr>
          </p:nvSpPr>
          <p:spPr>
            <a:xfrm>
              <a:off x="7093" y="6626"/>
              <a:ext cx="5446" cy="62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>
              <p:custDataLst>
                <p:tags r:id="rId7"/>
              </p:custDataLst>
            </p:nvPr>
          </p:nvSpPr>
          <p:spPr>
            <a:xfrm>
              <a:off x="7105" y="6626"/>
              <a:ext cx="2321" cy="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0" name="文本框 19"/>
            <p:cNvSpPr txBox="1"/>
            <p:nvPr>
              <p:custDataLst>
                <p:tags r:id="rId8"/>
              </p:custDataLst>
            </p:nvPr>
          </p:nvSpPr>
          <p:spPr>
            <a:xfrm>
              <a:off x="7261" y="6627"/>
              <a:ext cx="2009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执业编号</a:t>
              </a:r>
              <a:endPara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  <p:sp>
          <p:nvSpPr>
            <p:cNvPr id="21" name="文本框 20"/>
            <p:cNvSpPr txBox="1"/>
            <p:nvPr>
              <p:custDataLst>
                <p:tags r:id="rId9"/>
              </p:custDataLst>
            </p:nvPr>
          </p:nvSpPr>
          <p:spPr>
            <a:xfrm>
              <a:off x="9470" y="6616"/>
              <a:ext cx="4318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A1120620070001</a:t>
              </a:r>
              <a:endParaRPr lang="en-US" altLang="zh-CN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10438130" y="4375785"/>
            <a:ext cx="3805555" cy="14986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347345" y="-171450"/>
            <a:ext cx="12887325" cy="72009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文本框 5"/>
          <p:cNvSpPr txBox="1"/>
          <p:nvPr/>
        </p:nvSpPr>
        <p:spPr>
          <a:xfrm>
            <a:off x="370205" y="-171450"/>
            <a:ext cx="10162540" cy="6915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39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  <a:sym typeface="+mn-ea"/>
              </a:rPr>
              <a:t>方向</a:t>
            </a:r>
            <a:endParaRPr lang="zh-CN" altLang="en-US" sz="390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  <a:cs typeface="思源黑体 CN Bold" panose="020B0800000000000000" charset="-122"/>
              <a:sym typeface="+mn-ea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101600" y="656590"/>
            <a:ext cx="8503285" cy="268605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-101600" y="3429000"/>
            <a:ext cx="3995420" cy="3152775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4117975" y="3682365"/>
            <a:ext cx="5080000" cy="1614805"/>
          </a:xfrm>
          <a:prstGeom prst="rect">
            <a:avLst/>
          </a:prstGeom>
        </p:spPr>
        <p:txBody>
          <a:bodyPr>
            <a:spAutoFit/>
          </a:bodyPr>
          <a:p>
            <a:pPr marL="0" indent="0" defTabSz="2667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>
                <a:latin typeface="微软雅黑" panose="020B0503020204020204" charset="-122"/>
                <a:ea typeface="微软雅黑" panose="020B0503020204020204" charset="-122"/>
              </a:rPr>
              <a:t>今日与</a:t>
            </a: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</a:rPr>
              <a:t>市场共振的方向是电力相关</a:t>
            </a:r>
            <a:r>
              <a:rPr lang="en-US" altLang="zh-CN" sz="1600">
                <a:latin typeface="微软雅黑" panose="020B0503020204020204" charset="-122"/>
                <a:ea typeface="微软雅黑" panose="020B0503020204020204" charset="-122"/>
              </a:rPr>
              <a:t>-</a:t>
            </a: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</a:rPr>
              <a:t>智能电网。</a:t>
            </a:r>
            <a:endParaRPr lang="zh-CN" altLang="en-US" sz="1600">
              <a:latin typeface="微软雅黑" panose="020B0503020204020204" charset="-122"/>
              <a:ea typeface="微软雅黑" panose="020B0503020204020204" charset="-122"/>
            </a:endParaRPr>
          </a:p>
          <a:p>
            <a:pPr marL="0" indent="0" defTabSz="2667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</a:rPr>
              <a:t>近期趋势</a:t>
            </a:r>
            <a:r>
              <a:rPr lang="en-US" altLang="zh-CN" sz="1600">
                <a:latin typeface="微软雅黑" panose="020B0503020204020204" charset="-122"/>
                <a:ea typeface="微软雅黑" panose="020B0503020204020204" charset="-122"/>
              </a:rPr>
              <a:t>-</a:t>
            </a: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</a:rPr>
              <a:t>新能源</a:t>
            </a:r>
            <a:r>
              <a:rPr lang="en-US" altLang="zh-CN" sz="1600">
                <a:latin typeface="微软雅黑" panose="020B0503020204020204" charset="-122"/>
                <a:ea typeface="微软雅黑" panose="020B0503020204020204" charset="-122"/>
              </a:rPr>
              <a:t>-</a:t>
            </a: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</a:rPr>
              <a:t>储能。</a:t>
            </a:r>
            <a:endParaRPr lang="zh-CN" altLang="en-US" sz="1600">
              <a:latin typeface="微软雅黑" panose="020B0503020204020204" charset="-122"/>
              <a:ea typeface="微软雅黑" panose="020B0503020204020204" charset="-122"/>
            </a:endParaRPr>
          </a:p>
          <a:p>
            <a:pPr marL="0" indent="0" defTabSz="2667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</a:rPr>
              <a:t>投机抱团</a:t>
            </a:r>
            <a:r>
              <a:rPr lang="en-US" altLang="zh-CN" sz="1600">
                <a:latin typeface="微软雅黑" panose="020B0503020204020204" charset="-122"/>
                <a:ea typeface="微软雅黑" panose="020B0503020204020204" charset="-122"/>
              </a:rPr>
              <a:t>-</a:t>
            </a: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</a:rPr>
              <a:t>福建自贸区。</a:t>
            </a:r>
            <a:endParaRPr lang="zh-CN" altLang="en-US" sz="1600">
              <a:latin typeface="微软雅黑" panose="020B0503020204020204" charset="-122"/>
              <a:ea typeface="微软雅黑" panose="020B0503020204020204" charset="-122"/>
            </a:endParaRPr>
          </a:p>
          <a:p>
            <a:pPr marL="0" indent="0" defTabSz="2667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</a:rPr>
              <a:t>前期科技主线还处于休整状态。</a:t>
            </a:r>
            <a:endParaRPr lang="zh-CN" altLang="en-US" sz="160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13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44017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控盘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-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风险！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7769860" y="990600"/>
            <a:ext cx="4250055" cy="505714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1600"/>
              <a:t>抱团股如何判断走弱信号：</a:t>
            </a:r>
            <a:endParaRPr lang="zh-CN" altLang="en-US" sz="1600"/>
          </a:p>
          <a:p>
            <a:endParaRPr lang="en-US" altLang="zh-CN" sz="1600"/>
          </a:p>
          <a:p>
            <a:r>
              <a:rPr lang="zh-CN" altLang="en-US" sz="1600"/>
              <a:t>震荡期间，调整时间长，但是不能在时间长的基础上，</a:t>
            </a:r>
            <a:r>
              <a:rPr lang="en-US" altLang="zh-CN" sz="1600"/>
              <a:t>K</a:t>
            </a:r>
            <a:r>
              <a:rPr lang="zh-CN" altLang="en-US" sz="1600"/>
              <a:t>线越走越弱（阴多阳少），越跌越多。</a:t>
            </a:r>
            <a:endParaRPr lang="zh-CN" altLang="en-US" sz="1600"/>
          </a:p>
          <a:p>
            <a:endParaRPr lang="en-US" altLang="zh-CN" sz="1600"/>
          </a:p>
          <a:p>
            <a:r>
              <a:rPr lang="zh-CN" altLang="en-US" sz="1600"/>
              <a:t>出现缩量，已经调整充分的，尝试反弹还继续杀跌（放量长阴），意味着筹码可能松动。</a:t>
            </a:r>
            <a:endParaRPr lang="zh-CN" altLang="en-US" sz="1600"/>
          </a:p>
          <a:p>
            <a:endParaRPr lang="zh-CN" altLang="en-US" sz="1600"/>
          </a:p>
          <a:p>
            <a:r>
              <a:rPr lang="zh-CN" altLang="en-US" sz="1600"/>
              <a:t>持续走弱</a:t>
            </a:r>
            <a:r>
              <a:rPr lang="en-US" altLang="zh-CN" sz="1600"/>
              <a:t>--</a:t>
            </a:r>
            <a:r>
              <a:rPr lang="zh-CN" altLang="en-US" sz="1600"/>
              <a:t>控盘减少、或者流动资金持续翻绿；</a:t>
            </a:r>
            <a:endParaRPr lang="zh-CN" altLang="en-US" sz="1600"/>
          </a:p>
          <a:p>
            <a:endParaRPr lang="zh-CN" altLang="en-US" sz="1600"/>
          </a:p>
          <a:p>
            <a:r>
              <a:rPr lang="zh-CN" altLang="en-US" sz="1600"/>
              <a:t>确定走弱</a:t>
            </a:r>
            <a:r>
              <a:rPr lang="en-US" altLang="zh-CN" sz="1600"/>
              <a:t>--</a:t>
            </a:r>
            <a:r>
              <a:rPr lang="zh-CN" altLang="en-US" sz="1600"/>
              <a:t>跌破智能辅助</a:t>
            </a:r>
            <a:endParaRPr lang="zh-CN" altLang="en-US" sz="1600"/>
          </a:p>
          <a:p>
            <a:endParaRPr lang="zh-CN" altLang="en-US" sz="1600"/>
          </a:p>
          <a:p>
            <a:r>
              <a:rPr lang="zh-CN" altLang="en-US" sz="1600"/>
              <a:t>节奏</a:t>
            </a:r>
            <a:r>
              <a:rPr lang="en-US" altLang="zh-CN" sz="1600"/>
              <a:t>--</a:t>
            </a:r>
            <a:r>
              <a:rPr lang="zh-CN" altLang="en-US" sz="1600"/>
              <a:t>上影线是放量的，代表振幅加大，共识分歧；</a:t>
            </a:r>
            <a:endParaRPr lang="zh-CN" altLang="en-US" sz="1600"/>
          </a:p>
          <a:p>
            <a:r>
              <a:rPr lang="zh-CN" altLang="en-US" sz="1600"/>
              <a:t>十字是缩量的，代表振幅降低，共识更容易达成；</a:t>
            </a:r>
            <a:endParaRPr lang="zh-CN" altLang="en-US" sz="1600"/>
          </a:p>
          <a:p>
            <a:r>
              <a:rPr lang="zh-CN" altLang="en-US" sz="1600"/>
              <a:t>上影线都是高抛的，十字都是低吸的</a:t>
            </a:r>
            <a:endParaRPr lang="zh-CN" altLang="en-US" sz="160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705" y="1121410"/>
            <a:ext cx="7222490" cy="441515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3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1462405" y="41275"/>
            <a:ext cx="844486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FFF5CB"/>
                    </a:gs>
                  </a:gsLst>
                  <a:lin ang="5400000" scaled="0"/>
                </a:gradFill>
                <a:effectLst/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Normal" panose="020B0400000000000000" charset="-122"/>
              </a:rPr>
              <a:t>资金走弱不加仓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FAFAFA"/>
                  </a:gs>
                  <a:gs pos="100000">
                    <a:srgbClr val="FFF5CB"/>
                  </a:gs>
                </a:gsLst>
                <a:lin ang="5400000" scaled="0"/>
              </a:gradFill>
              <a:effectLst/>
              <a:uLnTx/>
              <a:uFillTx/>
              <a:latin typeface="思源黑体 CN Bold" panose="020B0800000000000000" charset="-122"/>
              <a:ea typeface="思源黑体 CN Bold" panose="020B0800000000000000" charset="-122"/>
              <a:cs typeface="思源黑体 CN Normal" panose="020B0400000000000000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695" y="1040765"/>
            <a:ext cx="7898130" cy="477710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文本框 4"/>
          <p:cNvSpPr txBox="1"/>
          <p:nvPr/>
        </p:nvSpPr>
        <p:spPr>
          <a:xfrm>
            <a:off x="8379460" y="2212975"/>
            <a:ext cx="3564255" cy="28613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放量中大阴或者长上影线</a:t>
            </a:r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流动资金</a:t>
            </a:r>
            <a:r>
              <a:rPr lang="zh-CN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持续翻绿</a:t>
            </a:r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绿肥红瘦</a:t>
            </a:r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主力控盘递减</a:t>
            </a:r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1643380" y="38735"/>
            <a:ext cx="844486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Normal" panose="020B0400000000000000" charset="-122"/>
              </a:rPr>
              <a:t>L2-</a:t>
            </a:r>
            <a:r>
              <a:rPr kumimoji="0" lang="zh-CN" altLang="en-US" sz="3200" b="0" i="0" u="none" strike="noStrike" kern="1200" cap="none" spc="0" normalizeH="0" baseline="0" noProof="0" dirty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Normal" panose="020B0400000000000000" charset="-122"/>
              </a:rPr>
              <a:t>主力资金</a:t>
            </a:r>
            <a:endParaRPr kumimoji="0" lang="zh-CN" altLang="en-US" sz="3200" b="0" i="0" u="none" strike="noStrike" kern="1200" cap="none" spc="0" normalizeH="0" baseline="0" noProof="0" dirty="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思源黑体 CN Bold" panose="020B0800000000000000" charset="-122"/>
              <a:ea typeface="思源黑体 CN Bold" panose="020B0800000000000000" charset="-122"/>
              <a:cs typeface="思源黑体 CN Normal" panose="020B0400000000000000" charset="-122"/>
            </a:endParaRPr>
          </a:p>
        </p:txBody>
      </p:sp>
      <p:pic>
        <p:nvPicPr>
          <p:cNvPr id="126" name="图片 123" descr="IMG_25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447790" y="705485"/>
            <a:ext cx="5473065" cy="2640330"/>
          </a:xfrm>
          <a:prstGeom prst="rect">
            <a:avLst/>
          </a:prstGeom>
          <a:noFill/>
          <a:ln w="9525">
            <a:solidFill>
              <a:schemeClr val="accent1"/>
            </a:solidFill>
          </a:ln>
        </p:spPr>
      </p:pic>
      <p:sp>
        <p:nvSpPr>
          <p:cNvPr id="3" name="文本框 2"/>
          <p:cNvSpPr txBox="1"/>
          <p:nvPr>
            <p:custDataLst>
              <p:tags r:id="rId4"/>
            </p:custDataLst>
          </p:nvPr>
        </p:nvSpPr>
        <p:spPr>
          <a:xfrm>
            <a:off x="369570" y="3345815"/>
            <a:ext cx="5080000" cy="398780"/>
          </a:xfrm>
          <a:prstGeom prst="rect">
            <a:avLst/>
          </a:prstGeom>
        </p:spPr>
        <p:txBody>
          <a:bodyPr>
            <a:spAutoFit/>
          </a:bodyPr>
          <a:p>
            <a:pPr marL="0" indent="0" algn="l" defTabSz="266700">
              <a:spcBef>
                <a:spcPct val="0"/>
              </a:spcBef>
              <a:spcAft>
                <a:spcPts val="1800"/>
              </a:spcAft>
            </a:pPr>
            <a:r>
              <a:rPr lang="zh-CN" altLang="en-US" sz="2000" i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流动资金：持续翻红，交易活跃</a:t>
            </a:r>
            <a:endParaRPr lang="zh-CN" altLang="en-US" sz="2000" i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262255" y="708025"/>
            <a:ext cx="5441315" cy="263779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262255" y="3744595"/>
            <a:ext cx="5441315" cy="215138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图片 6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6447790" y="3744595"/>
            <a:ext cx="5473065" cy="215201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8" name="文本框 7"/>
          <p:cNvSpPr txBox="1"/>
          <p:nvPr>
            <p:custDataLst>
              <p:tags r:id="rId11"/>
            </p:custDataLst>
          </p:nvPr>
        </p:nvSpPr>
        <p:spPr>
          <a:xfrm>
            <a:off x="6535420" y="5895975"/>
            <a:ext cx="6260465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000"/>
              <a:t>紫旗：净买额为正，机构游资合力拉升</a:t>
            </a:r>
            <a:endParaRPr lang="zh-CN" altLang="en-US" sz="2000"/>
          </a:p>
        </p:txBody>
      </p:sp>
      <p:sp>
        <p:nvSpPr>
          <p:cNvPr id="9" name="文本框 8"/>
          <p:cNvSpPr txBox="1"/>
          <p:nvPr>
            <p:custDataLst>
              <p:tags r:id="rId12"/>
            </p:custDataLst>
          </p:nvPr>
        </p:nvSpPr>
        <p:spPr>
          <a:xfrm>
            <a:off x="262255" y="5895975"/>
            <a:ext cx="609600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000"/>
              <a:t>主力控盘：主力资金筹码的锁仓意愿</a:t>
            </a:r>
            <a:endParaRPr lang="zh-CN" altLang="en-US" sz="2000"/>
          </a:p>
        </p:txBody>
      </p:sp>
      <p:sp>
        <p:nvSpPr>
          <p:cNvPr id="10" name="文本框 9"/>
          <p:cNvSpPr txBox="1"/>
          <p:nvPr>
            <p:custDataLst>
              <p:tags r:id="rId13"/>
            </p:custDataLst>
          </p:nvPr>
        </p:nvSpPr>
        <p:spPr>
          <a:xfrm>
            <a:off x="6535420" y="3345815"/>
            <a:ext cx="609600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000"/>
              <a:t>主力动向紫色：主力强势进场主导拉升</a:t>
            </a:r>
            <a:endParaRPr lang="zh-CN" altLang="en-US" sz="2000"/>
          </a:p>
        </p:txBody>
      </p:sp>
    </p:spTree>
    <p:custDataLst>
      <p:tags r:id="rId14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DIAGRAM_VIRTUALLY_FRAME" val="{&quot;height&quot;:440.1,&quot;left&quot;:20.65,&quot;top&quot;:55.55,&quot;width&quot;:986.9}"/>
</p:tagLst>
</file>

<file path=ppt/tags/tag101.xml><?xml version="1.0" encoding="utf-8"?>
<p:tagLst xmlns:p="http://schemas.openxmlformats.org/presentationml/2006/main">
  <p:tag name="KSO_WM_DIAGRAM_VIRTUALLY_FRAME" val="{&quot;height&quot;:440.1,&quot;left&quot;:20.65,&quot;top&quot;:55.55,&quot;width&quot;:986.9}"/>
</p:tagLst>
</file>

<file path=ppt/tags/tag102.xml><?xml version="1.0" encoding="utf-8"?>
<p:tagLst xmlns:p="http://schemas.openxmlformats.org/presentationml/2006/main">
  <p:tag name="KSO_WM_DIAGRAM_VIRTUALLY_FRAME" val="{&quot;height&quot;:440.1,&quot;left&quot;:20.65,&quot;top&quot;:55.55,&quot;width&quot;:986.9}"/>
</p:tagLst>
</file>

<file path=ppt/tags/tag10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04.xml><?xml version="1.0" encoding="utf-8"?>
<p:tagLst xmlns:p="http://schemas.openxmlformats.org/presentationml/2006/main">
  <p:tag name="KSO_WM_BEAUTIFY_FLAG" val=""/>
</p:tagLst>
</file>

<file path=ppt/tags/tag10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10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45.xml><?xml version="1.0" encoding="utf-8"?>
<p:tagLst xmlns:p="http://schemas.openxmlformats.org/presentationml/2006/main">
  <p:tag name="KSO_WM_DIAGRAM_VIRTUALLY_FRAME" val="{&quot;height&quot;:81.75,&quot;left&quot;:148.8,&quot;top&quot;:304.85,&quot;width&quot;:655.8}"/>
</p:tagLst>
</file>

<file path=ppt/tags/tag46.xml><?xml version="1.0" encoding="utf-8"?>
<p:tagLst xmlns:p="http://schemas.openxmlformats.org/presentationml/2006/main">
  <p:tag name="KSO_WM_DIAGRAM_VIRTUALLY_FRAME" val="{&quot;height&quot;:81.75,&quot;left&quot;:148.8,&quot;top&quot;:304.85,&quot;width&quot;:655.8}"/>
</p:tagLst>
</file>

<file path=ppt/tags/tag47.xml><?xml version="1.0" encoding="utf-8"?>
<p:tagLst xmlns:p="http://schemas.openxmlformats.org/presentationml/2006/main">
  <p:tag name="KSO_WM_DIAGRAM_VIRTUALLY_FRAME" val="{&quot;height&quot;:81.75,&quot;left&quot;:148.8,&quot;top&quot;:304.85,&quot;width&quot;:655.8}"/>
</p:tagLst>
</file>

<file path=ppt/tags/tag48.xml><?xml version="1.0" encoding="utf-8"?>
<p:tagLst xmlns:p="http://schemas.openxmlformats.org/presentationml/2006/main">
  <p:tag name="KSO_WM_DIAGRAM_VIRTUALLY_FRAME" val="{&quot;height&quot;:81.75,&quot;left&quot;:148.8,&quot;top&quot;:304.85,&quot;width&quot;:655.8}"/>
</p:tagLst>
</file>

<file path=ppt/tags/tag49.xml><?xml version="1.0" encoding="utf-8"?>
<p:tagLst xmlns:p="http://schemas.openxmlformats.org/presentationml/2006/main">
  <p:tag name="KSO_WM_DIAGRAM_VIRTUALLY_FRAME" val="{&quot;height&quot;:81.75,&quot;left&quot;:148.8,&quot;top&quot;:304.85,&quot;width&quot;:655.8}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DIAGRAM_VIRTUALLY_FRAME" val="{&quot;height&quot;:81.75,&quot;left&quot;:148.8,&quot;top&quot;:304.85,&quot;width&quot;:655.8}"/>
</p:tagLst>
</file>

<file path=ppt/tags/tag5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52.xml><?xml version="1.0" encoding="utf-8"?>
<p:tagLst xmlns:p="http://schemas.openxmlformats.org/presentationml/2006/main">
  <p:tag name="KSO_WM_UNIT_PLACING_PICTURE_USER_VIEWPORT" val="{&quot;height&quot;:520,&quot;width&quot;:2400}"/>
</p:tagLst>
</file>

<file path=ppt/tags/tag53.xml><?xml version="1.0" encoding="utf-8"?>
<p:tagLst xmlns:p="http://schemas.openxmlformats.org/presentationml/2006/main">
  <p:tag name="KSO_WM_BEAUTIFY_FLAG" val=""/>
</p:tagLst>
</file>

<file path=ppt/tags/tag54.xml><?xml version="1.0" encoding="utf-8"?>
<p:tagLst xmlns:p="http://schemas.openxmlformats.org/presentationml/2006/main">
  <p:tag name="KSO_WM_BEAUTIFY_FLAG" val=""/>
</p:tagLst>
</file>

<file path=ppt/tags/tag55.xml><?xml version="1.0" encoding="utf-8"?>
<p:tagLst xmlns:p="http://schemas.openxmlformats.org/presentationml/2006/main">
  <p:tag name="KSO_WM_BEAUTIFY_FLAG" val=""/>
</p:tagLst>
</file>

<file path=ppt/tags/tag56.xml><?xml version="1.0" encoding="utf-8"?>
<p:tagLst xmlns:p="http://schemas.openxmlformats.org/presentationml/2006/main">
  <p:tag name="KSO_WM_BEAUTIFY_FLAG" val=""/>
</p:tagLst>
</file>

<file path=ppt/tags/tag57.xml><?xml version="1.0" encoding="utf-8"?>
<p:tagLst xmlns:p="http://schemas.openxmlformats.org/presentationml/2006/main">
  <p:tag name="KSO_WM_BEAUTIFY_FLAG" val=""/>
</p:tagLst>
</file>

<file path=ppt/tags/tag58.xml><?xml version="1.0" encoding="utf-8"?>
<p:tagLst xmlns:p="http://schemas.openxmlformats.org/presentationml/2006/main">
  <p:tag name="KSO_WM_BEAUTIFY_FLAG" val=""/>
</p:tagLst>
</file>

<file path=ppt/tags/tag59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61.xml><?xml version="1.0" encoding="utf-8"?>
<p:tagLst xmlns:p="http://schemas.openxmlformats.org/presentationml/2006/main">
  <p:tag name="KSO_WM_UNIT_PLACING_PICTURE_USER_VIEWPORT" val="{&quot;height&quot;:520,&quot;width&quot;:2400}"/>
</p:tagLst>
</file>

<file path=ppt/tags/tag62.xml><?xml version="1.0" encoding="utf-8"?>
<p:tagLst xmlns:p="http://schemas.openxmlformats.org/presentationml/2006/main">
  <p:tag name="KSO_WM_BEAUTIFY_FLAG" val=""/>
</p:tagLst>
</file>

<file path=ppt/tags/tag63.xml><?xml version="1.0" encoding="utf-8"?>
<p:tagLst xmlns:p="http://schemas.openxmlformats.org/presentationml/2006/main">
  <p:tag name="KSO_WM_BEAUTIFY_FLAG" val=""/>
</p:tagLst>
</file>

<file path=ppt/tags/tag64.xml><?xml version="1.0" encoding="utf-8"?>
<p:tagLst xmlns:p="http://schemas.openxmlformats.org/presentationml/2006/main">
  <p:tag name="KSO_WM_BEAUTIFY_FLAG" val=""/>
</p:tagLst>
</file>

<file path=ppt/tags/tag65.xml><?xml version="1.0" encoding="utf-8"?>
<p:tagLst xmlns:p="http://schemas.openxmlformats.org/presentationml/2006/main">
  <p:tag name="KSO_WM_BEAUTIFY_FLAG" val=""/>
</p:tagLst>
</file>

<file path=ppt/tags/tag66.xml><?xml version="1.0" encoding="utf-8"?>
<p:tagLst xmlns:p="http://schemas.openxmlformats.org/presentationml/2006/main">
  <p:tag name="KSO_WM_BEAUTIFY_FLAG" val=""/>
</p:tagLst>
</file>

<file path=ppt/tags/tag67.xml><?xml version="1.0" encoding="utf-8"?>
<p:tagLst xmlns:p="http://schemas.openxmlformats.org/presentationml/2006/main">
  <p:tag name="KSO_WM_BEAUTIFY_FLAG" val=""/>
</p:tagLst>
</file>

<file path=ppt/tags/tag68.xml><?xml version="1.0" encoding="utf-8"?>
<p:tagLst xmlns:p="http://schemas.openxmlformats.org/presentationml/2006/main">
  <p:tag name="KSO_WM_BEAUTIFY_FLAG" val=""/>
</p:tagLst>
</file>

<file path=ppt/tags/tag6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UNIT_PLACING_PICTURE_USER_VIEWPORT" val="{&quot;height&quot;:520,&quot;width&quot;:2400}"/>
</p:tagLst>
</file>

<file path=ppt/tags/tag71.xml><?xml version="1.0" encoding="utf-8"?>
<p:tagLst xmlns:p="http://schemas.openxmlformats.org/presentationml/2006/main">
  <p:tag name="KSO_WM_BEAUTIFY_FLAG" val=""/>
</p:tagLst>
</file>

<file path=ppt/tags/tag72.xml><?xml version="1.0" encoding="utf-8"?>
<p:tagLst xmlns:p="http://schemas.openxmlformats.org/presentationml/2006/main">
  <p:tag name="KSO_WM_BEAUTIFY_FLAG" val=""/>
</p:tagLst>
</file>

<file path=ppt/tags/tag73.xml><?xml version="1.0" encoding="utf-8"?>
<p:tagLst xmlns:p="http://schemas.openxmlformats.org/presentationml/2006/main">
  <p:tag name="KSO_WM_BEAUTIFY_FLAG" val=""/>
</p:tagLst>
</file>

<file path=ppt/tags/tag74.xml><?xml version="1.0" encoding="utf-8"?>
<p:tagLst xmlns:p="http://schemas.openxmlformats.org/presentationml/2006/main">
  <p:tag name="KSO_WM_BEAUTIFY_FLAG" val=""/>
</p:tagLst>
</file>

<file path=ppt/tags/tag75.xml><?xml version="1.0" encoding="utf-8"?>
<p:tagLst xmlns:p="http://schemas.openxmlformats.org/presentationml/2006/main">
  <p:tag name="KSO_WM_BEAUTIFY_FLAG" val=""/>
</p:tagLst>
</file>

<file path=ppt/tags/tag76.xml><?xml version="1.0" encoding="utf-8"?>
<p:tagLst xmlns:p="http://schemas.openxmlformats.org/presentationml/2006/main">
  <p:tag name="KSO_WM_BEAUTIFY_FLAG" val=""/>
</p:tagLst>
</file>

<file path=ppt/tags/tag77.xml><?xml version="1.0" encoding="utf-8"?>
<p:tagLst xmlns:p="http://schemas.openxmlformats.org/presentationml/2006/main">
  <p:tag name="KSO_WM_BEAUTIFY_FLAG" val=""/>
</p:tagLst>
</file>

<file path=ppt/tags/tag7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79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81.xml><?xml version="1.0" encoding="utf-8"?>
<p:tagLst xmlns:p="http://schemas.openxmlformats.org/presentationml/2006/main">
  <p:tag name="KSO_WM_UNIT_PLACING_PICTURE_USER_VIEWPORT" val="{&quot;height&quot;:520,&quot;width&quot;:2400}"/>
</p:tagLst>
</file>

<file path=ppt/tags/tag82.xml><?xml version="1.0" encoding="utf-8"?>
<p:tagLst xmlns:p="http://schemas.openxmlformats.org/presentationml/2006/main">
  <p:tag name="KSO_WM_BEAUTIFY_FLAG" val=""/>
</p:tagLst>
</file>

<file path=ppt/tags/tag83.xml><?xml version="1.0" encoding="utf-8"?>
<p:tagLst xmlns:p="http://schemas.openxmlformats.org/presentationml/2006/main">
  <p:tag name="KSO_WM_BEAUTIFY_FLAG" val=""/>
</p:tagLst>
</file>

<file path=ppt/tags/tag84.xml><?xml version="1.0" encoding="utf-8"?>
<p:tagLst xmlns:p="http://schemas.openxmlformats.org/presentationml/2006/main">
  <p:tag name="KSO_WM_BEAUTIFY_FLAG" val=""/>
</p:tagLst>
</file>

<file path=ppt/tags/tag85.xml><?xml version="1.0" encoding="utf-8"?>
<p:tagLst xmlns:p="http://schemas.openxmlformats.org/presentationml/2006/main">
  <p:tag name="KSO_WM_BEAUTIFY_FLAG" val=""/>
</p:tagLst>
</file>

<file path=ppt/tags/tag86.xml><?xml version="1.0" encoding="utf-8"?>
<p:tagLst xmlns:p="http://schemas.openxmlformats.org/presentationml/2006/main">
  <p:tag name="KSO_WM_BEAUTIFY_FLAG" val=""/>
</p:tagLst>
</file>

<file path=ppt/tags/tag87.xml><?xml version="1.0" encoding="utf-8"?>
<p:tagLst xmlns:p="http://schemas.openxmlformats.org/presentationml/2006/main">
  <p:tag name="KSO_WM_BEAUTIFY_FLAG" val=""/>
</p:tagLst>
</file>

<file path=ppt/tags/tag88.xml><?xml version="1.0" encoding="utf-8"?>
<p:tagLst xmlns:p="http://schemas.openxmlformats.org/presentationml/2006/main">
  <p:tag name="KSO_WM_BEAUTIFY_FLAG" val=""/>
</p:tagLst>
</file>

<file path=ppt/tags/tag8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BEAUTIFY_FLAG" val=""/>
</p:tagLst>
</file>

<file path=ppt/tags/tag9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92.xml><?xml version="1.0" encoding="utf-8"?>
<p:tagLst xmlns:p="http://schemas.openxmlformats.org/presentationml/2006/main">
  <p:tag name="KSO_WM_BEAUTIFY_FLAG" val=""/>
</p:tagLst>
</file>

<file path=ppt/tags/tag9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94.xml><?xml version="1.0" encoding="utf-8"?>
<p:tagLst xmlns:p="http://schemas.openxmlformats.org/presentationml/2006/main">
  <p:tag name="KSO_WM_BEAUTIFY_FLAG" val=""/>
</p:tagLst>
</file>

<file path=ppt/tags/tag95.xml><?xml version="1.0" encoding="utf-8"?>
<p:tagLst xmlns:p="http://schemas.openxmlformats.org/presentationml/2006/main">
  <p:tag name="KSO_WM_DIAGRAM_VIRTUALLY_FRAME" val="{&quot;height&quot;:440.1,&quot;left&quot;:20.65,&quot;top&quot;:55.55,&quot;width&quot;:986.9}"/>
</p:tagLst>
</file>

<file path=ppt/tags/tag96.xml><?xml version="1.0" encoding="utf-8"?>
<p:tagLst xmlns:p="http://schemas.openxmlformats.org/presentationml/2006/main">
  <p:tag name="KSO_WM_DIAGRAM_VIRTUALLY_FRAME" val="{&quot;height&quot;:440.1,&quot;left&quot;:20.65,&quot;top&quot;:55.55,&quot;width&quot;:986.9}"/>
</p:tagLst>
</file>

<file path=ppt/tags/tag97.xml><?xml version="1.0" encoding="utf-8"?>
<p:tagLst xmlns:p="http://schemas.openxmlformats.org/presentationml/2006/main">
  <p:tag name="KSO_WM_DIAGRAM_VIRTUALLY_FRAME" val="{&quot;height&quot;:440.1,&quot;left&quot;:20.65,&quot;top&quot;:55.55,&quot;width&quot;:986.9}"/>
</p:tagLst>
</file>

<file path=ppt/tags/tag98.xml><?xml version="1.0" encoding="utf-8"?>
<p:tagLst xmlns:p="http://schemas.openxmlformats.org/presentationml/2006/main">
  <p:tag name="KSO_WM_DIAGRAM_VIRTUALLY_FRAME" val="{&quot;height&quot;:440.1,&quot;left&quot;:20.65,&quot;top&quot;:55.55,&quot;width&quot;:986.9}"/>
</p:tagLst>
</file>

<file path=ppt/tags/tag99.xml><?xml version="1.0" encoding="utf-8"?>
<p:tagLst xmlns:p="http://schemas.openxmlformats.org/presentationml/2006/main">
  <p:tag name="KSO_WM_DIAGRAM_VIRTUALLY_FRAME" val="{&quot;height&quot;:440.1,&quot;left&quot;:20.65,&quot;top&quot;:55.55,&quot;width&quot;:986.9}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2109</Words>
  <Application>WPS 演示</Application>
  <PresentationFormat>宽屏</PresentationFormat>
  <Paragraphs>162</Paragraphs>
  <Slides>11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29" baseType="lpstr">
      <vt:lpstr>Arial</vt:lpstr>
      <vt:lpstr>宋体</vt:lpstr>
      <vt:lpstr>Wingdings</vt:lpstr>
      <vt:lpstr>Wingdings</vt:lpstr>
      <vt:lpstr>微软雅黑</vt:lpstr>
      <vt:lpstr>思源黑体 Medium</vt:lpstr>
      <vt:lpstr>黑体</vt:lpstr>
      <vt:lpstr>思源黑体 CN Regular</vt:lpstr>
      <vt:lpstr>思源黑体 CN Light</vt:lpstr>
      <vt:lpstr>思源黑体 CN Bold</vt:lpstr>
      <vt:lpstr>思源黑体 CN Medium</vt:lpstr>
      <vt:lpstr>思源黑体 CN Heavy</vt:lpstr>
      <vt:lpstr>Calibri</vt:lpstr>
      <vt:lpstr>思源黑体 CN Normal</vt:lpstr>
      <vt:lpstr>Arial Unicode MS</vt:lpstr>
      <vt:lpstr>汉仪雅酷黑简</vt:lpstr>
      <vt:lpstr>方正宝黑体 简 Medium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曾文龙</cp:lastModifiedBy>
  <cp:revision>205</cp:revision>
  <dcterms:created xsi:type="dcterms:W3CDTF">2019-06-19T02:08:00Z</dcterms:created>
  <dcterms:modified xsi:type="dcterms:W3CDTF">2025-11-05T12:50:56Z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2052-12.1.0.23125</vt:lpwstr>
  </property>
  <property fmtid="{D5CDD505-2E9C-101B-9397-08002B2CF9AE}" pid="3" name="ICV">
    <vt:lpwstr>A8DE9B6D50B14B23A04379A48E5F376D_13</vt:lpwstr>
  </property>
</Properties>
</file>