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263" r:id="rId4"/>
    <p:sldId id="271" r:id="rId5"/>
    <p:sldId id="296" r:id="rId6"/>
    <p:sldId id="3296" r:id="rId7"/>
    <p:sldId id="3425" r:id="rId8"/>
    <p:sldId id="3533" r:id="rId9"/>
    <p:sldId id="1591" r:id="rId10"/>
    <p:sldId id="3509" r:id="rId11"/>
    <p:sldId id="3555" r:id="rId12"/>
    <p:sldId id="3591" r:id="rId13"/>
    <p:sldId id="3576" r:id="rId14"/>
    <p:sldId id="3510" r:id="rId15"/>
    <p:sldId id="3565" r:id="rId16"/>
    <p:sldId id="3082" r:id="rId17"/>
    <p:sldId id="2169" r:id="rId18"/>
    <p:sldId id="1932" r:id="rId19"/>
    <p:sldId id="615" r:id="rId20"/>
    <p:sldId id="2279" r:id="rId21"/>
    <p:sldId id="3601" r:id="rId22"/>
    <p:sldId id="3602" r:id="rId23"/>
    <p:sldId id="27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48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破位股如何处理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" y="935990"/>
            <a:ext cx="5243830" cy="3952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44195" y="4950460"/>
            <a:ext cx="3810635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b="1">
                <a:solidFill>
                  <a:srgbClr val="0029DA"/>
                </a:solidFill>
              </a:rPr>
              <a:t>333原则:</a:t>
            </a:r>
            <a:endParaRPr lang="zh-CN" altLang="en-US" b="1">
              <a:solidFill>
                <a:srgbClr val="0029DA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/>
              <a:t>跌破平台</a:t>
            </a:r>
            <a:r>
              <a:rPr lang="zh-CN" altLang="en-US">
                <a:solidFill>
                  <a:srgbClr val="F315F3"/>
                </a:solidFill>
              </a:rPr>
              <a:t>3%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60分波段盘中反抽</a:t>
            </a:r>
            <a:r>
              <a:rPr lang="zh-CN" altLang="en-US">
                <a:solidFill>
                  <a:srgbClr val="F315F3"/>
                </a:solidFill>
              </a:rPr>
              <a:t>3%</a:t>
            </a:r>
            <a:endParaRPr lang="zh-CN" altLang="en-US">
              <a:solidFill>
                <a:srgbClr val="F315F3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/>
              <a:t>日线反弹</a:t>
            </a:r>
            <a:r>
              <a:rPr lang="en-US" altLang="zh-CN">
                <a:solidFill>
                  <a:srgbClr val="F315F3"/>
                </a:solidFill>
              </a:rPr>
              <a:t>3</a:t>
            </a:r>
            <a:r>
              <a:rPr lang="zh-CN" altLang="en-US">
                <a:solidFill>
                  <a:srgbClr val="F315F3"/>
                </a:solidFill>
              </a:rPr>
              <a:t>天</a:t>
            </a:r>
            <a:r>
              <a:rPr lang="zh-CN" altLang="en-US"/>
              <a:t>不过破平台</a:t>
            </a:r>
            <a:endParaRPr lang="zh-CN" altLang="en-US"/>
          </a:p>
        </p:txBody>
      </p:sp>
      <p:pic>
        <p:nvPicPr>
          <p:cNvPr id="8" name="图片 7" descr="破关键平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155" y="895350"/>
            <a:ext cx="5233035" cy="2225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3181350" y="1386840"/>
            <a:ext cx="546100" cy="72771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流动资金买卖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155" y="3345815"/>
            <a:ext cx="5232400" cy="30556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热点三阳开泰和老鸭头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5335" r="33356"/>
          <a:stretch>
            <a:fillRect/>
          </a:stretch>
        </p:blipFill>
        <p:spPr>
          <a:xfrm>
            <a:off x="261620" y="1051560"/>
            <a:ext cx="3131820" cy="4885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135" y="960120"/>
            <a:ext cx="2722880" cy="5462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70" y="960120"/>
            <a:ext cx="2846070" cy="874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665" y="2147570"/>
            <a:ext cx="4036060" cy="3789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105785" y="5023485"/>
            <a:ext cx="609600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①新开仓要开仓近五天在涨停排行榜的板块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②五天内无大阳线换股（8-20%阳线）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③老鸭头：突破10.8高点+三阳开泰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309716433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增量再续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布局老鸭头机会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2024.11.7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_1080_17309716381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月上旬节奏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43305"/>
            <a:ext cx="11998960" cy="5173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：资金持续翻红，</a:t>
            </a:r>
            <a:r>
              <a:rPr lang="zh-CN" altLang="en-US" sz="2400"/>
              <a:t>震荡上行（券商护盘+</a:t>
            </a:r>
            <a:r>
              <a:rPr lang="zh-CN" altLang="en-US" sz="2400"/>
              <a:t>题材活跃）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2.窗口：</a:t>
            </a:r>
            <a:r>
              <a:rPr lang="zh-CN" altLang="en-US" sz="2400"/>
              <a:t>美国总统大选（</a:t>
            </a:r>
            <a:r>
              <a:rPr lang="zh-CN" altLang="en-US" sz="2400">
                <a:solidFill>
                  <a:srgbClr val="F315F3"/>
                </a:solidFill>
              </a:rPr>
              <a:t>芯片、光伏</a:t>
            </a:r>
            <a:r>
              <a:rPr lang="zh-CN" altLang="en-US" sz="2400"/>
              <a:t>），大选窗口易有震荡（类似2016.11.9）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0029DA"/>
                </a:solidFill>
              </a:rPr>
              <a:t>3.警惕：</a:t>
            </a:r>
            <a:r>
              <a:rPr lang="zh-CN" altLang="en-US" sz="2400"/>
              <a:t>平均股价盘中</a:t>
            </a:r>
            <a:r>
              <a:rPr lang="zh-CN" altLang="en-US" sz="2400">
                <a:solidFill>
                  <a:srgbClr val="00B050"/>
                </a:solidFill>
              </a:rPr>
              <a:t>戴绿帽</a:t>
            </a:r>
            <a:r>
              <a:rPr lang="zh-CN" altLang="en-US" sz="2400"/>
              <a:t>（资金背离信号，在此之前坚定看涨）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4.选股：</a:t>
            </a:r>
            <a:r>
              <a:rPr lang="zh-CN" altLang="en-US" sz="2400"/>
              <a:t>控盘双突破（老鸭头）</a:t>
            </a:r>
            <a:r>
              <a:rPr lang="en-US" altLang="zh-CN" sz="2400"/>
              <a:t> </a:t>
            </a:r>
            <a:r>
              <a:rPr lang="zh-CN" altLang="en-US" sz="2400"/>
              <a:t>三阳开泰、热点</a:t>
            </a:r>
            <a:r>
              <a:rPr lang="en-US" altLang="zh-CN" sz="2400"/>
              <a:t>T+3</a:t>
            </a:r>
            <a:r>
              <a:rPr lang="zh-CN" altLang="en-US" sz="2400"/>
              <a:t>回档</a:t>
            </a:r>
            <a:r>
              <a:rPr lang="en-US" altLang="zh-CN" sz="2400"/>
              <a:t> </a:t>
            </a:r>
            <a:endParaRPr lang="en-US" altLang="zh-CN" sz="2400"/>
          </a:p>
          <a:p>
            <a:pPr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5.</a:t>
            </a:r>
            <a:r>
              <a:rPr lang="zh-CN" altLang="en-US" sz="2400" b="1">
                <a:solidFill>
                  <a:srgbClr val="FF0000"/>
                </a:solidFill>
              </a:rPr>
              <a:t>仓位：</a:t>
            </a:r>
            <a:r>
              <a:rPr lang="en-US" altLang="zh-CN" sz="2400"/>
              <a:t>  5+N </a:t>
            </a:r>
            <a:r>
              <a:rPr lang="zh-CN" altLang="en-US" sz="2400"/>
              <a:t>（</a:t>
            </a:r>
            <a:r>
              <a:rPr lang="en-US" altLang="zh-CN" sz="2400"/>
              <a:t>N </a:t>
            </a:r>
            <a:r>
              <a:rPr lang="zh-CN" altLang="en-US" sz="2400"/>
              <a:t>为短线）</a:t>
            </a:r>
            <a:endParaRPr lang="zh-CN" altLang="en-US" sz="2400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805170" y="4243705"/>
          <a:ext cx="6002655" cy="181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573530"/>
                <a:gridCol w="1538605"/>
                <a:gridCol w="1417320"/>
              </a:tblGrid>
              <a:tr h="459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大单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流动资金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主力控盘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策略</a:t>
                      </a:r>
                      <a:endParaRPr lang="zh-CN" altLang="en-US"/>
                    </a:p>
                  </a:txBody>
                  <a:tcPr/>
                </a:tc>
              </a:tr>
              <a:tr h="466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红肥绿瘦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翻红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向上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持股</a:t>
                      </a:r>
                      <a:endParaRPr lang="zh-CN" altLang="en-US"/>
                    </a:p>
                  </a:txBody>
                  <a:tcPr/>
                </a:tc>
              </a:tr>
              <a:tr h="443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绿肥红瘦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翻绿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向下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逐渐逢阳卖</a:t>
                      </a:r>
                      <a:endParaRPr lang="zh-CN" altLang="en-US"/>
                    </a:p>
                  </a:txBody>
                  <a:tcPr/>
                </a:tc>
              </a:tr>
              <a:tr h="4425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持底仓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330" y="98996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如何让持仓不开超市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如何紧跟热点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选择老鸭头的标准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72305" y="2072640"/>
            <a:ext cx="21602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45" y="3530600"/>
            <a:ext cx="3553460" cy="3090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40" y="3530600"/>
            <a:ext cx="3506470" cy="2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340" y="1024255"/>
            <a:ext cx="3588385" cy="2021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445" y="1024255"/>
            <a:ext cx="3434715" cy="2188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" y="956945"/>
            <a:ext cx="3781425" cy="231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6585" y="1349375"/>
            <a:ext cx="2379345" cy="376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熊线下移分化信号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00" y="2279650"/>
            <a:ext cx="2734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市场资金新高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跟随市场进攻方向调仓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3745" y="5611495"/>
            <a:ext cx="2228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老热点退潮，新热点启动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93180" y="1725930"/>
            <a:ext cx="1171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高标开始资金流出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3890" y="3600450"/>
            <a:ext cx="1543050" cy="645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老鸭头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（三阳开泰）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63940" y="4921250"/>
            <a:ext cx="214439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新热点出现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0" y="3542665"/>
            <a:ext cx="3995420" cy="17964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922020"/>
            <a:ext cx="10909300" cy="5485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TABLE_ENDDRAG_ORIGIN_RECT" val="472*142"/>
  <p:tag name="TABLE_ENDDRAG_RECT" val="457*334*472*142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ODkyZjYyMmI5MzU5YjIyMzEwMjc4NWEyNTE0ZDZmMW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WPS 演示</Application>
  <PresentationFormat>宽屏</PresentationFormat>
  <Paragraphs>159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Lena</cp:lastModifiedBy>
  <cp:revision>774</cp:revision>
  <dcterms:created xsi:type="dcterms:W3CDTF">2019-06-19T02:08:00Z</dcterms:created>
  <dcterms:modified xsi:type="dcterms:W3CDTF">2024-11-07T09:29:05Z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