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259" r:id="rId7"/>
    <p:sldId id="4220" r:id="rId8"/>
    <p:sldId id="4273" r:id="rId9"/>
    <p:sldId id="4275" r:id="rId10"/>
    <p:sldId id="4269" r:id="rId11"/>
    <p:sldId id="4268" r:id="rId12"/>
    <p:sldId id="4278" r:id="rId13"/>
    <p:sldId id="4229" r:id="rId14"/>
    <p:sldId id="4277" r:id="rId15"/>
    <p:sldId id="4272" r:id="rId16"/>
    <p:sldId id="4276" r:id="rId17"/>
    <p:sldId id="4266" r:id="rId18"/>
    <p:sldId id="4183" r:id="rId19"/>
    <p:sldId id="4209" r:id="rId20"/>
    <p:sldId id="4184" r:id="rId21"/>
    <p:sldId id="4189" r:id="rId22"/>
    <p:sldId id="4241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8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8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57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新异动（消费）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917575"/>
            <a:ext cx="4563745" cy="5022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70" y="818515"/>
            <a:ext cx="4312920" cy="3467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55" y="818515"/>
            <a:ext cx="4516120" cy="302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210" y="3825875"/>
            <a:ext cx="4069080" cy="27152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短期：（福建自贸风口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11.9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1048385"/>
            <a:ext cx="4737100" cy="4974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1222375"/>
            <a:ext cx="3684905" cy="4015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820" y="2184400"/>
            <a:ext cx="4112895" cy="3495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短期：（智能电网风口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11.10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884555"/>
            <a:ext cx="6050280" cy="5649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75" y="1097915"/>
            <a:ext cx="3769360" cy="3808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295" y="2090420"/>
            <a:ext cx="4137660" cy="4023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控盘方向（锂电池）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916305"/>
            <a:ext cx="5476240" cy="4792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05" y="1478915"/>
            <a:ext cx="3924935" cy="3800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555" y="2503805"/>
            <a:ext cx="4510405" cy="3486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指数震荡，聚焦控盘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2025.11.10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月看点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210" y="963930"/>
            <a:ext cx="11737340" cy="5247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chemeClr val="tx1"/>
                </a:solidFill>
              </a:rPr>
              <a:t>1.</a:t>
            </a:r>
            <a:r>
              <a:rPr lang="zh-CN" altLang="en-US" sz="2400">
                <a:solidFill>
                  <a:srgbClr val="F315F3"/>
                </a:solidFill>
              </a:rPr>
              <a:t>指数控盘：</a:t>
            </a:r>
            <a:r>
              <a:rPr lang="zh-CN" altLang="en-US" sz="2400">
                <a:solidFill>
                  <a:schemeClr val="tx1"/>
                </a:solidFill>
              </a:rPr>
              <a:t>创业板控盘新高，</a:t>
            </a:r>
            <a:r>
              <a:rPr lang="zh-CN" altLang="en-US" sz="2400">
                <a:solidFill>
                  <a:srgbClr val="FF0000"/>
                </a:solidFill>
              </a:rPr>
              <a:t>少部分中军控盘股强者恒强</a:t>
            </a:r>
            <a:r>
              <a:rPr lang="zh-CN" altLang="en-US" sz="2400">
                <a:solidFill>
                  <a:schemeClr val="tx1"/>
                </a:solidFill>
              </a:rPr>
              <a:t>）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chemeClr val="tx1"/>
                </a:solidFill>
              </a:rPr>
              <a:t>2.</a:t>
            </a:r>
            <a:r>
              <a:rPr lang="zh-CN" altLang="en-US" sz="2400">
                <a:solidFill>
                  <a:srgbClr val="F315F3"/>
                </a:solidFill>
              </a:rPr>
              <a:t>题材类分化：</a:t>
            </a:r>
            <a:r>
              <a:rPr lang="zh-CN" altLang="en-US" sz="2400">
                <a:solidFill>
                  <a:schemeClr val="tx1"/>
                </a:solidFill>
              </a:rPr>
              <a:t>（平均股价、科创等，控盘在降低，要注意前期</a:t>
            </a:r>
            <a:r>
              <a:rPr lang="zh-CN" altLang="en-US" sz="2400">
                <a:solidFill>
                  <a:srgbClr val="0029DA"/>
                </a:solidFill>
              </a:rPr>
              <a:t>高标分化</a:t>
            </a:r>
            <a:r>
              <a:rPr lang="zh-CN" altLang="en-US" sz="2400">
                <a:solidFill>
                  <a:schemeClr val="tx1"/>
                </a:solidFill>
              </a:rPr>
              <a:t>）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chemeClr val="tx1"/>
                </a:solidFill>
              </a:rPr>
              <a:t>3.</a:t>
            </a:r>
            <a:r>
              <a:rPr lang="zh-CN" altLang="en-US" sz="2400">
                <a:solidFill>
                  <a:srgbClr val="F315F3"/>
                </a:solidFill>
              </a:rPr>
              <a:t>中期：</a:t>
            </a:r>
            <a:r>
              <a:rPr lang="zh-CN" altLang="en-US" sz="2400">
                <a:solidFill>
                  <a:schemeClr val="tx1"/>
                </a:solidFill>
              </a:rPr>
              <a:t>受伤主力补涨，海洋状态低位股轮动。（次选）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chemeClr val="tx1"/>
                </a:solidFill>
              </a:rPr>
              <a:t>4.</a:t>
            </a:r>
            <a:r>
              <a:rPr lang="zh-CN" altLang="en-US" sz="2400">
                <a:solidFill>
                  <a:srgbClr val="F315F3"/>
                </a:solidFill>
              </a:rPr>
              <a:t>短期：</a:t>
            </a:r>
            <a:r>
              <a:rPr lang="zh-CN" altLang="en-US" sz="2400">
                <a:solidFill>
                  <a:schemeClr val="tx1"/>
                </a:solidFill>
              </a:rPr>
              <a:t>热点轮动快，超级买入法试错（次选）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0029DA"/>
                </a:solidFill>
              </a:rPr>
              <a:t>控盘股选择：</a:t>
            </a:r>
            <a:r>
              <a:rPr lang="zh-CN" altLang="en-US" sz="2400">
                <a:solidFill>
                  <a:schemeClr val="tx1"/>
                </a:solidFill>
              </a:rPr>
              <a:t>熊线上移</a:t>
            </a:r>
            <a:r>
              <a:rPr lang="en-US" altLang="zh-CN" sz="2400">
                <a:solidFill>
                  <a:schemeClr val="tx1"/>
                </a:solidFill>
              </a:rPr>
              <a:t>+</a:t>
            </a:r>
            <a:r>
              <a:rPr lang="zh-CN" altLang="en-US" sz="2400">
                <a:solidFill>
                  <a:schemeClr val="tx1"/>
                </a:solidFill>
              </a:rPr>
              <a:t>控盘攀升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chemeClr val="tx1"/>
                </a:solidFill>
              </a:rPr>
              <a:t>  </a:t>
            </a:r>
            <a:endParaRPr lang="en-US" altLang="zh-CN" sz="240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t="69955" b="182"/>
          <a:stretch>
            <a:fillRect/>
          </a:stretch>
        </p:blipFill>
        <p:spPr>
          <a:xfrm>
            <a:off x="6673215" y="3028315"/>
            <a:ext cx="5278755" cy="30168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创业板：指数控盘，中军蓝筹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770" y="843915"/>
            <a:ext cx="2935605" cy="3510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380" y="843915"/>
            <a:ext cx="3554095" cy="2638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238760" y="4977130"/>
            <a:ext cx="4104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大市值高控盘权重</a:t>
            </a:r>
            <a:r>
              <a:rPr lang="zh-CN" altLang="en-US">
                <a:highlight>
                  <a:srgbClr val="FFFF00"/>
                </a:highlight>
              </a:rPr>
              <a:t>易带动指数走高。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走弱信号：</a:t>
            </a:r>
            <a:r>
              <a:rPr lang="zh-CN" altLang="en-US">
                <a:highlight>
                  <a:srgbClr val="FFFF00"/>
                </a:highlight>
              </a:rPr>
              <a:t>击穿熊线控盘降低股价反抽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918845"/>
            <a:ext cx="4570730" cy="3468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565" y="3482340"/>
            <a:ext cx="3724910" cy="2960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600" y="3481705"/>
            <a:ext cx="3942715" cy="29610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热点：控盘出发（天然气）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095" y="955040"/>
            <a:ext cx="3716020" cy="2983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4993"/>
          <a:stretch>
            <a:fillRect/>
          </a:stretch>
        </p:blipFill>
        <p:spPr>
          <a:xfrm>
            <a:off x="99060" y="864235"/>
            <a:ext cx="7612380" cy="3709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860" y="3757295"/>
            <a:ext cx="3790315" cy="2860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960" y="3757295"/>
            <a:ext cx="3011805" cy="2860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53085" y="4920615"/>
            <a:ext cx="316611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热点试错：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①无控盘持续性差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②热点上控盘选股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热点试错：控盘出发（福建）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4360" y="5339715"/>
            <a:ext cx="316611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热点试错：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①无控盘持续性差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②热点上控盘选股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" y="906145"/>
            <a:ext cx="5297805" cy="4295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05" y="1410335"/>
            <a:ext cx="4174490" cy="3287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540" y="4871720"/>
            <a:ext cx="4836160" cy="1377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 descr="主线淘金"/>
          <p:cNvPicPr>
            <a:picLocks noChangeAspect="1"/>
          </p:cNvPicPr>
          <p:nvPr/>
        </p:nvPicPr>
        <p:blipFill>
          <a:blip r:embed="rId5"/>
          <a:srcRect r="39339"/>
          <a:stretch>
            <a:fillRect/>
          </a:stretch>
        </p:blipFill>
        <p:spPr>
          <a:xfrm>
            <a:off x="9378950" y="983615"/>
            <a:ext cx="2443480" cy="14941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78950" y="2622550"/>
            <a:ext cx="2719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《主线淘金》双</a:t>
            </a:r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活动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全年最低价。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（低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20%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355" y="3552825"/>
            <a:ext cx="2682875" cy="22440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控盘股节奏（科技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存储芯片）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855" y="5358765"/>
            <a:ext cx="4220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控盘的优势：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成功：有持续性，有买点</a:t>
            </a:r>
            <a:r>
              <a:rPr lang="zh-CN" altLang="en-US">
                <a:solidFill>
                  <a:srgbClr val="FF0000"/>
                </a:solidFill>
              </a:rPr>
              <a:t>（买得到）</a:t>
            </a:r>
            <a:endParaRPr lang="zh-CN" altLang="en-US"/>
          </a:p>
          <a:p>
            <a:r>
              <a:rPr lang="zh-CN" altLang="en-US"/>
              <a:t>失败：有盘弱的反复，有卖点</a:t>
            </a:r>
            <a:r>
              <a:rPr lang="zh-CN" altLang="en-US">
                <a:solidFill>
                  <a:srgbClr val="0029DA"/>
                </a:solidFill>
              </a:rPr>
              <a:t>（卖得出）</a:t>
            </a:r>
            <a:endParaRPr lang="zh-CN" altLang="en-US">
              <a:solidFill>
                <a:srgbClr val="0029D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38116"/>
          <a:stretch>
            <a:fillRect/>
          </a:stretch>
        </p:blipFill>
        <p:spPr>
          <a:xfrm>
            <a:off x="4998085" y="768350"/>
            <a:ext cx="4337050" cy="1571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085" y="2495550"/>
            <a:ext cx="4217035" cy="3659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785" y="1100455"/>
            <a:ext cx="2581275" cy="478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55" y="842645"/>
            <a:ext cx="4399915" cy="42951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控盘股节奏（科技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-PCB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434965"/>
            <a:ext cx="4749800" cy="837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185" y="882650"/>
            <a:ext cx="3446780" cy="1833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185" y="2830830"/>
            <a:ext cx="3688715" cy="2554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 descr="主线淘金"/>
          <p:cNvPicPr>
            <a:picLocks noChangeAspect="1"/>
          </p:cNvPicPr>
          <p:nvPr/>
        </p:nvPicPr>
        <p:blipFill>
          <a:blip r:embed="rId5"/>
          <a:srcRect r="39339"/>
          <a:stretch>
            <a:fillRect/>
          </a:stretch>
        </p:blipFill>
        <p:spPr>
          <a:xfrm>
            <a:off x="9378950" y="983615"/>
            <a:ext cx="2443480" cy="14941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78950" y="2589530"/>
            <a:ext cx="2719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《主线淘金》双</a:t>
            </a:r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活动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全年最低价。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69840" y="5780405"/>
            <a:ext cx="54552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70" y="882650"/>
            <a:ext cx="4611370" cy="4368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7"/>
          <a:srcRect r="49802" b="10429"/>
          <a:stretch>
            <a:fillRect/>
          </a:stretch>
        </p:blipFill>
        <p:spPr>
          <a:xfrm>
            <a:off x="2513330" y="3655060"/>
            <a:ext cx="2774315" cy="1294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8716" t="14336"/>
          <a:stretch>
            <a:fillRect/>
          </a:stretch>
        </p:blipFill>
        <p:spPr>
          <a:xfrm>
            <a:off x="9235440" y="3346450"/>
            <a:ext cx="2606040" cy="203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WPS 演示</Application>
  <PresentationFormat>宽屏</PresentationFormat>
  <Paragraphs>127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1083</cp:revision>
  <dcterms:created xsi:type="dcterms:W3CDTF">2019-06-19T02:08:00Z</dcterms:created>
  <dcterms:modified xsi:type="dcterms:W3CDTF">2025-11-10T09:26:41Z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67F8E99CA25843CDBAFD0150A9FB820A</vt:lpwstr>
  </property>
</Properties>
</file>