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19"/>
  </p:notesMasterIdLst>
  <p:sldIdLst>
    <p:sldId id="428" r:id="rId5"/>
    <p:sldId id="416" r:id="rId6"/>
    <p:sldId id="267" r:id="rId7"/>
    <p:sldId id="475" r:id="rId8"/>
    <p:sldId id="469" r:id="rId9"/>
    <p:sldId id="421" r:id="rId10"/>
    <p:sldId id="480" r:id="rId11"/>
    <p:sldId id="461" r:id="rId12"/>
    <p:sldId id="478" r:id="rId13"/>
    <p:sldId id="484" r:id="rId14"/>
    <p:sldId id="485" r:id="rId15"/>
    <p:sldId id="271" r:id="rId16"/>
    <p:sldId id="467" r:id="rId17"/>
    <p:sldId id="468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8" userDrawn="1">
          <p15:clr>
            <a:srgbClr val="A4A3A4"/>
          </p15:clr>
        </p15:guide>
        <p15:guide id="2" pos="3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23CD"/>
    <a:srgbClr val="2020EE"/>
    <a:srgbClr val="FFFFFF"/>
    <a:srgbClr val="0A2EA8"/>
    <a:srgbClr val="132AAC"/>
    <a:srgbClr val="7399DC"/>
    <a:srgbClr val="C50001"/>
    <a:srgbClr val="C60101"/>
    <a:srgbClr val="915C09"/>
    <a:srgbClr val="FFF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660" y="90"/>
      </p:cViewPr>
      <p:guideLst>
        <p:guide orient="horz" pos="2148"/>
        <p:guide pos="3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tags" Target="tags/tag47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235" y="182880"/>
            <a:ext cx="1594898" cy="360000"/>
          </a:xfrm>
          <a:prstGeom prst="rect">
            <a:avLst/>
          </a:prstGeom>
        </p:spPr>
      </p:pic>
      <p:pic>
        <p:nvPicPr>
          <p:cNvPr id="2" name="图片 1" descr="1920_108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目录页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80" name="文本框 79"/>
          <p:cNvSpPr txBox="1"/>
          <p:nvPr userDrawn="1"/>
        </p:nvSpPr>
        <p:spPr>
          <a:xfrm>
            <a:off x="937260" y="2353945"/>
            <a:ext cx="20085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</a:rPr>
              <a:t>目录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优设标题黑" panose="00000500000000000000" charset="-122"/>
              <a:ea typeface="优设标题黑" panose="00000500000000000000" charset="-122"/>
              <a:cs typeface="优设标题黑" panose="00000500000000000000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982345" y="3213100"/>
            <a:ext cx="2658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CATALOGUE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等腰三角形 6"/>
          <p:cNvSpPr/>
          <p:nvPr userDrawn="1"/>
        </p:nvSpPr>
        <p:spPr>
          <a:xfrm rot="5400000">
            <a:off x="286131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5400000">
            <a:off x="3110865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5400000">
            <a:off x="336042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sp>
        <p:nvSpPr>
          <p:cNvPr id="11" name="等腰三角形 10"/>
          <p:cNvSpPr/>
          <p:nvPr userDrawn="1"/>
        </p:nvSpPr>
        <p:spPr>
          <a:xfrm rot="5400000">
            <a:off x="4345305" y="2675890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 userDrawn="1"/>
        </p:nvSpPr>
        <p:spPr>
          <a:xfrm rot="5400000">
            <a:off x="4592320" y="26714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 userDrawn="1"/>
        </p:nvSpPr>
        <p:spPr>
          <a:xfrm rot="5400000">
            <a:off x="4843780" y="268287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1203960" y="4286250"/>
            <a:ext cx="8296275" cy="0"/>
          </a:xfrm>
          <a:prstGeom prst="line">
            <a:avLst/>
          </a:prstGeom>
          <a:ln w="22225">
            <a:gradFill>
              <a:gsLst>
                <a:gs pos="0">
                  <a:srgbClr val="132AAC"/>
                </a:gs>
                <a:gs pos="47000">
                  <a:srgbClr val="7399DC"/>
                </a:gs>
                <a:gs pos="100000">
                  <a:srgbClr val="0A2EA8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介绍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8" name="图片 17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1270" y="6450330"/>
            <a:ext cx="12192000" cy="4000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经传多赢资深投顾：罗雪奎 | 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投顾执业编号：A1120616080001，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基金从业编号：A20250619001216</a:t>
            </a:r>
            <a:endParaRPr lang="zh-CN" sz="1200">
              <a:solidFill>
                <a:schemeClr val="tx1">
                  <a:lumMod val="65000"/>
                  <a:lumOff val="3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algn="ctr"/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 algn="ctr"/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701925" y="5619750"/>
            <a:ext cx="6210935" cy="3683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ctr">
              <a:buClrTx/>
              <a:buSzTx/>
              <a:buFontTx/>
            </a:pPr>
            <a:endParaRPr lang="zh-CN" sz="1200">
              <a:solidFill>
                <a:schemeClr val="tx1">
                  <a:lumMod val="65000"/>
                  <a:lumOff val="3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总海报108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尾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2128520" y="323088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9088-988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0" name="图片 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20.xml"/><Relationship Id="rId16" Type="http://schemas.openxmlformats.org/officeDocument/2006/relationships/tags" Target="../tags/tag19.xml"/><Relationship Id="rId15" Type="http://schemas.openxmlformats.org/officeDocument/2006/relationships/tags" Target="../tags/tag18.xml"/><Relationship Id="rId14" Type="http://schemas.openxmlformats.org/officeDocument/2006/relationships/tags" Target="../tags/tag17.xml"/><Relationship Id="rId13" Type="http://schemas.openxmlformats.org/officeDocument/2006/relationships/tags" Target="../tags/tag16.xml"/><Relationship Id="rId12" Type="http://schemas.openxmlformats.org/officeDocument/2006/relationships/tags" Target="../tags/tag1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2.xml"/><Relationship Id="rId2" Type="http://schemas.openxmlformats.org/officeDocument/2006/relationships/image" Target="../media/image10.png"/><Relationship Id="rId1" Type="http://schemas.openxmlformats.org/officeDocument/2006/relationships/tags" Target="../tags/tag2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2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4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44.xml"/><Relationship Id="rId1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45.xml"/><Relationship Id="rId1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4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image" Target="../media/image11.png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32.xml"/><Relationship Id="rId10" Type="http://schemas.openxmlformats.org/officeDocument/2006/relationships/tags" Target="../tags/tag31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4.xml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3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8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1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/>
        </p:nvSpPr>
        <p:spPr>
          <a:xfrm>
            <a:off x="3870960" y="3560445"/>
            <a:ext cx="124587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罗雪奎</a:t>
            </a:r>
            <a:endParaRPr lang="zh-CN" altLang="en-US" sz="25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5210175" y="3534410"/>
            <a:ext cx="35058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5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投顾执业编号:A1120616080001</a:t>
            </a:r>
            <a:endParaRPr lang="zh-CN" altLang="en-US" sz="15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algn="l"/>
            <a:r>
              <a:rPr lang="zh-CN" altLang="en-US" sz="15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基金从业编号：</a:t>
            </a:r>
            <a:r>
              <a:rPr lang="en-US" altLang="zh-CN" sz="15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A20250619001216</a:t>
            </a:r>
            <a:endParaRPr lang="en-US" altLang="zh-CN" sz="15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938655" y="4160520"/>
            <a:ext cx="59982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25000"/>
              </a:lnSpc>
              <a:buClrTx/>
              <a:buSzTx/>
              <a:buFontTx/>
            </a:pP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十</a:t>
            </a: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多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年证券市场经验，本科金融主修，个人独创《底部三买点》《一分钟选股法》 《五进五出法》 配合短线买卖《超级买入法》深入浅出的解析个股买卖原理，提倡用最简单的方式去操作股票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80820" y="1148715"/>
            <a:ext cx="7448550" cy="2085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72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三阳开泰</a:t>
            </a:r>
            <a:endParaRPr lang="zh-CN" sz="72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  <a:p>
            <a:pPr algn="ctr">
              <a:lnSpc>
                <a:spcPct val="90000"/>
              </a:lnSpc>
            </a:pPr>
            <a:r>
              <a:rPr lang="zh-CN" sz="72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确认趋势拐点</a:t>
            </a:r>
            <a:endParaRPr lang="zh-CN" sz="72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1205230" y="3541395"/>
            <a:ext cx="252285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11</a:t>
            </a:r>
            <a:r>
              <a:rPr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11</a:t>
            </a:r>
            <a:r>
              <a:rPr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sz="2600">
              <a:solidFill>
                <a:srgbClr val="915C09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4" name="图片 3" descr="罗雪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506460" y="954405"/>
            <a:ext cx="3627755" cy="52495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三阳开泰（大消费）</a:t>
            </a:r>
            <a:endParaRPr lang="zh-CN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r="7496"/>
          <a:stretch>
            <a:fillRect/>
          </a:stretch>
        </p:blipFill>
        <p:spPr>
          <a:xfrm>
            <a:off x="246380" y="847725"/>
            <a:ext cx="4650105" cy="53193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135" y="737235"/>
            <a:ext cx="3231515" cy="35953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170" y="1395730"/>
            <a:ext cx="3308985" cy="33750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4795" y="2515870"/>
            <a:ext cx="2954020" cy="37465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三阳开泰（光伏）</a:t>
            </a:r>
            <a:endParaRPr lang="zh-CN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945" y="744220"/>
            <a:ext cx="2876550" cy="44119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715" y="989330"/>
            <a:ext cx="2852420" cy="40963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500" y="1552575"/>
            <a:ext cx="2789555" cy="37534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1335" y="2111375"/>
            <a:ext cx="2641600" cy="40951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8180" y="989330"/>
            <a:ext cx="3630930" cy="49136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920x10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组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24225" y="1739265"/>
            <a:ext cx="6927850" cy="714375"/>
          </a:xfrm>
          <a:prstGeom prst="rect">
            <a:avLst/>
          </a:prstGeom>
        </p:spPr>
      </p:pic>
      <p:pic>
        <p:nvPicPr>
          <p:cNvPr id="36" name="图片 35" descr="组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10025" y="2623820"/>
            <a:ext cx="6927850" cy="714375"/>
          </a:xfrm>
          <a:prstGeom prst="rect">
            <a:avLst/>
          </a:prstGeom>
        </p:spPr>
      </p:pic>
      <p:pic>
        <p:nvPicPr>
          <p:cNvPr id="37" name="图片 36" descr="组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24225" y="3508375"/>
            <a:ext cx="6927850" cy="71437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4878705" y="152209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市场环境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40" name="文本框 39"/>
          <p:cNvSpPr txBox="1"/>
          <p:nvPr>
            <p:custDataLst>
              <p:tags r:id="rId6"/>
            </p:custDataLst>
          </p:nvPr>
        </p:nvSpPr>
        <p:spPr>
          <a:xfrm>
            <a:off x="4073525" y="143891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0 1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4086225" y="320548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0 3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4086225" y="232219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0 2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4878705" y="240538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热点方向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0"/>
            </p:custDataLst>
          </p:nvPr>
        </p:nvSpPr>
        <p:spPr>
          <a:xfrm>
            <a:off x="4869180" y="332740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三阳开泰选股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01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市场环境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30935" y="22860"/>
            <a:ext cx="104374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11</a:t>
            </a:r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月看点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59155" y="1290955"/>
            <a:ext cx="1026033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40000"/>
              </a:lnSpc>
            </a:pPr>
            <a:endParaRPr lang="zh-CN" altLang="en-US" sz="2400">
              <a:solidFill>
                <a:srgbClr val="F315F3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6210" y="963930"/>
            <a:ext cx="11737340" cy="52476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40000"/>
              </a:lnSpc>
            </a:pPr>
            <a:r>
              <a:rPr lang="en-US" altLang="zh-CN" sz="24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1.</a:t>
            </a:r>
            <a:r>
              <a:rPr lang="zh-CN" altLang="en-US" sz="2400">
                <a:solidFill>
                  <a:srgbClr val="F315F3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指数控盘：</a:t>
            </a:r>
            <a:r>
              <a:rPr lang="zh-CN" altLang="en-US" sz="24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创业板控盘新高，</a:t>
            </a:r>
            <a:r>
              <a:rPr lang="zh-CN" altLang="en-US" sz="2400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少部分中军控盘股强者恒强</a:t>
            </a:r>
            <a:r>
              <a:rPr lang="zh-CN" altLang="en-US" sz="24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）</a:t>
            </a:r>
            <a:endParaRPr lang="zh-CN" altLang="en-US" sz="2400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2.</a:t>
            </a:r>
            <a:r>
              <a:rPr lang="zh-CN" altLang="en-US" sz="2400">
                <a:solidFill>
                  <a:srgbClr val="F315F3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题材类分化：</a:t>
            </a:r>
            <a:r>
              <a:rPr lang="zh-CN" altLang="en-US" sz="24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（平均股价、科创等，控盘在降低，要注意前期</a:t>
            </a:r>
            <a:r>
              <a:rPr lang="zh-CN" altLang="en-US" sz="2400">
                <a:solidFill>
                  <a:srgbClr val="0029DA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高标分化</a:t>
            </a:r>
            <a:r>
              <a:rPr lang="zh-CN" altLang="en-US" sz="24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）</a:t>
            </a:r>
            <a:endParaRPr lang="zh-CN" altLang="en-US" sz="2400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3.</a:t>
            </a:r>
            <a:r>
              <a:rPr lang="zh-CN" altLang="en-US" sz="2400">
                <a:solidFill>
                  <a:srgbClr val="F315F3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中期：</a:t>
            </a:r>
            <a:r>
              <a:rPr lang="zh-CN" altLang="en-US" sz="24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受伤主力补涨，海洋状态低位股轮动。（次选）</a:t>
            </a:r>
            <a:endParaRPr lang="zh-CN" altLang="en-US" sz="2400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4.</a:t>
            </a:r>
            <a:r>
              <a:rPr lang="zh-CN" altLang="en-US" sz="2400">
                <a:solidFill>
                  <a:srgbClr val="F315F3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短期：</a:t>
            </a:r>
            <a:r>
              <a:rPr lang="zh-CN" altLang="en-US" sz="24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热点轮动快，超级买入法试错（次选）</a:t>
            </a:r>
            <a:endParaRPr lang="zh-CN" altLang="en-US" sz="2400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>
              <a:lnSpc>
                <a:spcPct val="140000"/>
              </a:lnSpc>
            </a:pPr>
            <a:endParaRPr lang="zh-CN" altLang="en-US" sz="2400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>
              <a:lnSpc>
                <a:spcPct val="140000"/>
              </a:lnSpc>
            </a:pPr>
            <a:endParaRPr lang="zh-CN" altLang="en-US" sz="2400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>
              <a:lnSpc>
                <a:spcPct val="140000"/>
              </a:lnSpc>
            </a:pPr>
            <a:endParaRPr lang="zh-CN" altLang="en-US" sz="2400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>
                <a:solidFill>
                  <a:srgbClr val="0029DA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控盘股选择：</a:t>
            </a:r>
            <a:r>
              <a:rPr lang="zh-CN" altLang="en-US" sz="24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熊线上移</a:t>
            </a:r>
            <a:r>
              <a:rPr lang="en-US" altLang="zh-CN" sz="24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+</a:t>
            </a:r>
            <a:r>
              <a:rPr lang="zh-CN" altLang="en-US" sz="24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控盘攀升</a:t>
            </a:r>
            <a:endParaRPr lang="zh-CN" altLang="en-US" sz="2400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</a:t>
            </a:r>
            <a:endParaRPr lang="en-US" altLang="zh-CN" sz="2400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1"/>
          <a:srcRect t="69955" b="182"/>
          <a:stretch>
            <a:fillRect/>
          </a:stretch>
        </p:blipFill>
        <p:spPr>
          <a:xfrm>
            <a:off x="7064375" y="3248025"/>
            <a:ext cx="4327525" cy="28708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600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中期：月线死叉，周线金叉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强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algn="ctr"/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932305" y="760095"/>
            <a:ext cx="4191635" cy="2698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>
              <a:highlight>
                <a:srgbClr val="FFFF00"/>
              </a:highligh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59305" y="713105"/>
            <a:ext cx="4191635" cy="2698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>
              <a:highlight>
                <a:srgbClr val="FFFF00"/>
              </a:highligh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53920" y="915035"/>
            <a:ext cx="4006215" cy="2622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>
              <a:highlight>
                <a:srgbClr val="FFFF00"/>
              </a:highligh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4770" y="843915"/>
            <a:ext cx="2935605" cy="35109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380" y="843915"/>
            <a:ext cx="3554095" cy="2638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8" name="文本框 17"/>
          <p:cNvSpPr txBox="1"/>
          <p:nvPr/>
        </p:nvSpPr>
        <p:spPr>
          <a:xfrm>
            <a:off x="238760" y="4977130"/>
            <a:ext cx="41040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highlight>
                  <a:srgbClr val="FFFF00"/>
                </a:highlight>
              </a:rPr>
              <a:t>大市值高控盘权重</a:t>
            </a:r>
            <a:r>
              <a:rPr lang="zh-CN" altLang="en-US">
                <a:highlight>
                  <a:srgbClr val="FFFF00"/>
                </a:highlight>
              </a:rPr>
              <a:t>易带动指数走高。</a:t>
            </a:r>
            <a:endParaRPr lang="zh-CN" altLang="en-US">
              <a:highlight>
                <a:srgbClr val="FFFF00"/>
              </a:highlight>
            </a:endParaRPr>
          </a:p>
          <a:p>
            <a:endParaRPr lang="zh-CN" altLang="en-US">
              <a:highlight>
                <a:srgbClr val="FFFF00"/>
              </a:highlight>
            </a:endParaRPr>
          </a:p>
          <a:p>
            <a:r>
              <a:rPr lang="zh-CN" altLang="en-US">
                <a:solidFill>
                  <a:srgbClr val="0029DA"/>
                </a:solidFill>
                <a:highlight>
                  <a:srgbClr val="FFFF00"/>
                </a:highlight>
              </a:rPr>
              <a:t>走弱信号：</a:t>
            </a:r>
            <a:r>
              <a:rPr lang="zh-CN" altLang="en-US">
                <a:highlight>
                  <a:srgbClr val="FFFF00"/>
                </a:highlight>
              </a:rPr>
              <a:t>击穿熊线控盘降低股价反抽</a:t>
            </a:r>
            <a:endParaRPr lang="zh-CN" altLang="en-US">
              <a:highlight>
                <a:srgbClr val="FFFF00"/>
              </a:highlight>
            </a:endParaRPr>
          </a:p>
          <a:p>
            <a:endParaRPr lang="zh-CN" altLang="en-US">
              <a:highlight>
                <a:srgbClr val="FFFF00"/>
              </a:highlight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35" y="918845"/>
            <a:ext cx="4570730" cy="34683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0565" y="3482340"/>
            <a:ext cx="3724910" cy="29603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2600" y="3481705"/>
            <a:ext cx="3942715" cy="29610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2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1"/>
            </p:custDataLst>
          </p:nvPr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热点方向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红利走强，题材弱势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095" y="982345"/>
            <a:ext cx="5591175" cy="11906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" y="2418080"/>
            <a:ext cx="5726430" cy="33972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6820535" y="1433195"/>
            <a:ext cx="406400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异动主题：</a:t>
            </a:r>
            <a:endParaRPr lang="zh-CN" altLang="en-US" sz="2800">
              <a:solidFill>
                <a:srgbClr val="FF0000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r>
              <a:rPr lang="en-US" altLang="zh-CN" sz="28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1.</a:t>
            </a:r>
            <a:r>
              <a:rPr lang="zh-CN" altLang="en-US" sz="28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福建自贸区</a:t>
            </a:r>
            <a:endParaRPr lang="zh-CN" altLang="en-US" sz="280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r>
              <a:rPr lang="en-US" altLang="zh-CN" sz="28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2.</a:t>
            </a:r>
            <a:r>
              <a:rPr lang="zh-CN" altLang="en-US" sz="28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智能电网</a:t>
            </a:r>
            <a:endParaRPr lang="zh-CN" altLang="en-US" sz="280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r>
              <a:rPr lang="en-US" altLang="zh-CN" sz="28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3.</a:t>
            </a:r>
            <a:r>
              <a:rPr lang="zh-CN" altLang="en-US" sz="28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大消费</a:t>
            </a:r>
            <a:endParaRPr lang="zh-CN" altLang="en-US" sz="280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endParaRPr lang="zh-CN" altLang="en-US" sz="2800">
              <a:solidFill>
                <a:srgbClr val="FF0000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r>
              <a:rPr lang="zh-CN" altLang="en-US" sz="2800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异动概念：</a:t>
            </a:r>
            <a:endParaRPr lang="zh-CN" altLang="en-US" sz="2800">
              <a:solidFill>
                <a:srgbClr val="FF0000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endParaRPr lang="zh-CN" altLang="en-US" sz="2800">
              <a:solidFill>
                <a:srgbClr val="FF0000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r>
              <a:rPr lang="zh-CN" altLang="en-US" sz="280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锂电池概念</a:t>
            </a:r>
            <a:endParaRPr lang="zh-CN" altLang="en-US" sz="280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3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1"/>
            </p:custDataLst>
          </p:nvPr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三阳开泰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三阳开泰</a:t>
            </a:r>
            <a:endParaRPr lang="zh-CN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15405" y="868045"/>
            <a:ext cx="5433060" cy="52844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90" y="868045"/>
            <a:ext cx="5888355" cy="42119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642620" y="5374640"/>
            <a:ext cx="49904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三阳开泰：</a:t>
            </a:r>
            <a:r>
              <a:rPr lang="zh-CN" altLang="en-US"/>
              <a:t>指四个异动单三个以上变成红色，叠加熊线首次上移，容易是</a:t>
            </a:r>
            <a:r>
              <a:rPr lang="zh-CN" altLang="en-US">
                <a:solidFill>
                  <a:srgbClr val="EB23CD"/>
                </a:solidFill>
              </a:rPr>
              <a:t>趋势拐点</a:t>
            </a:r>
            <a:r>
              <a:rPr lang="zh-CN" altLang="en-US"/>
              <a:t>。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3.xml><?xml version="1.0" encoding="utf-8"?>
<p:tagLst xmlns:p="http://schemas.openxmlformats.org/presentationml/2006/main">
  <p:tag name="KSO_WM_DIAGRAM_VIRTUALLY_FRAME" val="{&quot;height&quot;:276.6,&quot;left&quot;:261.75,&quot;top&quot;:61.5,&quot;width&quot;:599.5}"/>
</p:tagLst>
</file>

<file path=ppt/tags/tag24.xml><?xml version="1.0" encoding="utf-8"?>
<p:tagLst xmlns:p="http://schemas.openxmlformats.org/presentationml/2006/main">
  <p:tag name="KSO_WM_DIAGRAM_VIRTUALLY_FRAME" val="{&quot;height&quot;:276.6,&quot;left&quot;:261.75,&quot;top&quot;:61.5,&quot;width&quot;:599.5}"/>
</p:tagLst>
</file>

<file path=ppt/tags/tag25.xml><?xml version="1.0" encoding="utf-8"?>
<p:tagLst xmlns:p="http://schemas.openxmlformats.org/presentationml/2006/main">
  <p:tag name="KSO_WM_DIAGRAM_VIRTUALLY_FRAME" val="{&quot;height&quot;:276.6,&quot;left&quot;:261.75,&quot;top&quot;:61.5,&quot;width&quot;:599.5}"/>
</p:tagLst>
</file>

<file path=ppt/tags/tag26.xml><?xml version="1.0" encoding="utf-8"?>
<p:tagLst xmlns:p="http://schemas.openxmlformats.org/presentationml/2006/main">
  <p:tag name="KSO_WM_DIAGRAM_VIRTUALLY_FRAME" val="{&quot;height&quot;:276.6,&quot;left&quot;:261.75,&quot;top&quot;:61.5,&quot;width&quot;:599.5}"/>
</p:tagLst>
</file>

<file path=ppt/tags/tag27.xml><?xml version="1.0" encoding="utf-8"?>
<p:tagLst xmlns:p="http://schemas.openxmlformats.org/presentationml/2006/main">
  <p:tag name="KSO_WM_DIAGRAM_VIRTUALLY_FRAME" val="{&quot;height&quot;:276.6,&quot;left&quot;:261.75,&quot;top&quot;:61.5,&quot;width&quot;:599.5}"/>
</p:tagLst>
</file>

<file path=ppt/tags/tag28.xml><?xml version="1.0" encoding="utf-8"?>
<p:tagLst xmlns:p="http://schemas.openxmlformats.org/presentationml/2006/main">
  <p:tag name="KSO_WM_DIAGRAM_VIRTUALLY_FRAME" val="{&quot;height&quot;:276.6,&quot;left&quot;:261.75,&quot;top&quot;:61.5,&quot;width&quot;:599.5}"/>
</p:tagLst>
</file>

<file path=ppt/tags/tag29.xml><?xml version="1.0" encoding="utf-8"?>
<p:tagLst xmlns:p="http://schemas.openxmlformats.org/presentationml/2006/main">
  <p:tag name="KSO_WM_DIAGRAM_VIRTUALLY_FRAME" val="{&quot;height&quot;:276.6,&quot;left&quot;:261.75,&quot;top&quot;:61.5,&quot;width&quot;:599.5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DIAGRAM_VIRTUALLY_FRAME" val="{&quot;height&quot;:276.6,&quot;left&quot;:261.75,&quot;top&quot;:61.5,&quot;width&quot;:599.5}"/>
</p:tagLst>
</file>

<file path=ppt/tags/tag31.xml><?xml version="1.0" encoding="utf-8"?>
<p:tagLst xmlns:p="http://schemas.openxmlformats.org/presentationml/2006/main">
  <p:tag name="KSO_WM_DIAGRAM_VIRTUALLY_FRAME" val="{&quot;height&quot;:276.6,&quot;left&quot;:261.75,&quot;top&quot;:61.5,&quot;width&quot;:599.5}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7.xml><?xml version="1.0" encoding="utf-8"?>
<p:tagLst xmlns:p="http://schemas.openxmlformats.org/presentationml/2006/main">
  <p:tag name="COMMONDATA" val="eyJoZGlkIjoiNzcwN2EyNDZjZTA2ODVhZTc3ZDAzY2QyMDBhMDQyMzQifQ=="/>
  <p:tag name="KSO_WPP_MARK_KEY" val="7fb726d2-c86b-42c1-b34d-3bbbdc299f5d"/>
  <p:tag name="commondata" val="eyJoZGlkIjoiYjc1YzI2Y2JkZDkxNWZiMmMzODViMTg0ZjQ0MTZjNGQifQ=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488</Words>
  <Application>WPS 演示</Application>
  <PresentationFormat>宽屏</PresentationFormat>
  <Paragraphs>76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14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Wingdings</vt:lpstr>
      <vt:lpstr>优设标题黑</vt:lpstr>
      <vt:lpstr>微软雅黑 Light</vt:lpstr>
      <vt:lpstr>思源黑体 CN Medium</vt:lpstr>
      <vt:lpstr>思源黑体 CN Normal</vt:lpstr>
      <vt:lpstr>思源黑体 CN Light</vt:lpstr>
      <vt:lpstr>思源黑体 CN Bold</vt:lpstr>
      <vt:lpstr>思源黑体 CN Regular</vt:lpstr>
      <vt:lpstr>Impact</vt:lpstr>
      <vt:lpstr>Arial Unicode MS</vt:lpstr>
      <vt:lpstr>Calibri</vt:lpstr>
      <vt:lpstr>Office 主题​​</vt:lpstr>
      <vt:lpstr>1_自定义设计方案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俏俏</cp:lastModifiedBy>
  <cp:revision>312</cp:revision>
  <dcterms:created xsi:type="dcterms:W3CDTF">2019-06-19T02:08:00Z</dcterms:created>
  <dcterms:modified xsi:type="dcterms:W3CDTF">2025-11-11T09:19:12Z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244ACA2EB60840989A6E7AD0DF89266E</vt:lpwstr>
  </property>
</Properties>
</file>