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22"/>
  </p:notesMasterIdLst>
  <p:sldIdLst>
    <p:sldId id="280" r:id="rId5"/>
    <p:sldId id="383" r:id="rId6"/>
    <p:sldId id="266" r:id="rId7"/>
    <p:sldId id="267" r:id="rId8"/>
    <p:sldId id="269" r:id="rId9"/>
    <p:sldId id="463" r:id="rId10"/>
    <p:sldId id="420" r:id="rId11"/>
    <p:sldId id="464" r:id="rId12"/>
    <p:sldId id="456" r:id="rId13"/>
    <p:sldId id="421" r:id="rId14"/>
    <p:sldId id="433" r:id="rId15"/>
    <p:sldId id="428" r:id="rId16"/>
    <p:sldId id="453" r:id="rId17"/>
    <p:sldId id="465" r:id="rId18"/>
    <p:sldId id="335" r:id="rId19"/>
    <p:sldId id="475" r:id="rId20"/>
    <p:sldId id="271" r:id="rId21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2EA8"/>
    <a:srgbClr val="132AAC"/>
    <a:srgbClr val="7399DC"/>
    <a:srgbClr val="C50001"/>
    <a:srgbClr val="C60101"/>
    <a:srgbClr val="915C09"/>
    <a:srgbClr val="FFFFF5"/>
    <a:srgbClr val="D10300"/>
    <a:srgbClr val="C3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660" y="90"/>
      </p:cViewPr>
      <p:guideLst>
        <p:guide orient="horz" pos="211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gs" Target="tags/tag38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235" y="182880"/>
            <a:ext cx="1594898" cy="360000"/>
          </a:xfrm>
          <a:prstGeom prst="rect">
            <a:avLst/>
          </a:prstGeom>
        </p:spPr>
      </p:pic>
      <p:pic>
        <p:nvPicPr>
          <p:cNvPr id="2" name="图片 1" descr="//192.168.10.86/素材/营销策划/7.课程/炒股进阶班课程项目/2024年/2024年6月/1920_1080.png1920_108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sp>
        <p:nvSpPr>
          <p:cNvPr id="11" name="等腰三角形 10"/>
          <p:cNvSpPr/>
          <p:nvPr userDrawn="1"/>
        </p:nvSpPr>
        <p:spPr>
          <a:xfrm rot="5400000">
            <a:off x="4345305" y="2675890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5400000">
            <a:off x="4592320" y="26714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>
          <a:xfrm rot="5400000">
            <a:off x="4843780" y="268287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203960" y="4286250"/>
            <a:ext cx="8296275" cy="0"/>
          </a:xfrm>
          <a:prstGeom prst="line">
            <a:avLst/>
          </a:prstGeom>
          <a:ln w="22225">
            <a:gradFill>
              <a:gsLst>
                <a:gs pos="0">
                  <a:srgbClr val="132AAC"/>
                </a:gs>
                <a:gs pos="47000">
                  <a:srgbClr val="7399DC"/>
                </a:gs>
                <a:gs pos="100000">
                  <a:srgbClr val="0A2EA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介绍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635" y="6582410"/>
            <a:ext cx="12192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经传多赢资深顾问：王延龙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丨执业编号：A1120615060002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风险提示：观点基于软件数据和理论模型分析，仅供参考，不构成投资建议，股市有风险，投资需谨慎。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/192.168.10.86/素材/营销策划/7.课程/炒股进阶班课程项目/2024年/2024年6月/总海报1080.png总海报108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尾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128520" y="323088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0" name="图片 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19.xml"/><Relationship Id="rId15" Type="http://schemas.openxmlformats.org/officeDocument/2006/relationships/tags" Target="../tags/tag18.xml"/><Relationship Id="rId14" Type="http://schemas.openxmlformats.org/officeDocument/2006/relationships/tags" Target="../tags/tag17.xml"/><Relationship Id="rId13" Type="http://schemas.openxmlformats.org/officeDocument/2006/relationships/tags" Target="../tags/tag16.xml"/><Relationship Id="rId12" Type="http://schemas.openxmlformats.org/officeDocument/2006/relationships/tags" Target="../tags/tag1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1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3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4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5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6.xml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2.xml"/><Relationship Id="rId2" Type="http://schemas.openxmlformats.org/officeDocument/2006/relationships/image" Target="../media/image11.png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5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6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8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9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3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2469515"/>
            <a:ext cx="9839325" cy="191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戴维斯双击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-1905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绩优股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70" y="949960"/>
            <a:ext cx="3351530" cy="5194935"/>
          </a:xfrm>
          <a:prstGeom prst="rect">
            <a:avLst/>
          </a:prstGeom>
        </p:spPr>
      </p:pic>
      <p:sp>
        <p:nvSpPr>
          <p:cNvPr id="4" name="右箭头 3"/>
          <p:cNvSpPr/>
          <p:nvPr/>
        </p:nvSpPr>
        <p:spPr>
          <a:xfrm>
            <a:off x="5100320" y="2769235"/>
            <a:ext cx="1668145" cy="1138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925" y="949960"/>
            <a:ext cx="3483871" cy="5400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969510" y="4476115"/>
            <a:ext cx="2029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理解选择的逻辑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4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当下方案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中秋节前聊过的这个和法本信息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230" y="1045845"/>
            <a:ext cx="9274349" cy="540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分金弱转强助攻短线力度</a:t>
            </a:r>
            <a:endParaRPr lang="en-US" altLang="zh-CN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4695" y="1088390"/>
            <a:ext cx="10378378" cy="540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/>
        </p:nvSpPr>
        <p:spPr>
          <a:xfrm>
            <a:off x="3894455" y="3560445"/>
            <a:ext cx="124587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王延龙</a:t>
            </a:r>
            <a:endParaRPr lang="zh-CN" altLang="en-US" sz="25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5249545" y="3629660"/>
            <a:ext cx="27089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执业编号:A1120615060002</a:t>
            </a:r>
            <a:endParaRPr lang="zh-CN" altLang="en-US" sz="16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938655" y="4160520"/>
            <a:ext cx="5998210" cy="1443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10000"/>
              </a:lnSpc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10多年行业从业经验，擅长把握市场节奏和筹码理论，以及热点跟踪及板块分析和龙头晋级、淘汰、卡位等细节判断。推崇趋势跟踪论，主张躲避风险为第一，获取利润是第二。是盈利模式《钝化转势法》、《分金弱转强》、《一眼看高点》等创始人。对投资者心理的操作过程解剖，深受广大股民用户的认可。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74190" y="1546860"/>
            <a:ext cx="6845300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戴维斯双击</a:t>
            </a:r>
            <a:r>
              <a:rPr lang="en-US" altLang="zh-CN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2</a:t>
            </a:r>
            <a:endParaRPr lang="en-US" altLang="zh-CN" sz="72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1205230" y="3541395"/>
            <a:ext cx="252285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11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12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sz="2600">
              <a:solidFill>
                <a:srgbClr val="915C09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5" name="图片 4" descr="wa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056880" y="617220"/>
            <a:ext cx="3632200" cy="57232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4225" y="1081405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0025" y="1965960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4225" y="2850515"/>
            <a:ext cx="6927850" cy="714375"/>
          </a:xfrm>
          <a:prstGeom prst="rect">
            <a:avLst/>
          </a:prstGeom>
        </p:spPr>
      </p:pic>
      <p:pic>
        <p:nvPicPr>
          <p:cNvPr id="38" name="图片 37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0025" y="3735070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78705" y="86423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大盘分析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149725" y="78105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86225" y="254762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86225" y="166433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86225" y="345249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0 4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78705" y="174752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底部过程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78705" y="263080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戴维斯双击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78705" y="353568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业绩拐点抓主升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大盘分析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大盘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4745" y="904875"/>
            <a:ext cx="7381875" cy="50482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大盘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8605" y="1141730"/>
            <a:ext cx="6575425" cy="43726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79495" y="5672455"/>
            <a:ext cx="2154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上图来自于网络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2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76655" y="2640330"/>
            <a:ext cx="9839325" cy="191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周线节奏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大盘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855" y="1442720"/>
            <a:ext cx="5176520" cy="35090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31240" y="5241290"/>
            <a:ext cx="114331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周线金叉成立的话，后面的所有拉升都不要忽略顶背离是否形成，最好的走势参考</a:t>
            </a:r>
            <a:r>
              <a:rPr lang="en-US" altLang="zh-CN"/>
              <a:t>14</a:t>
            </a:r>
            <a:r>
              <a:rPr lang="zh-CN" altLang="en-US"/>
              <a:t>年</a:t>
            </a:r>
            <a:r>
              <a:rPr lang="en-US" altLang="zh-CN"/>
              <a:t>10</a:t>
            </a:r>
            <a:r>
              <a:rPr lang="zh-CN" altLang="en-US"/>
              <a:t>月这一轮周线。</a:t>
            </a:r>
            <a:endParaRPr lang="zh-CN" altLang="en-US"/>
          </a:p>
          <a:p>
            <a:r>
              <a:rPr lang="zh-CN" altLang="en-US"/>
              <a:t>能做，但是做的过程要观察。有放量逼空最好。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570" y="1642745"/>
            <a:ext cx="5775325" cy="32131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大盘分析</a:t>
            </a:r>
            <a:endParaRPr lang="zh-CN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5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570230" y="1257300"/>
            <a:ext cx="6732905" cy="45180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536815" y="2029460"/>
            <a:ext cx="4045585" cy="353822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600"/>
              <a:t>有人问我说，元帅大盘分析平台还能不能和九月底一样熊线再度上穿牛线。</a:t>
            </a:r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我觉得洗洗睡吧，在走九月底一样的疯狂逼空概率不大了，市场目前风格已经在变化了，不要看今天在拉升科技，高标连板已经高度压低，加上抖音推票在被查的过程中，所以，再度疯狂概率不大。接下来看看容量票是否有机会，也就是偏蓝筹类型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平均股价在牛线上就有赚钱效应。</a:t>
            </a:r>
            <a:endParaRPr lang="zh-CN" altLang="en-US" sz="1600"/>
          </a:p>
          <a:p>
            <a:r>
              <a:rPr lang="zh-CN" altLang="en-US" sz="1600"/>
              <a:t>如果跌破考虑调整好的会有蓝筹机会，差的话进入调整周期。类似</a:t>
            </a:r>
            <a:r>
              <a:rPr lang="en-US" altLang="zh-CN" sz="1600"/>
              <a:t>15</a:t>
            </a:r>
            <a:r>
              <a:rPr lang="zh-CN" altLang="en-US" sz="1600"/>
              <a:t>年的</a:t>
            </a:r>
            <a:r>
              <a:rPr lang="en-US" altLang="zh-CN" sz="1600"/>
              <a:t>4</a:t>
            </a:r>
            <a:r>
              <a:rPr lang="zh-CN" altLang="en-US" sz="1600"/>
              <a:t>月到</a:t>
            </a:r>
            <a:r>
              <a:rPr lang="en-US" altLang="zh-CN" sz="1600"/>
              <a:t>5</a:t>
            </a:r>
            <a:r>
              <a:rPr lang="zh-CN" altLang="en-US" sz="1600"/>
              <a:t>月。</a:t>
            </a:r>
            <a:endParaRPr lang="zh-CN" altLang="en-US" sz="1600"/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commondata" val="eyJoZGlkIjoiYjE3NjA4OTk1MzZjYzBiZTUyMTM1N2VjMzlhMThhMmYifQ=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</Words>
  <Application>WPS 演示</Application>
  <PresentationFormat>宽屏</PresentationFormat>
  <Paragraphs>71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Wingdings</vt:lpstr>
      <vt:lpstr>优设标题黑</vt:lpstr>
      <vt:lpstr>黑体</vt:lpstr>
      <vt:lpstr>微软雅黑 Light</vt:lpstr>
      <vt:lpstr>思源黑体 CN Medium</vt:lpstr>
      <vt:lpstr>思源黑体 CN Normal</vt:lpstr>
      <vt:lpstr>思源黑体 CN Light</vt:lpstr>
      <vt:lpstr>思源黑体 CN Bold</vt:lpstr>
      <vt:lpstr>思源黑体 CN Regular</vt:lpstr>
      <vt:lpstr>Impact</vt:lpstr>
      <vt:lpstr>Arial Unicode MS</vt:lpstr>
      <vt:lpstr>Calibri</vt:lpstr>
      <vt:lpstr>等线 Light</vt:lpstr>
      <vt:lpstr>等线</vt:lpstr>
      <vt:lpstr>新宋体</vt:lpstr>
      <vt:lpstr>楷体</vt:lpstr>
      <vt:lpstr>仿宋</vt:lpstr>
      <vt:lpstr>Office 主题​​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280</cp:revision>
  <dcterms:created xsi:type="dcterms:W3CDTF">2019-06-19T02:08:00Z</dcterms:created>
  <dcterms:modified xsi:type="dcterms:W3CDTF">2024-11-12T11:23:53Z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244ACA2EB60840989A6E7AD0DF89266E</vt:lpwstr>
  </property>
</Properties>
</file>