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20" r:id="rId3"/>
    <p:sldId id="267" r:id="rId4"/>
    <p:sldId id="329" r:id="rId5"/>
    <p:sldId id="1185" r:id="rId6"/>
    <p:sldId id="1156" r:id="rId7"/>
    <p:sldId id="1186" r:id="rId8"/>
    <p:sldId id="1128" r:id="rId9"/>
    <p:sldId id="1154" r:id="rId10"/>
    <p:sldId id="1101" r:id="rId11"/>
    <p:sldId id="1155" r:id="rId12"/>
    <p:sldId id="1105" r:id="rId13"/>
    <p:sldId id="1048" r:id="rId14"/>
    <p:sldId id="925" r:id="rId15"/>
    <p:sldId id="1015" r:id="rId16"/>
    <p:sldId id="1016" r:id="rId17"/>
    <p:sldId id="692" r:id="rId18"/>
    <p:sldId id="506" r:id="rId19"/>
    <p:sldId id="840" r:id="rId20"/>
    <p:sldId id="839" r:id="rId21"/>
    <p:sldId id="508" r:id="rId22"/>
    <p:sldId id="527" r:id="rId23"/>
    <p:sldId id="610" r:id="rId24"/>
    <p:sldId id="611" r:id="rId25"/>
    <p:sldId id="509" r:id="rId26"/>
    <p:sldId id="510" r:id="rId27"/>
    <p:sldId id="511" r:id="rId28"/>
    <p:sldId id="1073" r:id="rId29"/>
    <p:sldId id="1072" r:id="rId30"/>
    <p:sldId id="272" r:id="rId31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160"/>
        <p:guide pos="3840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84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29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：陈锵行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A1120620020001</a:t>
            </a:r>
            <a:r>
              <a:rPr lang="zh-CN" altLang="en-US" sz="1200" b="0" i="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2.png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image" Target="../media/image18.png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57.xml"/><Relationship Id="rId12" Type="http://schemas.openxmlformats.org/officeDocument/2006/relationships/image" Target="../media/image20.png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../media/image24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7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image" Target="../media/image30.png"/><Relationship Id="rId1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31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76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7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80.xml"/><Relationship Id="rId3" Type="http://schemas.openxmlformats.org/officeDocument/2006/relationships/image" Target="../media/image35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image" Target="../media/image17.png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17830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11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14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20: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830" y="800735"/>
            <a:ext cx="761047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zh-CN" altLang="en-US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做风口，做突破</a:t>
            </a:r>
            <a:endParaRPr lang="zh-CN" altLang="en-US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 descr="陈锵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785" y="800735"/>
            <a:ext cx="3199130" cy="5274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陈锵行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:A1120620020001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54760" y="4561205"/>
            <a:ext cx="6076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历经多年市场沉浮，独创了《七星反转》《主题风口战法》等系列战法，对“消息面”解读独到、锋利。善于敏锐挖掘市场新的操作方向和机会，把握市场上热点方向快狠准；注重市场炒作背后逻辑，通过现象看本质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芯片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" y="1155065"/>
            <a:ext cx="8086725" cy="4552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830" y="1454150"/>
            <a:ext cx="8674735" cy="3746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5292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2204085"/>
            <a:ext cx="237680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选启动龙头形态</a:t>
            </a:r>
            <a:b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（涨停棱镜）五星评判</a:t>
            </a:r>
            <a:br>
              <a:rPr lang="zh-CN" altLang="en-US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en-US" altLang="zh-CN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(</a:t>
            </a:r>
            <a:r>
              <a:rPr lang="zh-CN" altLang="en-US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主题挖掘</a:t>
            </a:r>
            <a:r>
              <a:rPr lang="en-US" altLang="zh-CN" sz="1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)</a:t>
            </a:r>
            <a:endParaRPr lang="en-US" altLang="zh-CN" sz="1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2440305" y="2627630"/>
            <a:ext cx="1214755" cy="0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718560" y="2363470"/>
            <a:ext cx="2376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判断龙头情绪</a:t>
            </a:r>
            <a:b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（涨停打板）</a:t>
            </a:r>
            <a:endParaRPr lang="zh-CN" altLang="en-US" sz="2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2"/>
            </p:custDataLst>
          </p:nvPr>
        </p:nvCxnSpPr>
        <p:spPr>
          <a:xfrm flipV="1">
            <a:off x="5808345" y="1964690"/>
            <a:ext cx="2418080" cy="646430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3"/>
            </p:custDataLst>
          </p:nvPr>
        </p:nvCxnSpPr>
        <p:spPr>
          <a:xfrm>
            <a:off x="5808345" y="3056255"/>
            <a:ext cx="1346200" cy="506095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20640000">
            <a:off x="5659755" y="1518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</a:rPr>
              <a:t>总龙头倒下，批量高位核按钮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26425" y="18415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不做</a:t>
            </a:r>
            <a:endParaRPr lang="zh-CN" altLang="en-US" sz="2800" b="1">
              <a:solidFill>
                <a:schemeClr val="accent3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1440000">
            <a:off x="5510530" y="3351530"/>
            <a:ext cx="1460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</a:rPr>
              <a:t>龙头情绪好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48500" y="34378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找买点</a:t>
            </a:r>
            <a:endParaRPr lang="zh-CN" altLang="en-US" sz="2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4"/>
            </p:custDataLst>
          </p:nvPr>
        </p:nvCxnSpPr>
        <p:spPr>
          <a:xfrm flipV="1">
            <a:off x="8115300" y="3262630"/>
            <a:ext cx="1292225" cy="368300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5"/>
            </p:custDataLst>
          </p:nvPr>
        </p:nvCxnSpPr>
        <p:spPr>
          <a:xfrm>
            <a:off x="8126095" y="3804285"/>
            <a:ext cx="1281430" cy="654685"/>
          </a:xfrm>
          <a:prstGeom prst="straightConnector1">
            <a:avLst/>
          </a:prstGeom>
          <a:ln w="111125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 rot="21180000">
            <a:off x="8067040" y="3135630"/>
            <a:ext cx="89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买点1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960000">
            <a:off x="8159750" y="4144010"/>
            <a:ext cx="89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买点2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07525" y="299021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分化第二天尾盘绿盘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（不是差生形态）</a:t>
            </a:r>
            <a:endParaRPr lang="zh-CN" altLang="en-US" b="1">
              <a:solidFill>
                <a:srgbClr val="00B05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分化第三天早盘绿盘</a:t>
            </a:r>
            <a:b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b="1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（不单边下跌）</a:t>
            </a:r>
            <a:endParaRPr lang="zh-CN" altLang="en-US" b="1">
              <a:solidFill>
                <a:srgbClr val="00B05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30055" y="42932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日线死叉三天后回踩支撑位止跌</a:t>
            </a:r>
            <a:b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</a:b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（大盘流动资金翻红）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0" y="5277485"/>
            <a:ext cx="890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卖点</a:t>
            </a:r>
            <a:endParaRPr lang="zh-CN" sz="2400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cxnSp>
        <p:nvCxnSpPr>
          <p:cNvPr id="24" name="直接箭头连接符 23"/>
          <p:cNvCxnSpPr/>
          <p:nvPr>
            <p:custDataLst>
              <p:tags r:id="rId7"/>
            </p:custDataLst>
          </p:nvPr>
        </p:nvCxnSpPr>
        <p:spPr>
          <a:xfrm flipV="1">
            <a:off x="911860" y="4779010"/>
            <a:ext cx="1369695" cy="498475"/>
          </a:xfrm>
          <a:prstGeom prst="straightConnector1">
            <a:avLst/>
          </a:prstGeom>
          <a:ln w="88900" cap="rnd">
            <a:solidFill>
              <a:schemeClr val="accent4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8"/>
            </p:custDataLst>
          </p:nvPr>
        </p:nvCxnSpPr>
        <p:spPr>
          <a:xfrm>
            <a:off x="911860" y="5737860"/>
            <a:ext cx="1329690" cy="446405"/>
          </a:xfrm>
          <a:prstGeom prst="straightConnector1">
            <a:avLst/>
          </a:prstGeom>
          <a:ln w="88900" cap="rnd">
            <a:solidFill>
              <a:schemeClr val="accent4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>
            <p:custDataLst>
              <p:tags r:id="rId9"/>
            </p:custDataLst>
          </p:nvPr>
        </p:nvCxnSpPr>
        <p:spPr>
          <a:xfrm flipV="1">
            <a:off x="852170" y="5489575"/>
            <a:ext cx="1588135" cy="13970"/>
          </a:xfrm>
          <a:prstGeom prst="straightConnector1">
            <a:avLst/>
          </a:prstGeom>
          <a:ln w="88900" cap="rnd">
            <a:solidFill>
              <a:schemeClr val="accent4">
                <a:lumMod val="75000"/>
              </a:schemeClr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440305" y="4653280"/>
            <a:ext cx="4342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</a:t>
            </a: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、成功涨停板，持有看连板，不连板卖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29205" y="52774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2、持股周期</a:t>
            </a:r>
            <a:r>
              <a:rPr lang="en-US" altLang="zh-CN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</a:t>
            </a: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天，拉升不涨停，卖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70150" y="5989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3、跌破支撑位2个点，卖</a:t>
            </a:r>
            <a:endParaRPr lang="zh-CN" altLang="en-US" b="1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0" y="1524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启动龙头战法流程图</a:t>
            </a:r>
            <a:endParaRPr kumimoji="0" lang="en-US" altLang="zh-CN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04775" y="3082925"/>
            <a:ext cx="2866390" cy="161734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0960" y="993140"/>
            <a:ext cx="11631295" cy="45847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</a:rPr>
              <a:t>牛市行情，四波资金进场顺序：</a:t>
            </a:r>
            <a:endParaRPr lang="zh-CN" altLang="en-US" sz="3600" b="1">
              <a:solidFill>
                <a:schemeClr val="accent6">
                  <a:lumMod val="75000"/>
                </a:schemeClr>
              </a:solidFill>
            </a:endParaRPr>
          </a:p>
          <a:p>
            <a:br>
              <a:rPr lang="zh-CN" altLang="en-US" sz="3200"/>
            </a:br>
            <a:r>
              <a:rPr lang="en-US" altLang="zh-CN" sz="3200"/>
              <a:t>1</a:t>
            </a:r>
            <a:r>
              <a:rPr lang="zh-CN" altLang="en-US" sz="3200"/>
              <a:t>、首先是券商自营盘（大金融搭台）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en-US" sz="3200"/>
              <a:t>、然后公募私募（滚动营收，滚动净利润持续增长的各种</a:t>
            </a:r>
            <a:r>
              <a:rPr lang="en-US" altLang="zh-CN" sz="3200"/>
              <a:t>“</a:t>
            </a:r>
            <a:r>
              <a:rPr lang="zh-CN" altLang="en-US" sz="3200"/>
              <a:t>茅</a:t>
            </a:r>
            <a:r>
              <a:rPr lang="en-US" altLang="zh-CN" sz="3200"/>
              <a:t>”</a:t>
            </a:r>
            <a:r>
              <a:rPr lang="zh-CN" altLang="en-US" sz="3200"/>
              <a:t>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3</a:t>
            </a:r>
            <a:r>
              <a:rPr lang="zh-CN" altLang="en-US" sz="3200"/>
              <a:t>、再到游资扩圈（主题概念，科技、新能源等）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4</a:t>
            </a:r>
            <a:r>
              <a:rPr lang="zh-CN" altLang="en-US" sz="3200"/>
              <a:t>、最后是新的场外散户（批量菜市场股神）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35" y="774065"/>
            <a:ext cx="2324100" cy="5734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55" y="825500"/>
            <a:ext cx="3331210" cy="574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45" y="951865"/>
            <a:ext cx="3246755" cy="5556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资金承接力度强的图形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6858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-200" normalizeH="0" baseline="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启动龙头两个核心买点！</a:t>
            </a:r>
            <a:endParaRPr kumimoji="0" lang="zh-CN" altLang="en-US" sz="3600" b="0" i="0" u="none" strike="noStrike" kern="1200" cap="none" spc="-200" normalizeH="0" baseline="0" dirty="0" smtClean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370955" y="902970"/>
            <a:ext cx="5885180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、买点一：</a:t>
            </a:r>
            <a:b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涨停后分化第二天尾盘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绿盘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  <a:sym typeface="+mn-ea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分化或第三天早盘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绿盘</a:t>
            </a:r>
            <a:b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（首次</a:t>
            </a:r>
            <a:r>
              <a:rPr lang="en-US" altLang="zh-CN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60</a:t>
            </a: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分金叉机会</a:t>
            </a:r>
            <a:r>
              <a:rPr lang="en-US" altLang="zh-CN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不跌破熊线）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2、</a:t>
            </a:r>
            <a:r>
              <a:rPr lang="zh-CN" altLang="en-US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买点二：</a:t>
            </a:r>
            <a:endParaRPr lang="en-US" altLang="zh-CN" sz="32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日线死叉末端，回踩支撑位、止跌不创新低的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绿盘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（不跌破辅助线）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" y="783590"/>
            <a:ext cx="6354445" cy="580009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-1270" y="6364605"/>
            <a:ext cx="5850255" cy="298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000">
                <a:solidFill>
                  <a:schemeClr val="tx1"/>
                </a:solidFill>
                <a:highlight>
                  <a:srgbClr val="C0C0C0"/>
                </a:highlight>
              </a:rPr>
              <a:t>个别情况不代表普遍实际收益率，过往收益亦不代表未来收益承诺，市场有风险，投资需谨慎。</a:t>
            </a:r>
            <a:endParaRPr lang="zh-CN" altLang="en-US" sz="100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1090930"/>
            <a:ext cx="50901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1B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三紫战法优中选优：</a:t>
            </a:r>
            <a:endParaRPr lang="en-US" altLang="zh-CN" sz="3200" b="1" dirty="0" smtClean="0">
              <a:solidFill>
                <a:srgbClr val="0001B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主力动向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（主导资金）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               +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旗子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（机构资金）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               +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滚动净利润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（业绩超预期）</a:t>
            </a:r>
            <a:endParaRPr lang="zh-CN" altLang="en-US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4235" y="854075"/>
            <a:ext cx="5628005" cy="57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854075" y="4900295"/>
            <a:ext cx="3575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加分指标：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1</a:t>
            </a:r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、超级单（主力抢筹）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2</a:t>
            </a:r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、主力控盘（锁仓上涨）</a:t>
            </a:r>
            <a:endParaRPr lang="zh-CN" altLang="en-US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热点板块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4970" y="2015490"/>
            <a:ext cx="5906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热点散乱：用【风口龙头】功能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热点相对集中：用【涨停棱镜】功能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5970" y="1784350"/>
            <a:ext cx="3568700" cy="35394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"/>
          <p:cNvSpPr txBox="1"/>
          <p:nvPr/>
        </p:nvSpPr>
        <p:spPr>
          <a:xfrm>
            <a:off x="635" y="70485"/>
            <a:ext cx="12190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风口浪尖</a:t>
            </a:r>
            <a:endParaRPr lang="zh-CN" altLang="en-US" sz="40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4800" y="1877482"/>
            <a:ext cx="17272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选择涨停板家数最多那一天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或板块启动的第一天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90270"/>
            <a:ext cx="10524490" cy="5580380"/>
            <a:chOff x="0" y="1402"/>
            <a:chExt cx="16574" cy="878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1402"/>
              <a:ext cx="16575" cy="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0" y="6261"/>
              <a:ext cx="1037" cy="35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热点板块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热点个股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热点个股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570" y="898525"/>
            <a:ext cx="12017375" cy="3946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"/>
          <p:cNvSpPr txBox="1"/>
          <p:nvPr>
            <p:custDataLst>
              <p:tags r:id="rId1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水下低吸</a:t>
            </a:r>
            <a:endParaRPr lang="zh-CN" sz="40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920" y="806831"/>
            <a:ext cx="7498080" cy="5807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7767955" y="1803400"/>
            <a:ext cx="3762375" cy="2122805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3600" b="1">
                <a:solidFill>
                  <a:schemeClr val="accent1">
                    <a:lumMod val="50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水下低吸：</a:t>
            </a:r>
            <a:br>
              <a:rPr lang="en-US" sz="2400" b="1">
                <a:solidFill>
                  <a:schemeClr val="lt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</a:br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厂字型回档，买在下影线的支撑位置</a:t>
            </a:r>
            <a:endParaRPr lang="en-US" sz="2400" b="1">
              <a:solidFill>
                <a:schemeClr val="lt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en-US" sz="2400" b="1">
              <a:solidFill>
                <a:schemeClr val="lt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看</a:t>
            </a:r>
            <a:r>
              <a:rPr lang="zh-CN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多天分时图</a:t>
            </a:r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更清晰！</a:t>
            </a:r>
            <a:endParaRPr lang="zh-CN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767955" y="4003675"/>
            <a:ext cx="4064635" cy="221488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点开</a:t>
            </a:r>
            <a:r>
              <a:rPr lang="en-US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“</a:t>
            </a:r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分时</a:t>
            </a:r>
            <a:r>
              <a:rPr lang="en-US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”——</a:t>
            </a:r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按向下键，可以看到多天的分时，找到在个股在这几天震荡的支撑位！</a:t>
            </a:r>
            <a:endParaRPr lang="zh-CN" sz="24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zh-CN" b="1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zh-CN" sz="2400" b="1">
              <a:solidFill>
                <a:srgbClr val="FF0000"/>
              </a:solidFill>
              <a:highlight>
                <a:srgbClr val="FFFF00"/>
              </a:highlight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767955" y="1143000"/>
            <a:ext cx="37039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sz="3200" b="1">
                <a:solidFill>
                  <a:srgbClr val="FF0000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</a:rPr>
              <a:t>适用于震荡行情！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510" y="816610"/>
            <a:ext cx="2677795" cy="5076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490" y="746760"/>
            <a:ext cx="2184400" cy="5274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" y="877570"/>
            <a:ext cx="4089400" cy="51441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15720" y="6021705"/>
            <a:ext cx="9483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2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分化第二天大幅跌穿分化第一天的最低点，</a:t>
            </a:r>
            <a:r>
              <a:rPr lang="zh-CN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不做！</a:t>
            </a:r>
            <a:endParaRPr lang="zh-CN" sz="36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7210" y="425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弱势形态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35" y="774065"/>
            <a:ext cx="2324100" cy="5734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55" y="825500"/>
            <a:ext cx="3331210" cy="574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45" y="951865"/>
            <a:ext cx="3246755" cy="5556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资金承接力度强的图形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872490"/>
            <a:ext cx="8453755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买点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：只买绿盘，不买红盘</a:t>
            </a:r>
            <a:endParaRPr lang="zh-CN" altLang="en-US" sz="36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 b="1">
                <a:solidFill>
                  <a:srgbClr val="7030A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智能交易蓝线，厂字型水下支撑位，熊线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、分化第二天下午（绿盘），或第三天早盘（绿盘）找买点（不单边下跌）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、当天光头阴线击穿智能交易蓝线，先备选观望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3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、尽量做厂字型走势的，水下低吸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en-US" altLang="zh-CN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4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、跌破熊线则不参与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5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、当天红盘的个股，也作为备选看下一天绿盘机会</a:t>
            </a:r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87360" y="2995930"/>
            <a:ext cx="3833495" cy="339598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253490" y="0"/>
            <a:ext cx="81705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买点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行情解读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635" y="1570355"/>
            <a:ext cx="1219263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理解真正的</a:t>
            </a:r>
            <a:r>
              <a:rPr lang="en-US" altLang="zh-CN" sz="3600"/>
              <a:t>”</a:t>
            </a:r>
            <a:r>
              <a:rPr lang="zh-CN" altLang="en-US" sz="3600">
                <a:sym typeface="+mn-ea"/>
              </a:rPr>
              <a:t>牛市</a:t>
            </a:r>
            <a:r>
              <a:rPr lang="en-US" altLang="zh-CN" sz="3600"/>
              <a:t>”</a:t>
            </a:r>
            <a:br>
              <a:rPr lang="en-US" altLang="zh-CN" sz="2800"/>
            </a:br>
            <a:r>
              <a:rPr lang="en-US" altLang="zh-CN" sz="2800"/>
              <a:t>1</a:t>
            </a:r>
            <a:r>
              <a:rPr lang="zh-CN" altLang="en-US" sz="2800"/>
              <a:t>、个股大部分的涨幅，也只集中在</a:t>
            </a:r>
            <a:r>
              <a:rPr lang="zh-CN" altLang="en-US" sz="2800" b="1">
                <a:solidFill>
                  <a:schemeClr val="accent3"/>
                </a:solidFill>
              </a:rPr>
              <a:t>少数的时间</a:t>
            </a:r>
            <a:r>
              <a:rPr lang="zh-CN" altLang="en-US" sz="2800"/>
              <a:t>里面，其他更多都是无聊时间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2</a:t>
            </a:r>
            <a:r>
              <a:rPr lang="zh-CN" altLang="en-US" sz="2800"/>
              <a:t>、永远不要怕踏空，牛市的周期都是一年半以上，伴随着很多深度洗盘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3</a:t>
            </a:r>
            <a:r>
              <a:rPr lang="zh-CN" altLang="en-US" sz="2800"/>
              <a:t>、牛市是伴随着多空双方激烈的博弈，屏蔽掉噪音，认可这轮政策就不要怀疑他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" y="1159510"/>
            <a:ext cx="11498580" cy="2835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1850"/>
            <a:ext cx="6577965" cy="57238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449820" y="251714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短线上攻决定市场的赚钱效应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右侧趋势已经走起来，这波调整不会很深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9930" y="888365"/>
            <a:ext cx="5563870" cy="3639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49149"/>
          <a:stretch>
            <a:fillRect/>
          </a:stretch>
        </p:blipFill>
        <p:spPr>
          <a:xfrm>
            <a:off x="509270" y="888365"/>
            <a:ext cx="3756660" cy="5133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01210" y="509206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看厂字型箱体支撑处</a:t>
            </a:r>
            <a:endParaRPr lang="zh-CN" altLang="en-US" sz="2800"/>
          </a:p>
        </p:txBody>
      </p:sp>
      <p:sp>
        <p:nvSpPr>
          <p:cNvPr id="34" name="文本框 33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新能源车、机器人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金融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42735" y="2150745"/>
            <a:ext cx="5407025" cy="1383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/>
              <a:t>券商短期</a:t>
            </a:r>
            <a:r>
              <a:rPr lang="en-US" altLang="zh-CN" sz="2800"/>
              <a:t>11</a:t>
            </a:r>
            <a:r>
              <a:rPr lang="zh-CN" altLang="en-US" sz="2800"/>
              <a:t>月份应该没啥行情了，要等到</a:t>
            </a:r>
            <a:r>
              <a:rPr lang="en-US" altLang="zh-CN" sz="2800"/>
              <a:t>12</a:t>
            </a:r>
            <a:r>
              <a:rPr lang="zh-CN" altLang="en-US" sz="2800"/>
              <a:t>月的经济会议</a:t>
            </a:r>
            <a:r>
              <a:rPr lang="en-US" altLang="zh-CN" sz="2800"/>
              <a:t> </a:t>
            </a:r>
            <a:r>
              <a:rPr lang="zh-CN" altLang="en-US" sz="2800"/>
              <a:t>或者年报披露</a:t>
            </a:r>
            <a:r>
              <a:rPr lang="en-US" altLang="zh-CN" sz="2800"/>
              <a:t> </a:t>
            </a:r>
            <a:r>
              <a:rPr lang="zh-CN" altLang="en-US" sz="2800"/>
              <a:t>以及明年两会</a:t>
            </a:r>
            <a:r>
              <a:rPr lang="en-US" altLang="zh-CN" sz="2800"/>
              <a:t> </a:t>
            </a:r>
            <a:r>
              <a:rPr lang="zh-CN" altLang="en-US" sz="2800"/>
              <a:t>才有戏</a:t>
            </a:r>
            <a:endParaRPr lang="zh-CN" altLang="en-US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1125220"/>
            <a:ext cx="5930265" cy="46342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12315" y="1805940"/>
            <a:ext cx="7423150" cy="2879090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2800"/>
              <a:t>几个时间点，容易有爆拉行情：</a:t>
            </a:r>
            <a:r>
              <a:rPr lang="en-US" altLang="zh-CN" sz="2800"/>
              <a:t>  </a:t>
            </a:r>
            <a:endParaRPr lang="en-US" altLang="zh-CN" sz="2800"/>
          </a:p>
          <a:p>
            <a:r>
              <a:rPr lang="zh-CN" altLang="en-US" sz="2800"/>
              <a:t>一个这一波美国大选前后</a:t>
            </a:r>
            <a:r>
              <a:rPr lang="en-US" altLang="zh-CN" sz="2800"/>
              <a:t> </a:t>
            </a:r>
            <a:endParaRPr lang="en-US" altLang="zh-CN" sz="2800"/>
          </a:p>
          <a:p>
            <a:r>
              <a:rPr lang="zh-CN" altLang="en-US" sz="2800"/>
              <a:t>一个第二次降息</a:t>
            </a:r>
            <a:r>
              <a:rPr lang="en-US" altLang="zh-CN" sz="2800"/>
              <a:t>  </a:t>
            </a:r>
            <a:endParaRPr lang="en-US" altLang="zh-CN" sz="2800"/>
          </a:p>
          <a:p>
            <a:r>
              <a:rPr lang="zh-CN" altLang="en-US" sz="2800"/>
              <a:t>一个券商年报披露</a:t>
            </a:r>
            <a:r>
              <a:rPr lang="en-US" altLang="zh-CN" sz="2800"/>
              <a:t>   </a:t>
            </a:r>
            <a:endParaRPr lang="en-US" altLang="zh-CN" sz="2800"/>
          </a:p>
          <a:p>
            <a:r>
              <a:rPr lang="zh-CN" altLang="en-US" sz="2800"/>
              <a:t>一个明年三月两会</a:t>
            </a:r>
            <a:r>
              <a:rPr lang="en-US" altLang="zh-CN" sz="2800"/>
              <a:t> 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SPECIAL_SOURCE" val="bdnull"/>
  <p:tag name="RESOURCE_RECORD_KEY" val="{&quot;70&quot;:[3322475,3312140]}"/>
</p:tagLst>
</file>

<file path=ppt/tags/tag82.xml><?xml version="1.0" encoding="utf-8"?>
<p:tagLst xmlns:p="http://schemas.openxmlformats.org/presentationml/2006/main">
  <p:tag name="KSO_WM_SPECIAL_SOURCE" val="bdnull"/>
  <p:tag name="RESOURCE_RECORD_KEY" val="{&quot;70&quot;:[3322475,3312140]}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ODYwYjEwMWQ3MzJhY2NkYjg2N2RlMDIwNjg4Y2RiYz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WPS 演示</Application>
  <PresentationFormat>宽屏</PresentationFormat>
  <Paragraphs>170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375</cp:revision>
  <dcterms:created xsi:type="dcterms:W3CDTF">2019-06-19T02:08:00Z</dcterms:created>
  <dcterms:modified xsi:type="dcterms:W3CDTF">2024-11-14T11:43:46Z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25EF2D00FC444F85BF88A42498782C19_13</vt:lpwstr>
  </property>
</Properties>
</file>