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1"/>
  </p:notesMasterIdLst>
  <p:sldIdLst>
    <p:sldId id="428" r:id="rId5"/>
    <p:sldId id="416" r:id="rId6"/>
    <p:sldId id="267" r:id="rId7"/>
    <p:sldId id="475" r:id="rId8"/>
    <p:sldId id="469" r:id="rId9"/>
    <p:sldId id="486" r:id="rId10"/>
    <p:sldId id="487" r:id="rId11"/>
    <p:sldId id="421" r:id="rId12"/>
    <p:sldId id="480" r:id="rId13"/>
    <p:sldId id="488" r:id="rId14"/>
    <p:sldId id="489" r:id="rId15"/>
    <p:sldId id="490" r:id="rId16"/>
    <p:sldId id="271" r:id="rId17"/>
    <p:sldId id="491" r:id="rId18"/>
    <p:sldId id="492" r:id="rId19"/>
    <p:sldId id="493" r:id="rId20"/>
    <p:sldId id="468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十二 猪肠" initials="十二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020EE"/>
    <a:srgbClr val="EB23CD"/>
    <a:srgbClr val="0A2EA8"/>
    <a:srgbClr val="132AAC"/>
    <a:srgbClr val="7399DC"/>
    <a:srgbClr val="C50001"/>
    <a:srgbClr val="C60101"/>
    <a:srgbClr val="915C09"/>
    <a:srgbClr val="FFF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4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gs" Target="tags/tag46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7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0" y="6731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50330"/>
            <a:ext cx="12192000" cy="400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经传多赢资深投顾：罗雪奎 | 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投顾执业编号：A1120616080001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基金从业编号：A20250619001216</a:t>
            </a:r>
            <a:endParaRPr lang="zh-CN" sz="12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ctr"/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20365" y="4539615"/>
            <a:ext cx="2494280" cy="368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endParaRPr lang="zh-CN" sz="12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0.png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9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0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1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4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4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11.png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3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2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罗雪奎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40325" y="3505835"/>
            <a:ext cx="37890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投顾执业编号:A1120616080001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A20250619001216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  <a:buClrTx/>
              <a:buSzTx/>
              <a:buFontTx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多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80820" y="1148715"/>
            <a:ext cx="744855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风口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T+3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布局拐点回档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18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罗雪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661400" y="954405"/>
            <a:ext cx="3627755" cy="5249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智能电网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T+3</a:t>
            </a:r>
            <a:endParaRPr lang="en-US" alt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0" y="821690"/>
            <a:ext cx="5972810" cy="5267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40" y="821690"/>
            <a:ext cx="4293870" cy="5212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934200" y="51377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承压触角回落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大消费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T+3</a:t>
            </a:r>
            <a:endParaRPr lang="en-US" alt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820" y="942340"/>
            <a:ext cx="4354195" cy="5287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942340"/>
            <a:ext cx="2711450" cy="3816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435" y="942340"/>
            <a:ext cx="2592070" cy="38093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5859780" y="52273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承压触角回落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医药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T+3</a:t>
            </a:r>
            <a:endParaRPr lang="en-US" alt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910" y="767080"/>
            <a:ext cx="4568190" cy="5323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955" y="906145"/>
            <a:ext cx="3578225" cy="42627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925" y="1405255"/>
            <a:ext cx="3126105" cy="44151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rcRect t="72577"/>
          <a:stretch>
            <a:fillRect/>
          </a:stretch>
        </p:blipFill>
        <p:spPr>
          <a:xfrm>
            <a:off x="8176895" y="4307840"/>
            <a:ext cx="2912745" cy="12820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53540" y="123190"/>
            <a:ext cx="8770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指数回调时，基金加仓时！多个百万疯狂加仓！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" y="862965"/>
            <a:ext cx="6102985" cy="49688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222"/>
          <a:stretch>
            <a:fillRect/>
          </a:stretch>
        </p:blipFill>
        <p:spPr>
          <a:xfrm>
            <a:off x="6425565" y="1009650"/>
            <a:ext cx="4836160" cy="30537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28476"/>
          <a:stretch>
            <a:fillRect/>
          </a:stretch>
        </p:blipFill>
        <p:spPr>
          <a:xfrm>
            <a:off x="6386195" y="4065905"/>
            <a:ext cx="1790700" cy="1765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861310" y="1069975"/>
            <a:ext cx="5897245" cy="55518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28476"/>
          <a:stretch>
            <a:fillRect/>
          </a:stretch>
        </p:blipFill>
        <p:spPr>
          <a:xfrm>
            <a:off x="697230" y="1999615"/>
            <a:ext cx="1612900" cy="15906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16555" y="29210"/>
            <a:ext cx="6358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基金购买流程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305" y="1323340"/>
            <a:ext cx="2558415" cy="52114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425" y="1323975"/>
            <a:ext cx="2574290" cy="5224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580" y="1310005"/>
            <a:ext cx="2570480" cy="5224780"/>
          </a:xfrm>
          <a:prstGeom prst="rect">
            <a:avLst/>
          </a:prstGeom>
        </p:spPr>
      </p:pic>
      <p:pic>
        <p:nvPicPr>
          <p:cNvPr id="9" name="图片 8" descr="基金开户-二维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1025" y="3326765"/>
            <a:ext cx="1800000" cy="1800000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3016250" y="5126990"/>
            <a:ext cx="2350770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tx1"/>
                </a:solidFill>
              </a:rPr>
              <a:t>APP</a:t>
            </a:r>
            <a:r>
              <a:rPr lang="zh-CN" altLang="en-US" b="1">
                <a:solidFill>
                  <a:schemeClr val="tx1"/>
                </a:solidFill>
              </a:rPr>
              <a:t>首页底部</a:t>
            </a:r>
            <a:r>
              <a:rPr lang="en-US" altLang="zh-CN" b="1">
                <a:solidFill>
                  <a:schemeClr val="tx1"/>
                </a:solidFill>
              </a:rPr>
              <a:t>-</a:t>
            </a:r>
            <a:r>
              <a:rPr lang="zh-CN" altLang="en-US" b="1">
                <a:solidFill>
                  <a:schemeClr val="tx1"/>
                </a:solidFill>
              </a:rPr>
              <a:t>理财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090285" y="5562600"/>
            <a:ext cx="2005965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选择对应基金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792220" y="781685"/>
            <a:ext cx="4159885" cy="4629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ym typeface="+mn-ea"/>
              </a:rPr>
              <a:t>方式二</a:t>
            </a:r>
            <a:r>
              <a:rPr lang="zh-CN" altLang="en-US" b="1"/>
              <a:t>：经传多赢股票</a:t>
            </a:r>
            <a:r>
              <a:rPr lang="en-US" altLang="zh-CN" b="1"/>
              <a:t>APP</a:t>
            </a:r>
            <a:r>
              <a:rPr lang="zh-CN" altLang="en-US" b="1"/>
              <a:t>内购买</a:t>
            </a:r>
            <a:endParaRPr lang="zh-CN" altLang="en-US" b="1"/>
          </a:p>
        </p:txBody>
      </p:sp>
      <p:sp>
        <p:nvSpPr>
          <p:cNvPr id="17" name="矩形 16"/>
          <p:cNvSpPr/>
          <p:nvPr/>
        </p:nvSpPr>
        <p:spPr>
          <a:xfrm>
            <a:off x="290195" y="1069975"/>
            <a:ext cx="2464435" cy="46405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484505" y="781685"/>
            <a:ext cx="2081530" cy="6731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ym typeface="+mn-ea"/>
              </a:rPr>
              <a:t>方式一</a:t>
            </a:r>
            <a:endParaRPr lang="zh-CN" altLang="en-US" b="1">
              <a:sym typeface="+mn-ea"/>
            </a:endParaRPr>
          </a:p>
          <a:p>
            <a:pPr algn="ctr"/>
            <a:r>
              <a:rPr lang="zh-CN" altLang="en-US" b="1"/>
              <a:t>扫码直接</a:t>
            </a:r>
            <a:r>
              <a:rPr lang="zh-CN" altLang="en-US" b="1"/>
              <a:t>购买</a:t>
            </a:r>
            <a:endParaRPr lang="zh-CN" altLang="en-US" b="1"/>
          </a:p>
        </p:txBody>
      </p:sp>
      <p:sp>
        <p:nvSpPr>
          <p:cNvPr id="25" name="矩形 24"/>
          <p:cNvSpPr/>
          <p:nvPr/>
        </p:nvSpPr>
        <p:spPr>
          <a:xfrm>
            <a:off x="8870315" y="1090295"/>
            <a:ext cx="2962910" cy="55518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9026525" y="802005"/>
            <a:ext cx="2619375" cy="6527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如果</a:t>
            </a:r>
            <a:r>
              <a:rPr lang="zh-CN" altLang="en-US" b="1"/>
              <a:t>还未开户</a:t>
            </a:r>
            <a:endParaRPr lang="zh-CN" altLang="en-US" b="1"/>
          </a:p>
          <a:p>
            <a:pPr algn="ctr"/>
            <a:r>
              <a:rPr lang="zh-CN" altLang="en-US" b="1"/>
              <a:t>可直接</a:t>
            </a:r>
            <a:r>
              <a:rPr lang="zh-CN" altLang="en-US" b="1"/>
              <a:t>扫码先</a:t>
            </a:r>
            <a:r>
              <a:rPr lang="zh-CN" altLang="en-US" b="1"/>
              <a:t>开户</a:t>
            </a:r>
            <a:endParaRPr lang="zh-CN" altLang="en-US" b="1"/>
          </a:p>
        </p:txBody>
      </p:sp>
      <p:sp>
        <p:nvSpPr>
          <p:cNvPr id="27" name="圆角矩形 26"/>
          <p:cNvSpPr/>
          <p:nvPr/>
        </p:nvSpPr>
        <p:spPr>
          <a:xfrm>
            <a:off x="531495" y="3691255"/>
            <a:ext cx="2002790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扫码直接</a:t>
            </a:r>
            <a:r>
              <a:rPr lang="zh-CN" altLang="en-US" b="1">
                <a:solidFill>
                  <a:schemeClr val="tx1"/>
                </a:solidFill>
              </a:rPr>
              <a:t>购买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9309735" y="5126990"/>
            <a:ext cx="2002790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扫码直接</a:t>
            </a:r>
            <a:r>
              <a:rPr lang="zh-CN" altLang="en-US" b="1">
                <a:solidFill>
                  <a:schemeClr val="tx1"/>
                </a:solidFill>
              </a:rPr>
              <a:t>开户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05" y="4283075"/>
            <a:ext cx="2212975" cy="117030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90195" y="5825490"/>
            <a:ext cx="24593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基金的过往业绩并不预示其未来表现</a:t>
            </a:r>
            <a:r>
              <a:rPr lang="en-US" altLang="zh-CN" sz="1000">
                <a:solidFill>
                  <a:schemeClr val="bg1"/>
                </a:solidFill>
              </a:rPr>
              <a:t>,</a:t>
            </a:r>
            <a:r>
              <a:rPr lang="zh-CN" altLang="en-US" sz="1000">
                <a:solidFill>
                  <a:schemeClr val="bg1"/>
                </a:solidFill>
              </a:rPr>
              <a:t>基金管理人管理的其他基金的业绩并不构成基金业绩表现的保证</a:t>
            </a:r>
            <a:r>
              <a:rPr lang="en-US" altLang="zh-CN" sz="1000">
                <a:solidFill>
                  <a:schemeClr val="bg1"/>
                </a:solidFill>
              </a:rPr>
              <a:t>,</a:t>
            </a:r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,</a:t>
            </a:r>
            <a:r>
              <a:rPr lang="zh-CN" altLang="en-US" sz="1000">
                <a:solidFill>
                  <a:schemeClr val="bg1"/>
                </a:solidFill>
              </a:rPr>
              <a:t>投资需谨慎！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8375" y="252412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94175" y="340868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062855" y="23069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市场环境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5"/>
            </p:custDataLst>
          </p:nvPr>
        </p:nvSpPr>
        <p:spPr>
          <a:xfrm>
            <a:off x="4257675" y="222377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4270375" y="310705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5062855" y="319024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T+3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回档节奏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市场环境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30935" y="22860"/>
            <a:ext cx="104374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市场环境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9155" y="1290955"/>
            <a:ext cx="1026033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endParaRPr lang="zh-CN" altLang="en-US" sz="2400">
              <a:solidFill>
                <a:srgbClr val="F315F3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" y="979170"/>
            <a:ext cx="4219575" cy="2117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" y="3487420"/>
            <a:ext cx="4238625" cy="18357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485" y="909320"/>
            <a:ext cx="2995930" cy="2187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665" y="905510"/>
            <a:ext cx="2917190" cy="2191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8594090" y="3741420"/>
            <a:ext cx="33616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部分指数</a:t>
            </a:r>
            <a:r>
              <a:rPr lang="zh-CN" altLang="en-US">
                <a:solidFill>
                  <a:srgbClr val="00B050"/>
                </a:solidFill>
              </a:rPr>
              <a:t>绿帽背离</a:t>
            </a:r>
            <a:endParaRPr lang="zh-CN" altLang="en-US">
              <a:solidFill>
                <a:srgbClr val="00B050"/>
              </a:solidFill>
            </a:endParaRPr>
          </a:p>
          <a:p>
            <a:r>
              <a:rPr lang="en-US" altLang="zh-CN"/>
              <a:t>2.</a:t>
            </a:r>
            <a:r>
              <a:rPr lang="zh-CN" altLang="en-US"/>
              <a:t>部分指数</a:t>
            </a:r>
            <a:r>
              <a:rPr lang="zh-CN" altLang="en-US">
                <a:solidFill>
                  <a:srgbClr val="FF0000"/>
                </a:solidFill>
              </a:rPr>
              <a:t>牛线下移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3.</a:t>
            </a:r>
            <a:r>
              <a:rPr lang="zh-CN" altLang="en-US"/>
              <a:t>大多指数</a:t>
            </a:r>
            <a:r>
              <a:rPr lang="zh-CN" altLang="en-US">
                <a:solidFill>
                  <a:srgbClr val="2020EE"/>
                </a:solidFill>
              </a:rPr>
              <a:t>周线</a:t>
            </a:r>
            <a:r>
              <a:rPr lang="en-US" altLang="zh-CN">
                <a:solidFill>
                  <a:srgbClr val="2020EE"/>
                </a:solidFill>
              </a:rPr>
              <a:t>/</a:t>
            </a:r>
            <a:r>
              <a:rPr lang="zh-CN" altLang="en-US">
                <a:solidFill>
                  <a:srgbClr val="2020EE"/>
                </a:solidFill>
              </a:rPr>
              <a:t>月线死叉</a:t>
            </a:r>
            <a:endParaRPr lang="zh-CN" altLang="en-US">
              <a:solidFill>
                <a:srgbClr val="2020EE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4.</a:t>
            </a:r>
            <a:r>
              <a:rPr lang="zh-CN" altLang="en-US">
                <a:solidFill>
                  <a:schemeClr val="tx1"/>
                </a:solidFill>
              </a:rPr>
              <a:t>外围摩擦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5.</a:t>
            </a:r>
            <a:r>
              <a:rPr lang="zh-CN" altLang="en-US">
                <a:solidFill>
                  <a:schemeClr val="tx1"/>
                </a:solidFill>
              </a:rPr>
              <a:t>情绪高标被停牌（海峡、平潭）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520" y="3429000"/>
            <a:ext cx="2075180" cy="28244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60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中强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59305" y="71310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53920" y="915035"/>
            <a:ext cx="4006215" cy="262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182880" y="982980"/>
            <a:ext cx="7503160" cy="53778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60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个股承压平台回落（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59305" y="71310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53920" y="915035"/>
            <a:ext cx="4006215" cy="262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435" y="831215"/>
            <a:ext cx="8479155" cy="54032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415" y="3178810"/>
            <a:ext cx="3457575" cy="15906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60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个股承压平台回落（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59305" y="71310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53920" y="915035"/>
            <a:ext cx="4006215" cy="262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360045" y="915035"/>
            <a:ext cx="5800090" cy="5320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480" y="1382395"/>
            <a:ext cx="3914775" cy="36480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风口</a:t>
            </a:r>
            <a:r>
              <a:rPr lang="en-US" alt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T+3</a:t>
            </a:r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节奏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厦门自贸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T+3</a:t>
            </a:r>
            <a:endParaRPr lang="en-US" alt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960" y="871855"/>
            <a:ext cx="6110605" cy="5338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220" y="1108075"/>
            <a:ext cx="4467225" cy="51022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276.6,&quot;left&quot;:276.25,&quot;top&quot;:124.05,&quot;width&quot;:600.25}"/>
</p:tagLst>
</file>

<file path=ppt/tags/tag24.xml><?xml version="1.0" encoding="utf-8"?>
<p:tagLst xmlns:p="http://schemas.openxmlformats.org/presentationml/2006/main">
  <p:tag name="KSO_WM_DIAGRAM_VIRTUALLY_FRAME" val="{&quot;height&quot;:276.6,&quot;left&quot;:276.25,&quot;top&quot;:124.05,&quot;width&quot;:600.25}"/>
</p:tagLst>
</file>

<file path=ppt/tags/tag25.xml><?xml version="1.0" encoding="utf-8"?>
<p:tagLst xmlns:p="http://schemas.openxmlformats.org/presentationml/2006/main">
  <p:tag name="KSO_WM_DIAGRAM_VIRTUALLY_FRAME" val="{&quot;height&quot;:276.6,&quot;left&quot;:276.25,&quot;top&quot;:124.05,&quot;width&quot;:600.25}"/>
</p:tagLst>
</file>

<file path=ppt/tags/tag26.xml><?xml version="1.0" encoding="utf-8"?>
<p:tagLst xmlns:p="http://schemas.openxmlformats.org/presentationml/2006/main">
  <p:tag name="KSO_WM_DIAGRAM_VIRTUALLY_FRAME" val="{&quot;height&quot;:276.6,&quot;left&quot;:276.25,&quot;top&quot;:124.05,&quot;width&quot;:600.25}"/>
</p:tagLst>
</file>

<file path=ppt/tags/tag27.xml><?xml version="1.0" encoding="utf-8"?>
<p:tagLst xmlns:p="http://schemas.openxmlformats.org/presentationml/2006/main">
  <p:tag name="KSO_WM_DIAGRAM_VIRTUALLY_FRAME" val="{&quot;height&quot;:276.6,&quot;left&quot;:276.25,&quot;top&quot;:124.05,&quot;width&quot;:600.25}"/>
</p:tagLst>
</file>

<file path=ppt/tags/tag28.xml><?xml version="1.0" encoding="utf-8"?>
<p:tagLst xmlns:p="http://schemas.openxmlformats.org/presentationml/2006/main">
  <p:tag name="KSO_WM_DIAGRAM_VIRTUALLY_FRAME" val="{&quot;height&quot;:276.6,&quot;left&quot;:276.25,&quot;top&quot;:124.05,&quot;width&quot;:600.25}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c1YzI2Y2JkZDkxNWZiMmMzODViMTg0ZjQ0MTZjNGQ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469</Words>
  <Application>WPS 演示</Application>
  <PresentationFormat>宽屏</PresentationFormat>
  <Paragraphs>79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314</cp:revision>
  <dcterms:created xsi:type="dcterms:W3CDTF">2019-06-19T02:08:00Z</dcterms:created>
  <dcterms:modified xsi:type="dcterms:W3CDTF">2025-11-18T09:17:31Z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244ACA2EB60840989A6E7AD0DF89266E</vt:lpwstr>
  </property>
</Properties>
</file>