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5.svg" ContentType="image/svg+xml"/>
  <Override PartName="/ppt/media/image17.svg" ContentType="image/svg+xml"/>
  <Override PartName="/ppt/media/image19.svg" ContentType="image/svg+xml"/>
  <Override PartName="/ppt/media/image30.svg" ContentType="image/svg+xml"/>
  <Override PartName="/ppt/media/image32.svg" ContentType="image/svg+xml"/>
  <Override PartName="/ppt/media/image3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3" r:id="rId3"/>
  </p:sldMasterIdLst>
  <p:notesMasterIdLst>
    <p:notesMasterId r:id="rId9"/>
  </p:notesMasterIdLst>
  <p:handoutMasterIdLst>
    <p:handoutMasterId r:id="rId28"/>
  </p:handoutMasterIdLst>
  <p:sldIdLst>
    <p:sldId id="727" r:id="rId4"/>
    <p:sldId id="307" r:id="rId5"/>
    <p:sldId id="663" r:id="rId6"/>
    <p:sldId id="812" r:id="rId7"/>
    <p:sldId id="834" r:id="rId8"/>
    <p:sldId id="673" r:id="rId10"/>
    <p:sldId id="860" r:id="rId11"/>
    <p:sldId id="679" r:id="rId12"/>
    <p:sldId id="793" r:id="rId13"/>
    <p:sldId id="819" r:id="rId14"/>
    <p:sldId id="798" r:id="rId15"/>
    <p:sldId id="799" r:id="rId16"/>
    <p:sldId id="836" r:id="rId17"/>
    <p:sldId id="861" r:id="rId18"/>
    <p:sldId id="862" r:id="rId19"/>
    <p:sldId id="837" r:id="rId20"/>
    <p:sldId id="863" r:id="rId21"/>
    <p:sldId id="849" r:id="rId22"/>
    <p:sldId id="864" r:id="rId23"/>
    <p:sldId id="690" r:id="rId24"/>
    <p:sldId id="728" r:id="rId25"/>
    <p:sldId id="729" r:id="rId26"/>
    <p:sldId id="503" r:id="rId27"/>
  </p:sldIdLst>
  <p:sldSz cx="12192000" cy="6858000"/>
  <p:notesSz cx="6858000" cy="9144000"/>
  <p:embeddedFontLst>
    <p:embeddedFont>
      <p:font typeface="微软雅黑" panose="020B0503020204020204" pitchFamily="34" charset="-122"/>
      <p:regular r:id="rId33"/>
    </p:embeddedFont>
    <p:embeddedFont>
      <p:font typeface="方正宝黑体 简 Light" panose="02000400000000000000" charset="-122"/>
      <p:regular r:id="rId34"/>
    </p:embeddedFont>
    <p:embeddedFont>
      <p:font typeface="黑体" panose="02010609060101010101" charset="-122"/>
      <p:regular r:id="rId35"/>
    </p:embeddedFont>
    <p:embeddedFont>
      <p:font typeface="印品朗黑体" panose="00000800000000000000" charset="-122"/>
      <p:regular r:id="rId36"/>
    </p:embeddedFont>
    <p:embeddedFont>
      <p:font typeface="方正宝黑体 简 Medium" panose="02010600010101010101" charset="-122"/>
      <p:regular r:id="rId37"/>
    </p:embeddedFont>
    <p:embeddedFont>
      <p:font typeface="文道潮黑体" panose="02010600040101010101" charset="-122"/>
      <p:regular r:id="rId38"/>
    </p:embeddedFont>
    <p:embeddedFont>
      <p:font typeface="方正大标宋简体" panose="02000000000000000000" charset="-122"/>
      <p:regular r:id="rId39"/>
    </p:embeddedFont>
    <p:embeddedFont>
      <p:font typeface="Calibri" panose="020F0502020204030204" charset="0"/>
      <p:regular r:id="rId40"/>
      <p:bold r:id="rId41"/>
      <p:italic r:id="rId42"/>
      <p:boldItalic r:id="rId43"/>
    </p:embeddedFont>
  </p:embeddedFontLst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7" userDrawn="1">
          <p15:clr>
            <a:srgbClr val="A4A3A4"/>
          </p15:clr>
        </p15:guide>
        <p15:guide id="2" pos="371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41789"/>
    <a:srgbClr val="210BB8"/>
    <a:srgbClr val="D9D9D9"/>
    <a:srgbClr val="742F01"/>
    <a:srgbClr val="4A4A4A"/>
    <a:srgbClr val="FFFEEB"/>
    <a:srgbClr val="FFF4A3"/>
    <a:srgbClr val="7C0000"/>
    <a:srgbClr val="7E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87"/>
        <p:guide pos="371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4" Type="http://schemas.openxmlformats.org/officeDocument/2006/relationships/tags" Target="tags/tag171.xml"/><Relationship Id="rId43" Type="http://schemas.openxmlformats.org/officeDocument/2006/relationships/font" Target="fonts/font11.fntdata"/><Relationship Id="rId42" Type="http://schemas.openxmlformats.org/officeDocument/2006/relationships/font" Target="fonts/font10.fntdata"/><Relationship Id="rId41" Type="http://schemas.openxmlformats.org/officeDocument/2006/relationships/font" Target="fonts/font9.fntdata"/><Relationship Id="rId40" Type="http://schemas.openxmlformats.org/officeDocument/2006/relationships/font" Target="fonts/font8.fntdata"/><Relationship Id="rId4" Type="http://schemas.openxmlformats.org/officeDocument/2006/relationships/slide" Target="slides/slide1.xml"/><Relationship Id="rId39" Type="http://schemas.openxmlformats.org/officeDocument/2006/relationships/font" Target="fonts/font7.fntdata"/><Relationship Id="rId38" Type="http://schemas.openxmlformats.org/officeDocument/2006/relationships/font" Target="fonts/font6.fntdata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7" Type="http://schemas.openxmlformats.org/officeDocument/2006/relationships/image" Target="../media/image1.png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tags" Target="../tags/tag2.xml"/><Relationship Id="rId3" Type="http://schemas.openxmlformats.org/officeDocument/2006/relationships/image" Target="../media/image3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tags" Target="../tags/tag4.xml"/><Relationship Id="rId3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7" Type="http://schemas.openxmlformats.org/officeDocument/2006/relationships/image" Target="../media/image1.png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tags" Target="../tags/tag15.xml"/><Relationship Id="rId3" Type="http://schemas.openxmlformats.org/officeDocument/2006/relationships/image" Target="../media/image3.png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4" name="图片 3" descr="//192.168.10.86/素材/营销策划/7.课程/炒股进阶班课程项目/2024年/2024年6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>
            <p:custDataLst>
              <p:tags r:id="rId4"/>
            </p:custDataLst>
          </p:nvPr>
        </p:nvCxnSpPr>
        <p:spPr>
          <a:xfrm flipV="1">
            <a:off x="1581150" y="63055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FFFEEB">
                    <a:lumMod val="42000"/>
                    <a:lumOff val="58000"/>
                  </a:srgbClr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0" y="657987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经传多赢资深投顾 :刘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涛丨执业编号:A1120619060024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风险提示:观点基于软件数据和理论模型分析，仅供参考，不构成买卖建议，股市有风险，投资需谨慎！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刘涛丨执业编号：</a:t>
            </a:r>
            <a:r>
              <a:rPr lang="en-US" alt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pitchFamily="34" charset="-122"/>
                <a:sym typeface="+mn-ea"/>
              </a:rPr>
              <a:t> A1120619060024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b="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sp>
        <p:nvSpPr>
          <p:cNvPr id="18" name="文本框 17"/>
          <p:cNvSpPr txBox="1"/>
          <p:nvPr userDrawn="1">
            <p:custDataLst>
              <p:tags r:id="rId4"/>
            </p:custDataLst>
          </p:nvPr>
        </p:nvSpPr>
        <p:spPr>
          <a:xfrm>
            <a:off x="9048750" y="6337300"/>
            <a:ext cx="2801620" cy="3543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20000"/>
              </a:lnSpc>
            </a:pPr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股市有风险</a:t>
            </a:r>
            <a:r>
              <a:rPr lang="en-US" altLang="zh-CN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·</a:t>
            </a:r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投资需谨慎！</a:t>
            </a:r>
            <a:endParaRPr lang="zh-CN" altLang="en-US" sz="1200"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2" name="图片 1" descr="目录页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>
            <p:custDataLst>
              <p:tags r:id="rId4"/>
            </p:custDataLst>
          </p:nvPr>
        </p:nvCxnSpPr>
        <p:spPr>
          <a:xfrm flipV="1">
            <a:off x="1581150" y="63055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FFFEEB">
                    <a:lumMod val="42000"/>
                    <a:lumOff val="58000"/>
                  </a:srgbClr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0" y="657987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经传多赢资深投顾 :刘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涛丨执业编号:A1120619060024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风险提示:观点基于软件数据和理论模型分析，仅供参考，不构成买卖建议，股市有风险，投资需谨慎！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刘涛丨执业编号：</a:t>
            </a:r>
            <a:r>
              <a:rPr lang="en-US" alt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pitchFamily="34" charset="-122"/>
                <a:sym typeface="+mn-ea"/>
              </a:rPr>
              <a:t> A1120619060024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b="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tags" Target="../tags/tag13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99.xml"/><Relationship Id="rId8" Type="http://schemas.openxmlformats.org/officeDocument/2006/relationships/tags" Target="../tags/tag98.xml"/><Relationship Id="rId7" Type="http://schemas.openxmlformats.org/officeDocument/2006/relationships/tags" Target="../tags/tag97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02.xml"/><Relationship Id="rId12" Type="http://schemas.openxmlformats.org/officeDocument/2006/relationships/image" Target="../media/image21.png"/><Relationship Id="rId11" Type="http://schemas.openxmlformats.org/officeDocument/2006/relationships/tags" Target="../tags/tag101.xml"/><Relationship Id="rId10" Type="http://schemas.openxmlformats.org/officeDocument/2006/relationships/tags" Target="../tags/tag100.xml"/><Relationship Id="rId1" Type="http://schemas.openxmlformats.org/officeDocument/2006/relationships/tags" Target="../tags/tag9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tags" Target="../tags/tag110.xml"/><Relationship Id="rId7" Type="http://schemas.openxmlformats.org/officeDocument/2006/relationships/tags" Target="../tags/tag109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119.xml"/><Relationship Id="rId16" Type="http://schemas.openxmlformats.org/officeDocument/2006/relationships/tags" Target="../tags/tag118.xml"/><Relationship Id="rId15" Type="http://schemas.openxmlformats.org/officeDocument/2006/relationships/tags" Target="../tags/tag117.xml"/><Relationship Id="rId14" Type="http://schemas.openxmlformats.org/officeDocument/2006/relationships/tags" Target="../tags/tag116.xml"/><Relationship Id="rId13" Type="http://schemas.openxmlformats.org/officeDocument/2006/relationships/tags" Target="../tags/tag115.xml"/><Relationship Id="rId12" Type="http://schemas.openxmlformats.org/officeDocument/2006/relationships/tags" Target="../tags/tag114.xml"/><Relationship Id="rId11" Type="http://schemas.openxmlformats.org/officeDocument/2006/relationships/tags" Target="../tags/tag113.xml"/><Relationship Id="rId10" Type="http://schemas.openxmlformats.org/officeDocument/2006/relationships/tags" Target="../tags/tag112.xml"/><Relationship Id="rId1" Type="http://schemas.openxmlformats.org/officeDocument/2006/relationships/tags" Target="../tags/tag103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2.png"/><Relationship Id="rId1" Type="http://schemas.openxmlformats.org/officeDocument/2006/relationships/tags" Target="../tags/tag120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23.png"/><Relationship Id="rId1" Type="http://schemas.openxmlformats.org/officeDocument/2006/relationships/tags" Target="../tags/tag12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5.xml"/><Relationship Id="rId2" Type="http://schemas.openxmlformats.org/officeDocument/2006/relationships/image" Target="../media/image24.png"/><Relationship Id="rId1" Type="http://schemas.openxmlformats.org/officeDocument/2006/relationships/tags" Target="../tags/tag124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25.png"/><Relationship Id="rId1" Type="http://schemas.openxmlformats.org/officeDocument/2006/relationships/tags" Target="../tags/tag126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26.png"/><Relationship Id="rId1" Type="http://schemas.openxmlformats.org/officeDocument/2006/relationships/tags" Target="../tags/tag128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1.xml"/><Relationship Id="rId2" Type="http://schemas.openxmlformats.org/officeDocument/2006/relationships/image" Target="../media/image27.png"/><Relationship Id="rId1" Type="http://schemas.openxmlformats.org/officeDocument/2006/relationships/tags" Target="../tags/tag130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3.xml"/><Relationship Id="rId2" Type="http://schemas.openxmlformats.org/officeDocument/2006/relationships/image" Target="../media/image28.png"/><Relationship Id="rId1" Type="http://schemas.openxmlformats.org/officeDocument/2006/relationships/tags" Target="../tags/tag132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42.xml"/><Relationship Id="rId8" Type="http://schemas.openxmlformats.org/officeDocument/2006/relationships/tags" Target="../tags/tag141.xml"/><Relationship Id="rId7" Type="http://schemas.openxmlformats.org/officeDocument/2006/relationships/tags" Target="../tags/tag140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147.xml"/><Relationship Id="rId13" Type="http://schemas.openxmlformats.org/officeDocument/2006/relationships/tags" Target="../tags/tag146.xml"/><Relationship Id="rId12" Type="http://schemas.openxmlformats.org/officeDocument/2006/relationships/tags" Target="../tags/tag145.xml"/><Relationship Id="rId11" Type="http://schemas.openxmlformats.org/officeDocument/2006/relationships/tags" Target="../tags/tag144.xml"/><Relationship Id="rId10" Type="http://schemas.openxmlformats.org/officeDocument/2006/relationships/tags" Target="../tags/tag143.xml"/><Relationship Id="rId1" Type="http://schemas.openxmlformats.org/officeDocument/2006/relationships/tags" Target="../tags/tag134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25.xml"/><Relationship Id="rId4" Type="http://schemas.openxmlformats.org/officeDocument/2006/relationships/image" Target="../media/image9.png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56.xml"/><Relationship Id="rId8" Type="http://schemas.openxmlformats.org/officeDocument/2006/relationships/tags" Target="../tags/tag155.xml"/><Relationship Id="rId7" Type="http://schemas.openxmlformats.org/officeDocument/2006/relationships/tags" Target="../tags/tag154.xml"/><Relationship Id="rId6" Type="http://schemas.openxmlformats.org/officeDocument/2006/relationships/tags" Target="../tags/tag153.xml"/><Relationship Id="rId5" Type="http://schemas.openxmlformats.org/officeDocument/2006/relationships/tags" Target="../tags/tag152.xml"/><Relationship Id="rId4" Type="http://schemas.openxmlformats.org/officeDocument/2006/relationships/tags" Target="../tags/tag151.xml"/><Relationship Id="rId3" Type="http://schemas.openxmlformats.org/officeDocument/2006/relationships/tags" Target="../tags/tag150.xml"/><Relationship Id="rId27" Type="http://schemas.openxmlformats.org/officeDocument/2006/relationships/slideLayout" Target="../slideLayouts/slideLayout2.xml"/><Relationship Id="rId26" Type="http://schemas.openxmlformats.org/officeDocument/2006/relationships/tags" Target="../tags/tag167.xml"/><Relationship Id="rId25" Type="http://schemas.openxmlformats.org/officeDocument/2006/relationships/image" Target="../media/image34.svg"/><Relationship Id="rId24" Type="http://schemas.openxmlformats.org/officeDocument/2006/relationships/image" Target="../media/image33.png"/><Relationship Id="rId23" Type="http://schemas.openxmlformats.org/officeDocument/2006/relationships/tags" Target="../tags/tag166.xml"/><Relationship Id="rId22" Type="http://schemas.openxmlformats.org/officeDocument/2006/relationships/tags" Target="../tags/tag165.xml"/><Relationship Id="rId21" Type="http://schemas.openxmlformats.org/officeDocument/2006/relationships/tags" Target="../tags/tag164.xml"/><Relationship Id="rId20" Type="http://schemas.openxmlformats.org/officeDocument/2006/relationships/image" Target="../media/image32.svg"/><Relationship Id="rId2" Type="http://schemas.openxmlformats.org/officeDocument/2006/relationships/tags" Target="../tags/tag149.xml"/><Relationship Id="rId19" Type="http://schemas.openxmlformats.org/officeDocument/2006/relationships/image" Target="../media/image31.png"/><Relationship Id="rId18" Type="http://schemas.openxmlformats.org/officeDocument/2006/relationships/tags" Target="../tags/tag163.xml"/><Relationship Id="rId17" Type="http://schemas.openxmlformats.org/officeDocument/2006/relationships/tags" Target="../tags/tag162.xml"/><Relationship Id="rId16" Type="http://schemas.openxmlformats.org/officeDocument/2006/relationships/tags" Target="../tags/tag161.xml"/><Relationship Id="rId15" Type="http://schemas.openxmlformats.org/officeDocument/2006/relationships/tags" Target="../tags/tag160.xml"/><Relationship Id="rId14" Type="http://schemas.openxmlformats.org/officeDocument/2006/relationships/tags" Target="../tags/tag159.xml"/><Relationship Id="rId13" Type="http://schemas.openxmlformats.org/officeDocument/2006/relationships/tags" Target="../tags/tag158.xml"/><Relationship Id="rId12" Type="http://schemas.openxmlformats.org/officeDocument/2006/relationships/image" Target="../media/image30.svg"/><Relationship Id="rId11" Type="http://schemas.openxmlformats.org/officeDocument/2006/relationships/image" Target="../media/image29.png"/><Relationship Id="rId10" Type="http://schemas.openxmlformats.org/officeDocument/2006/relationships/tags" Target="../tags/tag157.xml"/><Relationship Id="rId1" Type="http://schemas.openxmlformats.org/officeDocument/2006/relationships/tags" Target="../tags/tag14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8.xml"/><Relationship Id="rId1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9.xml"/><Relationship Id="rId1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70.xml"/><Relationship Id="rId1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8.xml"/><Relationship Id="rId3" Type="http://schemas.openxmlformats.org/officeDocument/2006/relationships/image" Target="../media/image10.png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tags" Target="../tags/tag36.xml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48.xml"/><Relationship Id="rId2" Type="http://schemas.openxmlformats.org/officeDocument/2006/relationships/tags" Target="../tags/tag30.xml"/><Relationship Id="rId19" Type="http://schemas.openxmlformats.org/officeDocument/2006/relationships/tags" Target="../tags/tag47.xml"/><Relationship Id="rId18" Type="http://schemas.openxmlformats.org/officeDocument/2006/relationships/tags" Target="../tags/tag46.xml"/><Relationship Id="rId17" Type="http://schemas.openxmlformats.org/officeDocument/2006/relationships/tags" Target="../tags/tag45.xml"/><Relationship Id="rId16" Type="http://schemas.openxmlformats.org/officeDocument/2006/relationships/tags" Target="../tags/tag44.xml"/><Relationship Id="rId15" Type="http://schemas.openxmlformats.org/officeDocument/2006/relationships/tags" Target="../tags/tag43.xml"/><Relationship Id="rId14" Type="http://schemas.openxmlformats.org/officeDocument/2006/relationships/tags" Target="../tags/tag42.xml"/><Relationship Id="rId13" Type="http://schemas.openxmlformats.org/officeDocument/2006/relationships/tags" Target="../tags/tag41.xml"/><Relationship Id="rId12" Type="http://schemas.openxmlformats.org/officeDocument/2006/relationships/tags" Target="../tags/tag40.xml"/><Relationship Id="rId11" Type="http://schemas.openxmlformats.org/officeDocument/2006/relationships/tags" Target="../tags/tag39.xml"/><Relationship Id="rId10" Type="http://schemas.openxmlformats.org/officeDocument/2006/relationships/tags" Target="../tags/tag38.xml"/><Relationship Id="rId1" Type="http://schemas.openxmlformats.org/officeDocument/2006/relationships/tags" Target="../tags/tag29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50.xml"/><Relationship Id="rId2" Type="http://schemas.openxmlformats.org/officeDocument/2006/relationships/image" Target="../media/image11.png"/><Relationship Id="rId1" Type="http://schemas.openxmlformats.org/officeDocument/2006/relationships/tags" Target="../tags/tag49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tags" Target="../tags/tag58.xml"/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63.xml"/><Relationship Id="rId12" Type="http://schemas.openxmlformats.org/officeDocument/2006/relationships/tags" Target="../tags/tag62.xml"/><Relationship Id="rId11" Type="http://schemas.openxmlformats.org/officeDocument/2006/relationships/tags" Target="../tags/tag61.xml"/><Relationship Id="rId10" Type="http://schemas.openxmlformats.org/officeDocument/2006/relationships/tags" Target="../tags/tag60.xml"/><Relationship Id="rId1" Type="http://schemas.openxmlformats.org/officeDocument/2006/relationships/tags" Target="../tags/tag51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5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64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73.xml"/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5" Type="http://schemas.openxmlformats.org/officeDocument/2006/relationships/slideLayout" Target="../slideLayouts/slideLayout2.xml"/><Relationship Id="rId24" Type="http://schemas.openxmlformats.org/officeDocument/2006/relationships/tags" Target="../tags/tag90.xml"/><Relationship Id="rId23" Type="http://schemas.openxmlformats.org/officeDocument/2006/relationships/image" Target="../media/image20.png"/><Relationship Id="rId22" Type="http://schemas.openxmlformats.org/officeDocument/2006/relationships/image" Target="../media/image19.svg"/><Relationship Id="rId21" Type="http://schemas.openxmlformats.org/officeDocument/2006/relationships/image" Target="../media/image18.png"/><Relationship Id="rId20" Type="http://schemas.openxmlformats.org/officeDocument/2006/relationships/tags" Target="../tags/tag89.xml"/><Relationship Id="rId2" Type="http://schemas.openxmlformats.org/officeDocument/2006/relationships/tags" Target="../tags/tag75.xml"/><Relationship Id="rId19" Type="http://schemas.openxmlformats.org/officeDocument/2006/relationships/image" Target="../media/image17.svg"/><Relationship Id="rId18" Type="http://schemas.openxmlformats.org/officeDocument/2006/relationships/image" Target="../media/image16.png"/><Relationship Id="rId17" Type="http://schemas.openxmlformats.org/officeDocument/2006/relationships/tags" Target="../tags/tag88.xml"/><Relationship Id="rId16" Type="http://schemas.openxmlformats.org/officeDocument/2006/relationships/image" Target="../media/image15.svg"/><Relationship Id="rId15" Type="http://schemas.openxmlformats.org/officeDocument/2006/relationships/image" Target="../media/image14.png"/><Relationship Id="rId14" Type="http://schemas.openxmlformats.org/officeDocument/2006/relationships/tags" Target="../tags/tag87.xml"/><Relationship Id="rId13" Type="http://schemas.openxmlformats.org/officeDocument/2006/relationships/tags" Target="../tags/tag86.xml"/><Relationship Id="rId12" Type="http://schemas.openxmlformats.org/officeDocument/2006/relationships/tags" Target="../tags/tag85.xml"/><Relationship Id="rId11" Type="http://schemas.openxmlformats.org/officeDocument/2006/relationships/tags" Target="../tags/tag84.xml"/><Relationship Id="rId10" Type="http://schemas.openxmlformats.org/officeDocument/2006/relationships/tags" Target="../tags/tag83.xml"/><Relationship Id="rId1" Type="http://schemas.openxmlformats.org/officeDocument/2006/relationships/tags" Target="../tags/tag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选股注意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四点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sp>
        <p:nvSpPr>
          <p:cNvPr id="2" name="对象2"/>
          <p:cNvSpPr/>
          <p:nvPr>
            <p:custDataLst>
              <p:tags r:id="rId2"/>
            </p:custDataLst>
          </p:nvPr>
        </p:nvSpPr>
        <p:spPr>
          <a:xfrm>
            <a:off x="696913" y="1527493"/>
            <a:ext cx="10798810" cy="124098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txBody>
          <a:bodyPr wrap="square"/>
          <a:p>
            <a:pPr algn="just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对象2"/>
          <p:cNvSpPr/>
          <p:nvPr>
            <p:custDataLst>
              <p:tags r:id="rId3"/>
            </p:custDataLst>
          </p:nvPr>
        </p:nvSpPr>
        <p:spPr>
          <a:xfrm>
            <a:off x="696913" y="1527493"/>
            <a:ext cx="10798810" cy="2538929"/>
          </a:xfrm>
          <a:prstGeom prst="roundRect">
            <a:avLst>
              <a:gd name="adj" fmla="val 25001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txBody>
          <a:bodyPr wrap="square"/>
          <a:p>
            <a:pPr algn="just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对象2"/>
          <p:cNvSpPr/>
          <p:nvPr>
            <p:custDataLst>
              <p:tags r:id="rId4"/>
            </p:custDataLst>
          </p:nvPr>
        </p:nvSpPr>
        <p:spPr>
          <a:xfrm>
            <a:off x="696913" y="1527493"/>
            <a:ext cx="10798810" cy="3940810"/>
          </a:xfrm>
          <a:prstGeom prst="roundRect">
            <a:avLst>
              <a:gd name="adj" fmla="val 15703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txBody>
          <a:bodyPr wrap="square"/>
          <a:p>
            <a:pPr algn="just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对象4"/>
          <p:cNvSpPr/>
          <p:nvPr>
            <p:custDataLst>
              <p:tags r:id="rId5"/>
            </p:custDataLst>
          </p:nvPr>
        </p:nvSpPr>
        <p:spPr>
          <a:xfrm>
            <a:off x="1898333" y="2232343"/>
            <a:ext cx="8396977" cy="1042035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72185" numCol="1" spcCol="0" rtlCol="0" fromWordArt="0" anchor="ctr" anchorCtr="0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dirty="0">
                <a:solidFill>
                  <a:srgbClr val="262626"/>
                </a:solidFill>
                <a:latin typeface="+mn-ea"/>
                <a:cs typeface="+mn-ea"/>
                <a:sym typeface="+mn-ea"/>
              </a:rPr>
              <a:t>选对主题方向，把握主题提示的龙头股，万亿赛道的主题会持续反复性上</a:t>
            </a:r>
            <a:r>
              <a:rPr lang="zh-CN" altLang="en-US" sz="1600" dirty="0">
                <a:solidFill>
                  <a:srgbClr val="262626"/>
                </a:solidFill>
                <a:latin typeface="+mn-ea"/>
                <a:cs typeface="+mn-ea"/>
                <a:sym typeface="+mn-ea"/>
              </a:rPr>
              <a:t>涨</a:t>
            </a:r>
            <a:endParaRPr lang="zh-CN" altLang="en-US" sz="1600" dirty="0">
              <a:solidFill>
                <a:srgbClr val="262626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对象5"/>
          <p:cNvSpPr/>
          <p:nvPr>
            <p:custDataLst>
              <p:tags r:id="rId6"/>
            </p:custDataLst>
          </p:nvPr>
        </p:nvSpPr>
        <p:spPr>
          <a:xfrm>
            <a:off x="2109153" y="2386648"/>
            <a:ext cx="733136" cy="734060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1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1</a:t>
            </a:r>
            <a:endParaRPr lang="en-US" altLang="zh-CN" sz="20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5" name="对象7"/>
          <p:cNvSpPr/>
          <p:nvPr>
            <p:custDataLst>
              <p:tags r:id="rId7"/>
            </p:custDataLst>
          </p:nvPr>
        </p:nvSpPr>
        <p:spPr>
          <a:xfrm>
            <a:off x="1898333" y="3550603"/>
            <a:ext cx="8396977" cy="1042035"/>
          </a:xfrm>
          <a:prstGeom prst="roundRect">
            <a:avLst/>
          </a:prstGeom>
          <a:solidFill>
            <a:schemeClr val="accent2">
              <a:lumMod val="10000"/>
              <a:lumOff val="90000"/>
            </a:schemeClr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72185" numCol="1" spcCol="0" rtlCol="0" fromWordArt="0" anchor="ctr" anchorCtr="0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dirty="0">
                <a:solidFill>
                  <a:srgbClr val="262626"/>
                </a:solidFill>
                <a:latin typeface="+mn-ea"/>
                <a:cs typeface="+mn-ea"/>
                <a:sym typeface="+mn-ea"/>
              </a:rPr>
              <a:t>在每次出现龙头股回撤，关注好周线，以及控盘去把握低吸</a:t>
            </a:r>
            <a:r>
              <a:rPr lang="zh-CN" altLang="en-US" sz="1600" dirty="0">
                <a:solidFill>
                  <a:srgbClr val="262626"/>
                </a:solidFill>
                <a:latin typeface="+mn-ea"/>
                <a:cs typeface="+mn-ea"/>
                <a:sym typeface="+mn-ea"/>
              </a:rPr>
              <a:t>买点</a:t>
            </a:r>
            <a:endParaRPr lang="zh-CN" altLang="en-US" sz="1600" dirty="0">
              <a:solidFill>
                <a:srgbClr val="262626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6" name="对象8"/>
          <p:cNvSpPr/>
          <p:nvPr>
            <p:custDataLst>
              <p:tags r:id="rId8"/>
            </p:custDataLst>
          </p:nvPr>
        </p:nvSpPr>
        <p:spPr>
          <a:xfrm>
            <a:off x="2109153" y="3704908"/>
            <a:ext cx="733136" cy="734060"/>
          </a:xfrm>
          <a:prstGeom prst="ellipse">
            <a:avLst/>
          </a:prstGeom>
          <a:gradFill>
            <a:gsLst>
              <a:gs pos="0">
                <a:schemeClr val="accent2"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1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2</a:t>
            </a:r>
            <a:endParaRPr lang="en-US" altLang="zh-CN" sz="20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8" name="对象10"/>
          <p:cNvSpPr/>
          <p:nvPr>
            <p:custDataLst>
              <p:tags r:id="rId9"/>
            </p:custDataLst>
          </p:nvPr>
        </p:nvSpPr>
        <p:spPr>
          <a:xfrm>
            <a:off x="1898333" y="4858068"/>
            <a:ext cx="8396977" cy="1042035"/>
          </a:xfrm>
          <a:prstGeom prst="roundRect">
            <a:avLst>
              <a:gd name="adj" fmla="val 21493"/>
            </a:avLst>
          </a:prstGeom>
          <a:solidFill>
            <a:schemeClr val="accent1">
              <a:lumMod val="10000"/>
              <a:lumOff val="90000"/>
            </a:schemeClr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72185" numCol="1" spcCol="0" rtlCol="0" fromWordArt="0" anchor="ctr" anchorCtr="0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>
                <a:solidFill>
                  <a:srgbClr val="262626"/>
                </a:solidFill>
                <a:latin typeface="+mn-ea"/>
                <a:cs typeface="+mn-ea"/>
                <a:sym typeface="+mn-ea"/>
              </a:rPr>
              <a:t>在每次龙头股出现控盘增加，流动资金翻红的阶段去布局</a:t>
            </a:r>
            <a:r>
              <a:rPr lang="en-US" altLang="zh-CN" sz="1600">
                <a:solidFill>
                  <a:srgbClr val="262626"/>
                </a:solidFill>
                <a:latin typeface="+mn-ea"/>
                <a:cs typeface="+mn-ea"/>
                <a:sym typeface="+mn-ea"/>
              </a:rPr>
              <a:t> </a:t>
            </a:r>
            <a:endParaRPr lang="zh-CN" altLang="en-US" sz="1600">
              <a:solidFill>
                <a:srgbClr val="262626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对象11"/>
          <p:cNvSpPr/>
          <p:nvPr>
            <p:custDataLst>
              <p:tags r:id="rId10"/>
            </p:custDataLst>
          </p:nvPr>
        </p:nvSpPr>
        <p:spPr>
          <a:xfrm>
            <a:off x="2109153" y="5012373"/>
            <a:ext cx="733136" cy="734060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1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3</a:t>
            </a:r>
            <a:endParaRPr lang="en-US" altLang="zh-CN" sz="20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0" name="对象12"/>
          <p:cNvSpPr/>
          <p:nvPr>
            <p:custDataLst>
              <p:tags r:id="rId11"/>
            </p:custDataLst>
          </p:nvPr>
        </p:nvSpPr>
        <p:spPr>
          <a:xfrm>
            <a:off x="1898333" y="959168"/>
            <a:ext cx="8396977" cy="988060"/>
          </a:xfrm>
          <a:prstGeom prst="roundRect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1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8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如何</a:t>
            </a:r>
            <a:r>
              <a:rPr lang="zh-CN" altLang="en-US" sz="28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把握</a:t>
            </a:r>
            <a:endParaRPr lang="zh-CN" altLang="en-US" sz="28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3885" y="850265"/>
            <a:ext cx="11257915" cy="5473700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中长线布局趋势龙头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股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sp>
        <p:nvSpPr>
          <p:cNvPr id="45" name="单圆角矩形 5"/>
          <p:cNvSpPr/>
          <p:nvPr>
            <p:custDataLst>
              <p:tags r:id="rId2"/>
            </p:custDataLst>
          </p:nvPr>
        </p:nvSpPr>
        <p:spPr>
          <a:xfrm>
            <a:off x="691198" y="970598"/>
            <a:ext cx="10810875" cy="1415415"/>
          </a:xfrm>
          <a:prstGeom prst="round1Rect">
            <a:avLst>
              <a:gd name="adj" fmla="val 0"/>
            </a:avLst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/>
            <a:endParaRPr lang="zh-CN" altLang="en-US" sz="240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1348423" y="1195388"/>
            <a:ext cx="9838690" cy="43561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accent1"/>
                </a:solidFill>
                <a:latin typeface="+mn-ea"/>
                <a:cs typeface="+mn-ea"/>
              </a:rPr>
              <a:t>1</a:t>
            </a: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，业绩非常好</a:t>
            </a:r>
            <a:r>
              <a:rPr lang="en-US" altLang="zh-CN" sz="2400" b="1">
                <a:solidFill>
                  <a:schemeClr val="accent1"/>
                </a:solidFill>
                <a:latin typeface="+mn-ea"/>
                <a:cs typeface="+mn-ea"/>
              </a:rPr>
              <a:t> </a:t>
            </a: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基本面是保证股价长期牛的</a:t>
            </a: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重点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1348423" y="1686243"/>
            <a:ext cx="9838690" cy="5619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+mn-ea"/>
                <a:cs typeface="+mn-ea"/>
              </a:rPr>
              <a:t>基本面是检验公司优质</a:t>
            </a:r>
            <a:r>
              <a:rPr lang="zh-CN" altLang="en-US">
                <a:solidFill>
                  <a:srgbClr val="333333"/>
                </a:solidFill>
                <a:latin typeface="+mn-ea"/>
                <a:cs typeface="+mn-ea"/>
              </a:rPr>
              <a:t>与否的重要</a:t>
            </a:r>
            <a:r>
              <a:rPr lang="zh-CN" altLang="en-US">
                <a:solidFill>
                  <a:srgbClr val="333333"/>
                </a:solidFill>
                <a:latin typeface="+mn-ea"/>
                <a:cs typeface="+mn-ea"/>
              </a:rPr>
              <a:t>指标</a:t>
            </a:r>
            <a:endParaRPr lang="zh-CN" altLang="en-US">
              <a:solidFill>
                <a:srgbClr val="333333"/>
              </a:solidFill>
              <a:latin typeface="+mn-ea"/>
              <a:cs typeface="+mn-ea"/>
            </a:endParaRPr>
          </a:p>
        </p:txBody>
      </p:sp>
      <p:sp>
        <p:nvSpPr>
          <p:cNvPr id="80" name="单圆角矩形 5"/>
          <p:cNvSpPr/>
          <p:nvPr>
            <p:custDataLst>
              <p:tags r:id="rId5"/>
            </p:custDataLst>
          </p:nvPr>
        </p:nvSpPr>
        <p:spPr>
          <a:xfrm>
            <a:off x="691198" y="2693353"/>
            <a:ext cx="10810875" cy="1452245"/>
          </a:xfrm>
          <a:prstGeom prst="round1Rect">
            <a:avLst>
              <a:gd name="adj" fmla="val 0"/>
            </a:avLst>
          </a:prstGeom>
          <a:solidFill>
            <a:srgbClr val="FFFF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203200" dist="76200" dir="8100000" algn="tr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/>
            <a:endParaRPr lang="zh-CN" altLang="en-US" sz="240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1348423" y="2918143"/>
            <a:ext cx="9838690" cy="43561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accent2"/>
                </a:solidFill>
                <a:latin typeface="+mn-ea"/>
                <a:cs typeface="+mn-ea"/>
              </a:rPr>
              <a:t>2</a:t>
            </a:r>
            <a:r>
              <a:rPr lang="zh-CN" altLang="en-US" sz="2400" b="1">
                <a:solidFill>
                  <a:schemeClr val="accent2"/>
                </a:solidFill>
                <a:latin typeface="+mn-ea"/>
                <a:cs typeface="+mn-ea"/>
              </a:rPr>
              <a:t>，反复控盘，主力进场后反复的资金</a:t>
            </a:r>
            <a:r>
              <a:rPr lang="zh-CN" altLang="en-US" sz="2400" b="1">
                <a:solidFill>
                  <a:schemeClr val="accent2"/>
                </a:solidFill>
                <a:latin typeface="+mn-ea"/>
                <a:cs typeface="+mn-ea"/>
              </a:rPr>
              <a:t>参与</a:t>
            </a:r>
            <a:endParaRPr lang="zh-CN" altLang="en-US" sz="2400" b="1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1348423" y="3408998"/>
            <a:ext cx="9837419" cy="5619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+mn-ea"/>
                <a:cs typeface="+mn-ea"/>
              </a:rPr>
              <a:t>筹码要非常集中，反复形成</a:t>
            </a:r>
            <a:r>
              <a:rPr lang="zh-CN" altLang="en-US">
                <a:solidFill>
                  <a:srgbClr val="333333"/>
                </a:solidFill>
                <a:latin typeface="+mn-ea"/>
                <a:cs typeface="+mn-ea"/>
              </a:rPr>
              <a:t>控盘</a:t>
            </a:r>
            <a:endParaRPr lang="zh-CN" altLang="en-US">
              <a:solidFill>
                <a:srgbClr val="333333"/>
              </a:solidFill>
              <a:latin typeface="+mn-ea"/>
              <a:cs typeface="+mn-ea"/>
            </a:endParaRPr>
          </a:p>
        </p:txBody>
      </p:sp>
      <p:sp>
        <p:nvSpPr>
          <p:cNvPr id="91" name="单圆角矩形 5"/>
          <p:cNvSpPr/>
          <p:nvPr>
            <p:custDataLst>
              <p:tags r:id="rId8"/>
            </p:custDataLst>
          </p:nvPr>
        </p:nvSpPr>
        <p:spPr>
          <a:xfrm>
            <a:off x="691198" y="4470718"/>
            <a:ext cx="10810875" cy="1417955"/>
          </a:xfrm>
          <a:prstGeom prst="round1Rect">
            <a:avLst>
              <a:gd name="adj" fmla="val 0"/>
            </a:avLst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/>
            <a:endParaRPr lang="zh-CN" altLang="en-US" sz="240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9"/>
            </p:custDataLst>
          </p:nvPr>
        </p:nvSpPr>
        <p:spPr>
          <a:xfrm>
            <a:off x="1348423" y="4592003"/>
            <a:ext cx="9838690" cy="43561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accent1"/>
                </a:solidFill>
                <a:latin typeface="+mn-ea"/>
                <a:cs typeface="+mn-ea"/>
              </a:rPr>
              <a:t>3</a:t>
            </a: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，</a:t>
            </a:r>
            <a:r>
              <a:rPr lang="en-US" altLang="zh-CN" sz="2400" b="1">
                <a:solidFill>
                  <a:schemeClr val="accent1"/>
                </a:solidFill>
                <a:latin typeface="+mn-ea"/>
                <a:cs typeface="+mn-ea"/>
              </a:rPr>
              <a:t> </a:t>
            </a: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主题保证在热点，才能有</a:t>
            </a: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故事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>
            <p:custDataLst>
              <p:tags r:id="rId10"/>
            </p:custDataLst>
          </p:nvPr>
        </p:nvSpPr>
        <p:spPr>
          <a:xfrm>
            <a:off x="1348423" y="5082858"/>
            <a:ext cx="9838690" cy="5619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+mn-ea"/>
                <a:cs typeface="+mn-ea"/>
              </a:rPr>
              <a:t>主力有资金，才能流入到</a:t>
            </a:r>
            <a:r>
              <a:rPr lang="zh-CN" altLang="en-US">
                <a:solidFill>
                  <a:srgbClr val="333333"/>
                </a:solidFill>
                <a:latin typeface="+mn-ea"/>
                <a:cs typeface="+mn-ea"/>
              </a:rPr>
              <a:t>个股</a:t>
            </a:r>
            <a:endParaRPr lang="zh-CN" altLang="en-US">
              <a:solidFill>
                <a:srgbClr val="333333"/>
              </a:solidFill>
              <a:latin typeface="+mn-ea"/>
              <a:cs typeface="+mn-ea"/>
            </a:endParaRPr>
          </a:p>
        </p:txBody>
      </p:sp>
      <p:sp>
        <p:nvSpPr>
          <p:cNvPr id="48" name="圆角矩形 19"/>
          <p:cNvSpPr/>
          <p:nvPr>
            <p:custDataLst>
              <p:tags r:id="rId11"/>
            </p:custDataLst>
          </p:nvPr>
        </p:nvSpPr>
        <p:spPr>
          <a:xfrm rot="5400000">
            <a:off x="693738" y="1193483"/>
            <a:ext cx="434340" cy="438785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70000"/>
                  <a:lumOff val="30000"/>
                  <a:alpha val="100000"/>
                </a:schemeClr>
              </a:gs>
            </a:gsLst>
            <a:lin ang="13200000" scaled="0"/>
            <a:tileRect/>
          </a:gradFill>
          <a:ln>
            <a:noFill/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/>
            <a:endParaRPr lang="zh-CN" altLang="en-US" sz="240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9" name="燕尾形 20"/>
          <p:cNvSpPr/>
          <p:nvPr>
            <p:custDataLst>
              <p:tags r:id="rId12"/>
            </p:custDataLst>
          </p:nvPr>
        </p:nvSpPr>
        <p:spPr>
          <a:xfrm>
            <a:off x="853758" y="1328738"/>
            <a:ext cx="113665" cy="168910"/>
          </a:xfrm>
          <a:prstGeom prst="chevron">
            <a:avLst>
              <a:gd name="adj" fmla="val 64013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3" name="圆角矩形 19"/>
          <p:cNvSpPr/>
          <p:nvPr>
            <p:custDataLst>
              <p:tags r:id="rId13"/>
            </p:custDataLst>
          </p:nvPr>
        </p:nvSpPr>
        <p:spPr>
          <a:xfrm rot="5400000">
            <a:off x="693738" y="2916238"/>
            <a:ext cx="434340" cy="438785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2">
                  <a:alpha val="100000"/>
                </a:schemeClr>
              </a:gs>
              <a:gs pos="0">
                <a:schemeClr val="accent2">
                  <a:lumMod val="70000"/>
                  <a:lumOff val="30000"/>
                  <a:alpha val="100000"/>
                </a:schemeClr>
              </a:gs>
            </a:gsLst>
            <a:lin ang="13200000" scaled="0"/>
            <a:tileRect/>
          </a:gradFill>
          <a:ln>
            <a:noFill/>
          </a:ln>
          <a:effectLst>
            <a:outerShdw blurRad="203200" dist="76200" dir="8100000" algn="tr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/>
            <a:endParaRPr lang="zh-CN" altLang="en-US" sz="240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4" name="燕尾形 20"/>
          <p:cNvSpPr/>
          <p:nvPr>
            <p:custDataLst>
              <p:tags r:id="rId14"/>
            </p:custDataLst>
          </p:nvPr>
        </p:nvSpPr>
        <p:spPr>
          <a:xfrm>
            <a:off x="853758" y="3051493"/>
            <a:ext cx="113665" cy="168910"/>
          </a:xfrm>
          <a:prstGeom prst="chevron">
            <a:avLst>
              <a:gd name="adj" fmla="val 64013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4" name="圆角矩形 19"/>
          <p:cNvSpPr/>
          <p:nvPr>
            <p:custDataLst>
              <p:tags r:id="rId15"/>
            </p:custDataLst>
          </p:nvPr>
        </p:nvSpPr>
        <p:spPr>
          <a:xfrm rot="5400000">
            <a:off x="693738" y="4590098"/>
            <a:ext cx="434340" cy="438785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70000"/>
                  <a:lumOff val="30000"/>
                  <a:alpha val="100000"/>
                </a:schemeClr>
              </a:gs>
            </a:gsLst>
            <a:lin ang="13200000" scaled="0"/>
            <a:tileRect/>
          </a:gradFill>
          <a:ln>
            <a:noFill/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/>
            <a:endParaRPr lang="zh-CN" altLang="en-US" sz="240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95" name="燕尾形 20"/>
          <p:cNvSpPr/>
          <p:nvPr>
            <p:custDataLst>
              <p:tags r:id="rId16"/>
            </p:custDataLst>
          </p:nvPr>
        </p:nvSpPr>
        <p:spPr>
          <a:xfrm>
            <a:off x="853758" y="4725353"/>
            <a:ext cx="113665" cy="168910"/>
          </a:xfrm>
          <a:prstGeom prst="chevron">
            <a:avLst>
              <a:gd name="adj" fmla="val 64013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多看个股爆量新资金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进场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45" y="727710"/>
            <a:ext cx="10781030" cy="57613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22885" y="8255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1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，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前期没有大涨，新入主力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进场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10" y="739775"/>
            <a:ext cx="10781030" cy="57613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22885" y="8255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1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，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前期没有大涨，新入主力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进场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420" y="761365"/>
            <a:ext cx="10643235" cy="56876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22885" y="8255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1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，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前期没有大涨，新入主力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进场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95" y="707390"/>
            <a:ext cx="11126470" cy="57410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2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，二次控盘出爆量，二次控盘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爆量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485" y="833120"/>
            <a:ext cx="10238740" cy="54711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2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，二次控盘出爆量，二次控盘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爆量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15" y="806450"/>
            <a:ext cx="11410315" cy="57270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2</a:t>
            </a:r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，二次控盘出爆量，二次控盘爆量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" y="789305"/>
            <a:ext cx="11468100" cy="55994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爆量之后买点</a:t>
            </a:r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把握</a:t>
            </a:r>
            <a:endParaRPr lang="zh-CN" altLang="en-US" sz="2800" b="1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  <a:sym typeface="+mn-ea"/>
            </a:endParaRPr>
          </a:p>
        </p:txBody>
      </p:sp>
      <p:sp>
        <p:nvSpPr>
          <p:cNvPr id="20" name="矩形: 圆角 20"/>
          <p:cNvSpPr/>
          <p:nvPr>
            <p:custDataLst>
              <p:tags r:id="rId2"/>
            </p:custDataLst>
          </p:nvPr>
        </p:nvSpPr>
        <p:spPr>
          <a:xfrm>
            <a:off x="773113" y="1168083"/>
            <a:ext cx="4953000" cy="4523105"/>
          </a:xfrm>
          <a:prstGeom prst="roundRect">
            <a:avLst>
              <a:gd name="adj" fmla="val 5616"/>
            </a:avLst>
          </a:prstGeom>
          <a:gradFill>
            <a:gsLst>
              <a:gs pos="100000">
                <a:schemeClr val="accent1">
                  <a:alpha val="0"/>
                </a:schemeClr>
              </a:gs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20000"/>
                  <a:lumOff val="80000"/>
                  <a:alpha val="10000"/>
                </a:schemeClr>
              </a:gs>
            </a:gsLst>
            <a:lin ang="5400000" scaled="0"/>
          </a:gradFill>
          <a:ln>
            <a:gradFill>
              <a:gsLst>
                <a:gs pos="20000">
                  <a:schemeClr val="accent1">
                    <a:alpha val="0"/>
                  </a:schemeClr>
                </a:gs>
                <a:gs pos="100000">
                  <a:schemeClr val="accent1">
                    <a:alpha val="65000"/>
                  </a:schemeClr>
                </a:gs>
              </a:gsLst>
              <a:lin ang="16200000" scaled="1"/>
            </a:gradFill>
          </a:ln>
          <a:effectLst>
            <a:outerShdw blurRad="152400" dist="38100" dir="13500000" algn="br" rotWithShape="0">
              <a:schemeClr val="accent1">
                <a:lumMod val="75000"/>
                <a:alpha val="7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360045" tIns="360045" rIns="288290" bIns="360045" numCol="1" spcCol="0" rtlCol="0" fromWordArt="0" anchor="b" anchorCtr="1" forceAA="0" compatLnSpc="1">
            <a:noAutofit/>
          </a:bodyPr>
          <a:p>
            <a:pPr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zh-CN" altLang="en-US" sz="1600" kern="0" dirty="0">
              <a:ln>
                <a:noFill/>
                <a:prstDash val="sysDot"/>
              </a:ln>
              <a:solidFill>
                <a:srgbClr val="292929"/>
              </a:solidFill>
              <a:latin typeface="+mn-ea"/>
              <a:sym typeface="+mn-ea"/>
            </a:endParaRPr>
          </a:p>
        </p:txBody>
      </p:sp>
      <p:sp>
        <p:nvSpPr>
          <p:cNvPr id="30" name="文本框 29"/>
          <p:cNvSpPr txBox="1"/>
          <p:nvPr>
            <p:custDataLst>
              <p:tags r:id="rId3"/>
            </p:custDataLst>
          </p:nvPr>
        </p:nvSpPr>
        <p:spPr>
          <a:xfrm>
            <a:off x="982663" y="1459548"/>
            <a:ext cx="4534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1"/>
                </a:solidFill>
              </a:rPr>
              <a:t>1</a:t>
            </a:r>
            <a:r>
              <a:rPr lang="zh-CN" altLang="en-US" sz="2800" b="1">
                <a:solidFill>
                  <a:schemeClr val="accent1"/>
                </a:solidFill>
              </a:rPr>
              <a:t>，启动涨停板爆量</a:t>
            </a:r>
            <a:r>
              <a:rPr lang="zh-CN" altLang="en-US" sz="2800" b="1">
                <a:solidFill>
                  <a:schemeClr val="accent1"/>
                </a:solidFill>
              </a:rPr>
              <a:t>买点</a:t>
            </a:r>
            <a:endParaRPr lang="zh-CN" altLang="en-US" sz="2800" b="1">
              <a:solidFill>
                <a:schemeClr val="accent1"/>
              </a:solidFill>
            </a:endParaRPr>
          </a:p>
        </p:txBody>
      </p:sp>
      <p:cxnSp>
        <p:nvCxnSpPr>
          <p:cNvPr id="31" name="直接连接符 30"/>
          <p:cNvCxnSpPr/>
          <p:nvPr>
            <p:custDataLst>
              <p:tags r:id="rId4"/>
            </p:custDataLst>
          </p:nvPr>
        </p:nvCxnSpPr>
        <p:spPr>
          <a:xfrm flipV="1">
            <a:off x="1002983" y="2180273"/>
            <a:ext cx="4402455" cy="10795"/>
          </a:xfrm>
          <a:prstGeom prst="line">
            <a:avLst/>
          </a:prstGeom>
          <a:ln>
            <a:gradFill>
              <a:gsLst>
                <a:gs pos="0">
                  <a:schemeClr val="accent1">
                    <a:alpha val="10000"/>
                  </a:schemeClr>
                </a:gs>
                <a:gs pos="100000">
                  <a:schemeClr val="accent1">
                    <a:alpha val="80000"/>
                  </a:schemeClr>
                </a:gs>
              </a:gsLst>
              <a:lin ang="0" scaled="1"/>
            </a:gradFill>
            <a:tail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>
            <p:custDataLst>
              <p:tags r:id="rId5"/>
            </p:custDataLst>
          </p:nvPr>
        </p:nvSpPr>
        <p:spPr>
          <a:xfrm>
            <a:off x="982663" y="2334578"/>
            <a:ext cx="4534535" cy="31070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r>
              <a:rPr lang="zh-CN" altLang="en-US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在震荡行情下，个股调整遵循智能辅助线附近，因为股价的持续性没有上涨阶段</a:t>
            </a:r>
            <a:r>
              <a:rPr lang="zh-CN" altLang="en-US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强势</a:t>
            </a:r>
            <a:endParaRPr lang="zh-CN" altLang="en-US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zh-CN" altLang="en-US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涨停回踩智能辅助线，乖离率在</a:t>
            </a:r>
            <a:r>
              <a:rPr lang="en-US" altLang="zh-CN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5</a:t>
            </a:r>
            <a:r>
              <a:rPr lang="zh-CN" altLang="en-US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左右开始布局</a:t>
            </a:r>
            <a:r>
              <a:rPr lang="zh-CN" altLang="en-US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即可</a:t>
            </a:r>
            <a:endParaRPr lang="zh-CN" altLang="en-US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3" name="矩形: 圆角 20"/>
          <p:cNvSpPr/>
          <p:nvPr>
            <p:custDataLst>
              <p:tags r:id="rId6"/>
            </p:custDataLst>
          </p:nvPr>
        </p:nvSpPr>
        <p:spPr>
          <a:xfrm>
            <a:off x="6466523" y="1168083"/>
            <a:ext cx="4953000" cy="4523105"/>
          </a:xfrm>
          <a:prstGeom prst="roundRect">
            <a:avLst>
              <a:gd name="adj" fmla="val 5616"/>
            </a:avLst>
          </a:prstGeom>
          <a:gradFill>
            <a:gsLst>
              <a:gs pos="100000">
                <a:schemeClr val="accent2">
                  <a:alpha val="0"/>
                </a:schemeClr>
              </a:gs>
              <a:gs pos="100000">
                <a:schemeClr val="accent2">
                  <a:alpha val="100000"/>
                </a:schemeClr>
              </a:gs>
              <a:gs pos="0">
                <a:schemeClr val="accent2">
                  <a:lumMod val="20000"/>
                  <a:lumOff val="80000"/>
                  <a:alpha val="10000"/>
                </a:schemeClr>
              </a:gs>
            </a:gsLst>
            <a:lin ang="5400000" scaled="0"/>
          </a:gradFill>
          <a:ln>
            <a:gradFill>
              <a:gsLst>
                <a:gs pos="20000">
                  <a:schemeClr val="accent2">
                    <a:alpha val="0"/>
                  </a:schemeClr>
                </a:gs>
                <a:gs pos="100000">
                  <a:schemeClr val="accent2">
                    <a:alpha val="65000"/>
                  </a:schemeClr>
                </a:gs>
              </a:gsLst>
              <a:lin ang="16200000" scaled="1"/>
            </a:gradFill>
          </a:ln>
          <a:effectLst>
            <a:outerShdw blurRad="152400" dist="38100" dir="13500000" algn="br" rotWithShape="0">
              <a:schemeClr val="accent2">
                <a:lumMod val="75000"/>
                <a:alpha val="7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360045" tIns="360045" rIns="288290" bIns="360045" numCol="1" spcCol="0" rtlCol="0" fromWordArt="0" anchor="b" anchorCtr="1" forceAA="0" compatLnSpc="1">
            <a:noAutofit/>
          </a:bodyPr>
          <a:p>
            <a:pPr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zh-CN" altLang="en-US" sz="1600" kern="0" dirty="0">
              <a:ln>
                <a:noFill/>
                <a:prstDash val="sysDot"/>
              </a:ln>
              <a:solidFill>
                <a:srgbClr val="292929"/>
              </a:solidFill>
              <a:latin typeface="+mn-ea"/>
              <a:sym typeface="+mn-ea"/>
            </a:endParaRPr>
          </a:p>
        </p:txBody>
      </p:sp>
      <p:sp>
        <p:nvSpPr>
          <p:cNvPr id="11" name="椭圆 10"/>
          <p:cNvSpPr/>
          <p:nvPr>
            <p:custDataLst>
              <p:tags r:id="rId7"/>
            </p:custDataLst>
          </p:nvPr>
        </p:nvSpPr>
        <p:spPr>
          <a:xfrm rot="16200000">
            <a:off x="5248593" y="1332548"/>
            <a:ext cx="194310" cy="194310"/>
          </a:xfrm>
          <a:prstGeom prst="ellipse">
            <a:avLst/>
          </a:prstGeom>
          <a:solidFill>
            <a:schemeClr val="accent1"/>
          </a:solidFill>
          <a:ln>
            <a:noFill/>
            <a:prstDash val="solid"/>
          </a:ln>
          <a:effectLst>
            <a:outerShdw blurRad="76200" dist="50800" dir="2700000" algn="tl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2" name="任意多边形: 形状 35"/>
          <p:cNvSpPr/>
          <p:nvPr>
            <p:custDataLst>
              <p:tags r:id="rId8"/>
            </p:custDataLst>
          </p:nvPr>
        </p:nvSpPr>
        <p:spPr>
          <a:xfrm>
            <a:off x="5333048" y="1398588"/>
            <a:ext cx="41275" cy="67310"/>
          </a:xfrm>
          <a:custGeom>
            <a:avLst/>
            <a:gdLst>
              <a:gd name="connsiteX0" fmla="*/ 21521 w 109231"/>
              <a:gd name="connsiteY0" fmla="*/ 25 h 176593"/>
              <a:gd name="connsiteX1" fmla="*/ 35843 w 109231"/>
              <a:gd name="connsiteY1" fmla="*/ 6421 h 176593"/>
              <a:gd name="connsiteX2" fmla="*/ 103240 w 109231"/>
              <a:gd name="connsiteY2" fmla="*/ 73718 h 176593"/>
              <a:gd name="connsiteX3" fmla="*/ 109231 w 109231"/>
              <a:gd name="connsiteY3" fmla="*/ 88246 h 176593"/>
              <a:gd name="connsiteX4" fmla="*/ 103240 w 109231"/>
              <a:gd name="connsiteY4" fmla="*/ 102773 h 176593"/>
              <a:gd name="connsiteX5" fmla="*/ 35736 w 109231"/>
              <a:gd name="connsiteY5" fmla="*/ 170178 h 176593"/>
              <a:gd name="connsiteX6" fmla="*/ 6745 w 109231"/>
              <a:gd name="connsiteY6" fmla="*/ 171353 h 176593"/>
              <a:gd name="connsiteX7" fmla="*/ 6103 w 109231"/>
              <a:gd name="connsiteY7" fmla="*/ 141550 h 176593"/>
              <a:gd name="connsiteX8" fmla="*/ 49323 w 109231"/>
              <a:gd name="connsiteY8" fmla="*/ 98394 h 176593"/>
              <a:gd name="connsiteX9" fmla="*/ 49323 w 109231"/>
              <a:gd name="connsiteY9" fmla="*/ 78311 h 176593"/>
              <a:gd name="connsiteX10" fmla="*/ 6210 w 109231"/>
              <a:gd name="connsiteY10" fmla="*/ 35049 h 176593"/>
              <a:gd name="connsiteX11" fmla="*/ 6959 w 109231"/>
              <a:gd name="connsiteY11" fmla="*/ 5246 h 176593"/>
              <a:gd name="connsiteX12" fmla="*/ 21521 w 109231"/>
              <a:gd name="connsiteY12" fmla="*/ 25 h 176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9231" h="176593">
                <a:moveTo>
                  <a:pt x="21521" y="25"/>
                </a:moveTo>
                <a:cubicBezTo>
                  <a:pt x="26750" y="278"/>
                  <a:pt x="31939" y="2468"/>
                  <a:pt x="35843" y="6421"/>
                </a:cubicBezTo>
                <a:lnTo>
                  <a:pt x="103240" y="73718"/>
                </a:lnTo>
                <a:cubicBezTo>
                  <a:pt x="107199" y="77777"/>
                  <a:pt x="109231" y="83012"/>
                  <a:pt x="109231" y="88246"/>
                </a:cubicBezTo>
                <a:cubicBezTo>
                  <a:pt x="109231" y="93587"/>
                  <a:pt x="107199" y="98821"/>
                  <a:pt x="103240" y="102773"/>
                </a:cubicBezTo>
                <a:lnTo>
                  <a:pt x="35736" y="170178"/>
                </a:lnTo>
                <a:cubicBezTo>
                  <a:pt x="27927" y="178189"/>
                  <a:pt x="15089" y="178830"/>
                  <a:pt x="6745" y="171353"/>
                </a:cubicBezTo>
                <a:cubicBezTo>
                  <a:pt x="-2028" y="163341"/>
                  <a:pt x="-2242" y="149775"/>
                  <a:pt x="6103" y="141550"/>
                </a:cubicBezTo>
                <a:lnTo>
                  <a:pt x="49323" y="98394"/>
                </a:lnTo>
                <a:cubicBezTo>
                  <a:pt x="54885" y="92839"/>
                  <a:pt x="54885" y="83866"/>
                  <a:pt x="49323" y="78311"/>
                </a:cubicBezTo>
                <a:lnTo>
                  <a:pt x="6210" y="35049"/>
                </a:lnTo>
                <a:cubicBezTo>
                  <a:pt x="-2028" y="26717"/>
                  <a:pt x="-1814" y="13257"/>
                  <a:pt x="6959" y="5246"/>
                </a:cubicBezTo>
                <a:cubicBezTo>
                  <a:pt x="11024" y="1454"/>
                  <a:pt x="16292" y="-229"/>
                  <a:pt x="21521" y="2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7" name="文本框 26"/>
          <p:cNvSpPr txBox="1"/>
          <p:nvPr>
            <p:custDataLst>
              <p:tags r:id="rId9"/>
            </p:custDataLst>
          </p:nvPr>
        </p:nvSpPr>
        <p:spPr>
          <a:xfrm>
            <a:off x="6721158" y="1464628"/>
            <a:ext cx="4534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2"/>
                </a:solidFill>
              </a:rPr>
              <a:t>2</a:t>
            </a:r>
            <a:r>
              <a:rPr lang="zh-CN" altLang="en-US" sz="2800" b="1">
                <a:solidFill>
                  <a:schemeClr val="accent2"/>
                </a:solidFill>
              </a:rPr>
              <a:t>，</a:t>
            </a:r>
            <a:r>
              <a:rPr lang="en-US" altLang="zh-CN" sz="2800" b="1">
                <a:solidFill>
                  <a:schemeClr val="accent2"/>
                </a:solidFill>
              </a:rPr>
              <a:t> </a:t>
            </a:r>
            <a:r>
              <a:rPr lang="zh-CN" altLang="en-US" sz="2800" b="1">
                <a:solidFill>
                  <a:schemeClr val="accent2"/>
                </a:solidFill>
              </a:rPr>
              <a:t>二次横盘爆量买</a:t>
            </a:r>
            <a:r>
              <a:rPr lang="zh-CN" altLang="en-US" sz="2800" b="1">
                <a:solidFill>
                  <a:schemeClr val="accent2"/>
                </a:solidFill>
              </a:rPr>
              <a:t>点</a:t>
            </a:r>
            <a:endParaRPr lang="zh-CN" altLang="en-US" sz="2800" b="1">
              <a:solidFill>
                <a:schemeClr val="accent2"/>
              </a:solidFill>
            </a:endParaRPr>
          </a:p>
        </p:txBody>
      </p:sp>
      <p:cxnSp>
        <p:nvCxnSpPr>
          <p:cNvPr id="36" name="直接连接符 35"/>
          <p:cNvCxnSpPr/>
          <p:nvPr>
            <p:custDataLst>
              <p:tags r:id="rId10"/>
            </p:custDataLst>
          </p:nvPr>
        </p:nvCxnSpPr>
        <p:spPr>
          <a:xfrm flipV="1">
            <a:off x="6741478" y="2185353"/>
            <a:ext cx="4402455" cy="10795"/>
          </a:xfrm>
          <a:prstGeom prst="line">
            <a:avLst/>
          </a:prstGeom>
          <a:ln>
            <a:gradFill>
              <a:gsLst>
                <a:gs pos="0">
                  <a:schemeClr val="accent2">
                    <a:alpha val="10000"/>
                  </a:schemeClr>
                </a:gs>
                <a:gs pos="100000">
                  <a:schemeClr val="accent2">
                    <a:alpha val="80000"/>
                  </a:schemeClr>
                </a:gs>
              </a:gsLst>
              <a:lin ang="0" scaled="1"/>
            </a:gradFill>
            <a:tail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>
            <p:custDataLst>
              <p:tags r:id="rId11"/>
            </p:custDataLst>
          </p:nvPr>
        </p:nvSpPr>
        <p:spPr>
          <a:xfrm>
            <a:off x="6721158" y="2339658"/>
            <a:ext cx="4534535" cy="31070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r>
              <a:rPr lang="zh-CN" altLang="en-US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新一波资金进场，多数是以大阳线涨停板的形式形成反包，如果在反包之后第二天的乖离率不高，在</a:t>
            </a:r>
            <a:r>
              <a:rPr lang="en-US" altLang="zh-CN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5</a:t>
            </a:r>
            <a:r>
              <a:rPr lang="zh-CN" altLang="en-US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日线附近把握买点，只要后期控盘持续跟上，不跌破五日线</a:t>
            </a:r>
            <a:r>
              <a:rPr lang="zh-CN" altLang="en-US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就行</a:t>
            </a:r>
            <a:endParaRPr lang="zh-CN" altLang="en-US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zh-CN" altLang="en-US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38" name="椭圆 37"/>
          <p:cNvSpPr/>
          <p:nvPr>
            <p:custDataLst>
              <p:tags r:id="rId12"/>
            </p:custDataLst>
          </p:nvPr>
        </p:nvSpPr>
        <p:spPr>
          <a:xfrm rot="16200000">
            <a:off x="10987088" y="1332548"/>
            <a:ext cx="194310" cy="194310"/>
          </a:xfrm>
          <a:prstGeom prst="ellipse">
            <a:avLst/>
          </a:prstGeom>
          <a:solidFill>
            <a:schemeClr val="accent2"/>
          </a:solidFill>
          <a:ln>
            <a:noFill/>
            <a:prstDash val="solid"/>
          </a:ln>
          <a:effectLst>
            <a:outerShdw blurRad="76200" dist="50800" dir="2700000" algn="tl" rotWithShape="0">
              <a:schemeClr val="accent2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9" name="任意多边形: 形状 35"/>
          <p:cNvSpPr/>
          <p:nvPr>
            <p:custDataLst>
              <p:tags r:id="rId13"/>
            </p:custDataLst>
          </p:nvPr>
        </p:nvSpPr>
        <p:spPr>
          <a:xfrm>
            <a:off x="11071543" y="1398588"/>
            <a:ext cx="41275" cy="67310"/>
          </a:xfrm>
          <a:custGeom>
            <a:avLst/>
            <a:gdLst>
              <a:gd name="connsiteX0" fmla="*/ 21521 w 109231"/>
              <a:gd name="connsiteY0" fmla="*/ 25 h 176593"/>
              <a:gd name="connsiteX1" fmla="*/ 35843 w 109231"/>
              <a:gd name="connsiteY1" fmla="*/ 6421 h 176593"/>
              <a:gd name="connsiteX2" fmla="*/ 103240 w 109231"/>
              <a:gd name="connsiteY2" fmla="*/ 73718 h 176593"/>
              <a:gd name="connsiteX3" fmla="*/ 109231 w 109231"/>
              <a:gd name="connsiteY3" fmla="*/ 88246 h 176593"/>
              <a:gd name="connsiteX4" fmla="*/ 103240 w 109231"/>
              <a:gd name="connsiteY4" fmla="*/ 102773 h 176593"/>
              <a:gd name="connsiteX5" fmla="*/ 35736 w 109231"/>
              <a:gd name="connsiteY5" fmla="*/ 170178 h 176593"/>
              <a:gd name="connsiteX6" fmla="*/ 6745 w 109231"/>
              <a:gd name="connsiteY6" fmla="*/ 171353 h 176593"/>
              <a:gd name="connsiteX7" fmla="*/ 6103 w 109231"/>
              <a:gd name="connsiteY7" fmla="*/ 141550 h 176593"/>
              <a:gd name="connsiteX8" fmla="*/ 49323 w 109231"/>
              <a:gd name="connsiteY8" fmla="*/ 98394 h 176593"/>
              <a:gd name="connsiteX9" fmla="*/ 49323 w 109231"/>
              <a:gd name="connsiteY9" fmla="*/ 78311 h 176593"/>
              <a:gd name="connsiteX10" fmla="*/ 6210 w 109231"/>
              <a:gd name="connsiteY10" fmla="*/ 35049 h 176593"/>
              <a:gd name="connsiteX11" fmla="*/ 6959 w 109231"/>
              <a:gd name="connsiteY11" fmla="*/ 5246 h 176593"/>
              <a:gd name="connsiteX12" fmla="*/ 21521 w 109231"/>
              <a:gd name="connsiteY12" fmla="*/ 25 h 176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9231" h="176593">
                <a:moveTo>
                  <a:pt x="21521" y="25"/>
                </a:moveTo>
                <a:cubicBezTo>
                  <a:pt x="26750" y="278"/>
                  <a:pt x="31939" y="2468"/>
                  <a:pt x="35843" y="6421"/>
                </a:cubicBezTo>
                <a:lnTo>
                  <a:pt x="103240" y="73718"/>
                </a:lnTo>
                <a:cubicBezTo>
                  <a:pt x="107199" y="77777"/>
                  <a:pt x="109231" y="83012"/>
                  <a:pt x="109231" y="88246"/>
                </a:cubicBezTo>
                <a:cubicBezTo>
                  <a:pt x="109231" y="93587"/>
                  <a:pt x="107199" y="98821"/>
                  <a:pt x="103240" y="102773"/>
                </a:cubicBezTo>
                <a:lnTo>
                  <a:pt x="35736" y="170178"/>
                </a:lnTo>
                <a:cubicBezTo>
                  <a:pt x="27927" y="178189"/>
                  <a:pt x="15089" y="178830"/>
                  <a:pt x="6745" y="171353"/>
                </a:cubicBezTo>
                <a:cubicBezTo>
                  <a:pt x="-2028" y="163341"/>
                  <a:pt x="-2242" y="149775"/>
                  <a:pt x="6103" y="141550"/>
                </a:cubicBezTo>
                <a:lnTo>
                  <a:pt x="49323" y="98394"/>
                </a:lnTo>
                <a:cubicBezTo>
                  <a:pt x="54885" y="92839"/>
                  <a:pt x="54885" y="83866"/>
                  <a:pt x="49323" y="78311"/>
                </a:cubicBezTo>
                <a:lnTo>
                  <a:pt x="6210" y="35049"/>
                </a:lnTo>
                <a:cubicBezTo>
                  <a:pt x="-2028" y="26717"/>
                  <a:pt x="-1814" y="13257"/>
                  <a:pt x="6959" y="5246"/>
                </a:cubicBezTo>
                <a:cubicBezTo>
                  <a:pt x="11024" y="1454"/>
                  <a:pt x="16292" y="-229"/>
                  <a:pt x="21521" y="2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en-US">
              <a:solidFill>
                <a:schemeClr val="lt1"/>
              </a:solidFill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1950085" y="4187825"/>
            <a:ext cx="6123305" cy="10712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 fontAlgn="auto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十多年从业经验,专注实战操作研究，独创《人气战法》《黄金战法》《绝对龙头战法》，熟知散户操作心理，建立完整盈利模式，精湛的短线技术，准确把握市场热点，帮助散户们在操作中确定方向，深受全国用户喜爱！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09185" y="43033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909185" y="46177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290060" y="3625850"/>
            <a:ext cx="4839335" cy="384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刘</a:t>
            </a:r>
            <a:r>
              <a:rPr lang="en-US" altLang="zh-CN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 </a:t>
            </a:r>
            <a:r>
              <a:rPr lang="zh-CN" altLang="en-US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涛</a:t>
            </a:r>
            <a:r>
              <a:rPr lang="en-US" altLang="zh-CN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 | 执业编号:A1120619060024</a:t>
            </a:r>
            <a:endParaRPr lang="en-US" altLang="zh-CN">
              <a:solidFill>
                <a:srgbClr val="742F0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11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20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7" name="图片 6" descr="刘涛_1661826554142"/>
          <p:cNvPicPr>
            <a:picLocks noChangeAspect="1"/>
          </p:cNvPicPr>
          <p:nvPr/>
        </p:nvPicPr>
        <p:blipFill>
          <a:blip r:embed="rId4"/>
          <a:srcRect b="9903"/>
          <a:stretch>
            <a:fillRect/>
          </a:stretch>
        </p:blipFill>
        <p:spPr>
          <a:xfrm>
            <a:off x="8133080" y="675640"/>
            <a:ext cx="3101340" cy="50838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03844" y="1265444"/>
            <a:ext cx="780288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9600" b="0" i="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爆量战法精讲</a:t>
            </a:r>
            <a:endParaRPr lang="zh-CN" altLang="en-US" sz="9600" b="0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11430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主动调整，国家队抄底，等待天时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0490" y="593090"/>
            <a:ext cx="12005945" cy="5768975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1600">
                <a:solidFill>
                  <a:schemeClr val="bg1"/>
                </a:solidFill>
              </a:rPr>
              <a:t>                 </a:t>
            </a:r>
            <a:endParaRPr lang="en-US" altLang="zh-CN" sz="1600">
              <a:solidFill>
                <a:schemeClr val="bg1"/>
              </a:solidFill>
            </a:endParaRPr>
          </a:p>
          <a:p>
            <a:r>
              <a:rPr lang="en-US" altLang="zh-CN" sz="1600">
                <a:solidFill>
                  <a:schemeClr val="bg1"/>
                </a:solidFill>
              </a:rPr>
              <a:t>    </a:t>
            </a:r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sp>
        <p:nvSpPr>
          <p:cNvPr id="16" name="任意多边形: 形状 53"/>
          <p:cNvSpPr/>
          <p:nvPr>
            <p:custDataLst>
              <p:tags r:id="rId2"/>
            </p:custDataLst>
          </p:nvPr>
        </p:nvSpPr>
        <p:spPr>
          <a:xfrm rot="1800000">
            <a:off x="5181600" y="2058353"/>
            <a:ext cx="3060700" cy="1189990"/>
          </a:xfrm>
          <a:custGeom>
            <a:avLst/>
            <a:gdLst>
              <a:gd name="connsiteX0" fmla="*/ 378235 w 1730344"/>
              <a:gd name="connsiteY0" fmla="*/ 83827 h 672344"/>
              <a:gd name="connsiteX1" fmla="*/ 365091 w 1730344"/>
              <a:gd name="connsiteY1" fmla="*/ 50966 h 672344"/>
              <a:gd name="connsiteX2" fmla="*/ 329724 w 1730344"/>
              <a:gd name="connsiteY2" fmla="*/ 36031 h 672344"/>
              <a:gd name="connsiteX3" fmla="*/ 318609 w 1730344"/>
              <a:gd name="connsiteY3" fmla="*/ 44394 h 672344"/>
              <a:gd name="connsiteX4" fmla="*/ 5236 w 1730344"/>
              <a:gd name="connsiteY4" fmla="*/ 443205 h 672344"/>
              <a:gd name="connsiteX5" fmla="*/ 9932 w 1730344"/>
              <a:gd name="connsiteY5" fmla="*/ 481305 h 672344"/>
              <a:gd name="connsiteX6" fmla="*/ 21905 w 1730344"/>
              <a:gd name="connsiteY6" fmla="*/ 486639 h 672344"/>
              <a:gd name="connsiteX7" fmla="*/ 122870 w 1730344"/>
              <a:gd name="connsiteY7" fmla="*/ 504166 h 672344"/>
              <a:gd name="connsiteX8" fmla="*/ 422812 w 1730344"/>
              <a:gd name="connsiteY8" fmla="*/ 556362 h 672344"/>
              <a:gd name="connsiteX9" fmla="*/ 531016 w 1730344"/>
              <a:gd name="connsiteY9" fmla="*/ 575412 h 672344"/>
              <a:gd name="connsiteX10" fmla="*/ 562296 w 1730344"/>
              <a:gd name="connsiteY10" fmla="*/ 553410 h 672344"/>
              <a:gd name="connsiteX11" fmla="*/ 560734 w 1730344"/>
              <a:gd name="connsiteY11" fmla="*/ 538646 h 672344"/>
              <a:gd name="connsiteX12" fmla="*/ 544637 w 1730344"/>
              <a:gd name="connsiteY12" fmla="*/ 498546 h 672344"/>
              <a:gd name="connsiteX13" fmla="*/ 559496 w 1730344"/>
              <a:gd name="connsiteY13" fmla="*/ 457398 h 672344"/>
              <a:gd name="connsiteX14" fmla="*/ 1402268 w 1730344"/>
              <a:gd name="connsiteY14" fmla="*/ 654280 h 672344"/>
              <a:gd name="connsiteX15" fmla="*/ 1455703 w 1730344"/>
              <a:gd name="connsiteY15" fmla="*/ 665519 h 672344"/>
              <a:gd name="connsiteX16" fmla="*/ 1711068 w 1730344"/>
              <a:gd name="connsiteY16" fmla="*/ 506832 h 672344"/>
              <a:gd name="connsiteX17" fmla="*/ 1723889 w 1730344"/>
              <a:gd name="connsiteY17" fmla="*/ 452283 h 672344"/>
              <a:gd name="connsiteX18" fmla="*/ 1723070 w 1730344"/>
              <a:gd name="connsiteY18" fmla="*/ 451016 h 672344"/>
              <a:gd name="connsiteX19" fmla="*/ 422812 w 1730344"/>
              <a:gd name="connsiteY19" fmla="*/ 101354 h 672344"/>
              <a:gd name="connsiteX20" fmla="*/ 379207 w 1730344"/>
              <a:gd name="connsiteY20" fmla="*/ 86066 h 672344"/>
              <a:gd name="connsiteX21" fmla="*/ 378235 w 1730344"/>
              <a:gd name="connsiteY21" fmla="*/ 83827 h 67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30344" h="672344">
                <a:moveTo>
                  <a:pt x="378235" y="83827"/>
                </a:moveTo>
                <a:lnTo>
                  <a:pt x="365091" y="50966"/>
                </a:lnTo>
                <a:cubicBezTo>
                  <a:pt x="359452" y="37078"/>
                  <a:pt x="343612" y="30392"/>
                  <a:pt x="329724" y="36031"/>
                </a:cubicBezTo>
                <a:cubicBezTo>
                  <a:pt x="325352" y="37803"/>
                  <a:pt x="321524" y="40689"/>
                  <a:pt x="318609" y="44394"/>
                </a:cubicBezTo>
                <a:lnTo>
                  <a:pt x="5236" y="443205"/>
                </a:lnTo>
                <a:cubicBezTo>
                  <a:pt x="-3984" y="455026"/>
                  <a:pt x="-1889" y="472086"/>
                  <a:pt x="9932" y="481305"/>
                </a:cubicBezTo>
                <a:cubicBezTo>
                  <a:pt x="13428" y="484040"/>
                  <a:pt x="17543" y="485868"/>
                  <a:pt x="21905" y="486639"/>
                </a:cubicBezTo>
                <a:lnTo>
                  <a:pt x="122870" y="504166"/>
                </a:lnTo>
                <a:lnTo>
                  <a:pt x="422812" y="556362"/>
                </a:lnTo>
                <a:lnTo>
                  <a:pt x="531016" y="575412"/>
                </a:lnTo>
                <a:cubicBezTo>
                  <a:pt x="545733" y="577984"/>
                  <a:pt x="559743" y="568079"/>
                  <a:pt x="562296" y="553410"/>
                </a:cubicBezTo>
                <a:cubicBezTo>
                  <a:pt x="563163" y="548457"/>
                  <a:pt x="562620" y="543313"/>
                  <a:pt x="560734" y="538646"/>
                </a:cubicBezTo>
                <a:lnTo>
                  <a:pt x="544637" y="498546"/>
                </a:lnTo>
                <a:cubicBezTo>
                  <a:pt x="538455" y="483049"/>
                  <a:pt x="544837" y="465370"/>
                  <a:pt x="559496" y="457398"/>
                </a:cubicBezTo>
                <a:cubicBezTo>
                  <a:pt x="849684" y="299730"/>
                  <a:pt x="1211968" y="384360"/>
                  <a:pt x="1402268" y="654280"/>
                </a:cubicBezTo>
                <a:cubicBezTo>
                  <a:pt x="1414241" y="671615"/>
                  <a:pt x="1437739" y="676568"/>
                  <a:pt x="1455703" y="665519"/>
                </a:cubicBezTo>
                <a:lnTo>
                  <a:pt x="1711068" y="506832"/>
                </a:lnTo>
                <a:cubicBezTo>
                  <a:pt x="1729671" y="495307"/>
                  <a:pt x="1735415" y="470885"/>
                  <a:pt x="1723889" y="452283"/>
                </a:cubicBezTo>
                <a:cubicBezTo>
                  <a:pt x="1723622" y="451854"/>
                  <a:pt x="1723346" y="451435"/>
                  <a:pt x="1723070" y="451016"/>
                </a:cubicBezTo>
                <a:cubicBezTo>
                  <a:pt x="1436186" y="28354"/>
                  <a:pt x="882993" y="-120408"/>
                  <a:pt x="422812" y="101354"/>
                </a:cubicBezTo>
                <a:cubicBezTo>
                  <a:pt x="406553" y="109173"/>
                  <a:pt x="387027" y="102325"/>
                  <a:pt x="379207" y="86066"/>
                </a:cubicBezTo>
                <a:cubicBezTo>
                  <a:pt x="378854" y="85332"/>
                  <a:pt x="378531" y="84589"/>
                  <a:pt x="378235" y="83827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60000"/>
                  <a:lumOff val="40000"/>
                  <a:alpha val="100000"/>
                </a:schemeClr>
              </a:gs>
            </a:gsLst>
            <a:lin ang="9180000" scaled="0"/>
          </a:gradFill>
          <a:ln w="9525" cap="flat">
            <a:noFill/>
            <a:prstDash val="solid"/>
            <a:miter/>
          </a:ln>
          <a:effectLst>
            <a:outerShdw blurRad="101600" dist="127000" dir="5400000" sx="102000" sy="102000" algn="ctr" rotWithShape="0">
              <a:schemeClr val="accent1">
                <a:alpha val="2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5" name="任意多边形: 形状 54"/>
          <p:cNvSpPr/>
          <p:nvPr>
            <p:custDataLst>
              <p:tags r:id="rId3"/>
            </p:custDataLst>
          </p:nvPr>
        </p:nvSpPr>
        <p:spPr>
          <a:xfrm rot="1800000">
            <a:off x="4190365" y="2298383"/>
            <a:ext cx="1757045" cy="2668905"/>
          </a:xfrm>
          <a:custGeom>
            <a:avLst/>
            <a:gdLst>
              <a:gd name="connsiteX0" fmla="*/ 464098 w 993611"/>
              <a:gd name="connsiteY0" fmla="*/ 1367005 h 1507788"/>
              <a:gd name="connsiteX1" fmla="*/ 442382 w 993611"/>
              <a:gd name="connsiteY1" fmla="*/ 1395009 h 1507788"/>
              <a:gd name="connsiteX2" fmla="*/ 447363 w 993611"/>
              <a:gd name="connsiteY2" fmla="*/ 1433109 h 1507788"/>
              <a:gd name="connsiteX3" fmla="*/ 460193 w 993611"/>
              <a:gd name="connsiteY3" fmla="*/ 1438442 h 1507788"/>
              <a:gd name="connsiteX4" fmla="*/ 962828 w 993611"/>
              <a:gd name="connsiteY4" fmla="*/ 1506642 h 1507788"/>
              <a:gd name="connsiteX5" fmla="*/ 992907 w 993611"/>
              <a:gd name="connsiteY5" fmla="*/ 1483020 h 1507788"/>
              <a:gd name="connsiteX6" fmla="*/ 991403 w 993611"/>
              <a:gd name="connsiteY6" fmla="*/ 1470352 h 1507788"/>
              <a:gd name="connsiteX7" fmla="*/ 955398 w 993611"/>
              <a:gd name="connsiteY7" fmla="*/ 1374339 h 1507788"/>
              <a:gd name="connsiteX8" fmla="*/ 848528 w 993611"/>
              <a:gd name="connsiteY8" fmla="*/ 1089257 h 1507788"/>
              <a:gd name="connsiteX9" fmla="*/ 810428 w 993611"/>
              <a:gd name="connsiteY9" fmla="*/ 986482 h 1507788"/>
              <a:gd name="connsiteX10" fmla="*/ 775452 w 993611"/>
              <a:gd name="connsiteY10" fmla="*/ 970670 h 1507788"/>
              <a:gd name="connsiteX11" fmla="*/ 763564 w 993611"/>
              <a:gd name="connsiteY11" fmla="*/ 979433 h 1507788"/>
              <a:gd name="connsiteX12" fmla="*/ 737181 w 993611"/>
              <a:gd name="connsiteY12" fmla="*/ 1013628 h 1507788"/>
              <a:gd name="connsiteX13" fmla="*/ 694223 w 993611"/>
              <a:gd name="connsiteY13" fmla="*/ 1021630 h 1507788"/>
              <a:gd name="connsiteX14" fmla="*/ 437048 w 993611"/>
              <a:gd name="connsiteY14" fmla="*/ 195240 h 1507788"/>
              <a:gd name="connsiteX15" fmla="*/ 419617 w 993611"/>
              <a:gd name="connsiteY15" fmla="*/ 143424 h 1507788"/>
              <a:gd name="connsiteX16" fmla="*/ 153393 w 993611"/>
              <a:gd name="connsiteY16" fmla="*/ 3597 h 1507788"/>
              <a:gd name="connsiteX17" fmla="*/ 99777 w 993611"/>
              <a:gd name="connsiteY17" fmla="*/ 20361 h 1507788"/>
              <a:gd name="connsiteX18" fmla="*/ 99196 w 993611"/>
              <a:gd name="connsiteY18" fmla="*/ 21504 h 1507788"/>
              <a:gd name="connsiteX19" fmla="*/ 456383 w 993611"/>
              <a:gd name="connsiteY19" fmla="*/ 1319952 h 1507788"/>
              <a:gd name="connsiteX20" fmla="*/ 465223 w 993611"/>
              <a:gd name="connsiteY20" fmla="*/ 1365482 h 1507788"/>
              <a:gd name="connsiteX21" fmla="*/ 464098 w 993611"/>
              <a:gd name="connsiteY21" fmla="*/ 1367005 h 150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93611" h="1507788">
                <a:moveTo>
                  <a:pt x="464098" y="1367005"/>
                </a:moveTo>
                <a:lnTo>
                  <a:pt x="442382" y="1395009"/>
                </a:lnTo>
                <a:cubicBezTo>
                  <a:pt x="433247" y="1406915"/>
                  <a:pt x="435476" y="1423965"/>
                  <a:pt x="447363" y="1433109"/>
                </a:cubicBezTo>
                <a:cubicBezTo>
                  <a:pt x="451097" y="1435967"/>
                  <a:pt x="455526" y="1437776"/>
                  <a:pt x="460193" y="1438442"/>
                </a:cubicBezTo>
                <a:lnTo>
                  <a:pt x="962828" y="1506642"/>
                </a:lnTo>
                <a:cubicBezTo>
                  <a:pt x="977658" y="1508452"/>
                  <a:pt x="991126" y="1497880"/>
                  <a:pt x="992907" y="1483020"/>
                </a:cubicBezTo>
                <a:cubicBezTo>
                  <a:pt x="993422" y="1478734"/>
                  <a:pt x="992907" y="1474352"/>
                  <a:pt x="991403" y="1470352"/>
                </a:cubicBezTo>
                <a:lnTo>
                  <a:pt x="955398" y="1374339"/>
                </a:lnTo>
                <a:lnTo>
                  <a:pt x="848528" y="1089257"/>
                </a:lnTo>
                <a:lnTo>
                  <a:pt x="810428" y="986482"/>
                </a:lnTo>
                <a:cubicBezTo>
                  <a:pt x="805141" y="972480"/>
                  <a:pt x="789482" y="965336"/>
                  <a:pt x="775452" y="970670"/>
                </a:cubicBezTo>
                <a:cubicBezTo>
                  <a:pt x="770756" y="972385"/>
                  <a:pt x="766641" y="975432"/>
                  <a:pt x="763564" y="979433"/>
                </a:cubicBezTo>
                <a:lnTo>
                  <a:pt x="737181" y="1013628"/>
                </a:lnTo>
                <a:cubicBezTo>
                  <a:pt x="726941" y="1026772"/>
                  <a:pt x="708510" y="1030201"/>
                  <a:pt x="694223" y="1021630"/>
                </a:cubicBezTo>
                <a:cubicBezTo>
                  <a:pt x="411197" y="851322"/>
                  <a:pt x="300621" y="496040"/>
                  <a:pt x="437048" y="195240"/>
                </a:cubicBezTo>
                <a:cubicBezTo>
                  <a:pt x="445887" y="176094"/>
                  <a:pt x="438238" y="153330"/>
                  <a:pt x="419617" y="143424"/>
                </a:cubicBezTo>
                <a:lnTo>
                  <a:pt x="153393" y="3597"/>
                </a:lnTo>
                <a:cubicBezTo>
                  <a:pt x="133962" y="-6585"/>
                  <a:pt x="109959" y="930"/>
                  <a:pt x="99777" y="20361"/>
                </a:cubicBezTo>
                <a:cubicBezTo>
                  <a:pt x="99577" y="20742"/>
                  <a:pt x="99386" y="21123"/>
                  <a:pt x="99196" y="21504"/>
                </a:cubicBezTo>
                <a:cubicBezTo>
                  <a:pt x="-119860" y="483086"/>
                  <a:pt x="32083" y="1035440"/>
                  <a:pt x="456383" y="1319952"/>
                </a:cubicBezTo>
                <a:cubicBezTo>
                  <a:pt x="471385" y="1330049"/>
                  <a:pt x="475348" y="1350432"/>
                  <a:pt x="465223" y="1365482"/>
                </a:cubicBezTo>
                <a:cubicBezTo>
                  <a:pt x="464861" y="1365957"/>
                  <a:pt x="464489" y="1366529"/>
                  <a:pt x="464098" y="1367005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49000"/>
                  <a:lumOff val="51000"/>
                  <a:alpha val="100000"/>
                </a:schemeClr>
              </a:gs>
            </a:gsLst>
            <a:lin ang="2640000" scaled="0"/>
          </a:gradFill>
          <a:ln w="9525" cap="flat">
            <a:noFill/>
            <a:prstDash val="solid"/>
            <a:miter/>
          </a:ln>
          <a:effectLst>
            <a:outerShdw blurRad="101600" dist="127000" dir="5400000" sx="102000" sy="102000" algn="ctr" rotWithShape="0">
              <a:schemeClr val="accent1">
                <a:alpha val="2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任意多边形: 形状 55"/>
          <p:cNvSpPr/>
          <p:nvPr>
            <p:custDataLst>
              <p:tags r:id="rId4"/>
            </p:custDataLst>
          </p:nvPr>
        </p:nvSpPr>
        <p:spPr>
          <a:xfrm rot="1800000">
            <a:off x="5744210" y="3260408"/>
            <a:ext cx="1966595" cy="2661285"/>
          </a:xfrm>
          <a:custGeom>
            <a:avLst/>
            <a:gdLst>
              <a:gd name="connsiteX0" fmla="*/ 1040307 w 1106413"/>
              <a:gd name="connsiteY0" fmla="*/ 518256 h 1503443"/>
              <a:gd name="connsiteX1" fmla="*/ 1075359 w 1106413"/>
              <a:gd name="connsiteY1" fmla="*/ 523208 h 1503443"/>
              <a:gd name="connsiteX2" fmla="*/ 1105677 w 1106413"/>
              <a:gd name="connsiteY2" fmla="*/ 499872 h 1503443"/>
              <a:gd name="connsiteX3" fmla="*/ 1103934 w 1106413"/>
              <a:gd name="connsiteY3" fmla="*/ 486251 h 1503443"/>
              <a:gd name="connsiteX4" fmla="*/ 913434 w 1106413"/>
              <a:gd name="connsiteY4" fmla="*/ 16002 h 1503443"/>
              <a:gd name="connsiteX5" fmla="*/ 878058 w 1106413"/>
              <a:gd name="connsiteY5" fmla="*/ 1048 h 1503443"/>
              <a:gd name="connsiteX6" fmla="*/ 867429 w 1106413"/>
              <a:gd name="connsiteY6" fmla="*/ 8858 h 1503443"/>
              <a:gd name="connsiteX7" fmla="*/ 801992 w 1106413"/>
              <a:gd name="connsiteY7" fmla="*/ 87725 h 1503443"/>
              <a:gd name="connsiteX8" fmla="*/ 607491 w 1106413"/>
              <a:gd name="connsiteY8" fmla="*/ 321945 h 1503443"/>
              <a:gd name="connsiteX9" fmla="*/ 537387 w 1106413"/>
              <a:gd name="connsiteY9" fmla="*/ 406431 h 1503443"/>
              <a:gd name="connsiteX10" fmla="*/ 540883 w 1106413"/>
              <a:gd name="connsiteY10" fmla="*/ 444531 h 1503443"/>
              <a:gd name="connsiteX11" fmla="*/ 554532 w 1106413"/>
              <a:gd name="connsiteY11" fmla="*/ 450532 h 1503443"/>
              <a:gd name="connsiteX12" fmla="*/ 597204 w 1106413"/>
              <a:gd name="connsiteY12" fmla="*/ 456533 h 1503443"/>
              <a:gd name="connsiteX13" fmla="*/ 625779 w 1106413"/>
              <a:gd name="connsiteY13" fmla="*/ 489870 h 1503443"/>
              <a:gd name="connsiteX14" fmla="*/ 35801 w 1106413"/>
              <a:gd name="connsiteY14" fmla="*/ 1122998 h 1503443"/>
              <a:gd name="connsiteX15" fmla="*/ -489 w 1106413"/>
              <a:gd name="connsiteY15" fmla="*/ 1163764 h 1503443"/>
              <a:gd name="connsiteX16" fmla="*/ 10178 w 1106413"/>
              <a:gd name="connsiteY16" fmla="*/ 1464278 h 1503443"/>
              <a:gd name="connsiteX17" fmla="*/ 51203 w 1106413"/>
              <a:gd name="connsiteY17" fmla="*/ 1502474 h 1503443"/>
              <a:gd name="connsiteX18" fmla="*/ 52565 w 1106413"/>
              <a:gd name="connsiteY18" fmla="*/ 1502378 h 1503443"/>
              <a:gd name="connsiteX19" fmla="*/ 1002779 w 1106413"/>
              <a:gd name="connsiteY19" fmla="*/ 548259 h 1503443"/>
              <a:gd name="connsiteX20" fmla="*/ 1037859 w 1106413"/>
              <a:gd name="connsiteY20" fmla="*/ 517970 h 1503443"/>
              <a:gd name="connsiteX21" fmla="*/ 1040307 w 1106413"/>
              <a:gd name="connsiteY21" fmla="*/ 518256 h 1503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06413" h="1503443">
                <a:moveTo>
                  <a:pt x="1040307" y="518256"/>
                </a:moveTo>
                <a:lnTo>
                  <a:pt x="1075359" y="523208"/>
                </a:lnTo>
                <a:cubicBezTo>
                  <a:pt x="1090171" y="525114"/>
                  <a:pt x="1103744" y="514730"/>
                  <a:pt x="1105677" y="499872"/>
                </a:cubicBezTo>
                <a:cubicBezTo>
                  <a:pt x="1106277" y="495300"/>
                  <a:pt x="1105677" y="490538"/>
                  <a:pt x="1103934" y="486251"/>
                </a:cubicBezTo>
                <a:lnTo>
                  <a:pt x="913434" y="16002"/>
                </a:lnTo>
                <a:cubicBezTo>
                  <a:pt x="907786" y="2095"/>
                  <a:pt x="891946" y="-4572"/>
                  <a:pt x="878058" y="1048"/>
                </a:cubicBezTo>
                <a:cubicBezTo>
                  <a:pt x="873934" y="2762"/>
                  <a:pt x="870277" y="5429"/>
                  <a:pt x="867429" y="8858"/>
                </a:cubicBezTo>
                <a:lnTo>
                  <a:pt x="801992" y="87725"/>
                </a:lnTo>
                <a:lnTo>
                  <a:pt x="607491" y="321945"/>
                </a:lnTo>
                <a:lnTo>
                  <a:pt x="537387" y="406431"/>
                </a:lnTo>
                <a:cubicBezTo>
                  <a:pt x="527834" y="417957"/>
                  <a:pt x="529405" y="435006"/>
                  <a:pt x="540883" y="444531"/>
                </a:cubicBezTo>
                <a:cubicBezTo>
                  <a:pt x="544778" y="447771"/>
                  <a:pt x="549512" y="449866"/>
                  <a:pt x="554532" y="450532"/>
                </a:cubicBezTo>
                <a:lnTo>
                  <a:pt x="597204" y="456533"/>
                </a:lnTo>
                <a:cubicBezTo>
                  <a:pt x="613892" y="458629"/>
                  <a:pt x="626255" y="473106"/>
                  <a:pt x="625779" y="489870"/>
                </a:cubicBezTo>
                <a:cubicBezTo>
                  <a:pt x="618312" y="820103"/>
                  <a:pt x="364651" y="1092327"/>
                  <a:pt x="35801" y="1122998"/>
                </a:cubicBezTo>
                <a:cubicBezTo>
                  <a:pt x="14779" y="1124807"/>
                  <a:pt x="-1175" y="1142714"/>
                  <a:pt x="-489" y="1163764"/>
                </a:cubicBezTo>
                <a:lnTo>
                  <a:pt x="10178" y="1464278"/>
                </a:lnTo>
                <a:cubicBezTo>
                  <a:pt x="10969" y="1486186"/>
                  <a:pt x="29333" y="1503235"/>
                  <a:pt x="51203" y="1502474"/>
                </a:cubicBezTo>
                <a:cubicBezTo>
                  <a:pt x="51660" y="1502474"/>
                  <a:pt x="52107" y="1502378"/>
                  <a:pt x="52565" y="1502378"/>
                </a:cubicBezTo>
                <a:cubicBezTo>
                  <a:pt x="561962" y="1463706"/>
                  <a:pt x="966203" y="1057846"/>
                  <a:pt x="1002779" y="548259"/>
                </a:cubicBezTo>
                <a:cubicBezTo>
                  <a:pt x="1004103" y="530256"/>
                  <a:pt x="1019809" y="516636"/>
                  <a:pt x="1037859" y="517970"/>
                </a:cubicBezTo>
                <a:cubicBezTo>
                  <a:pt x="1038679" y="518065"/>
                  <a:pt x="1039498" y="518160"/>
                  <a:pt x="1040307" y="518256"/>
                </a:cubicBezTo>
                <a:close/>
              </a:path>
            </a:pathLst>
          </a:custGeom>
          <a:gradFill>
            <a:gsLst>
              <a:gs pos="100000">
                <a:schemeClr val="accent2">
                  <a:lumMod val="40000"/>
                  <a:lumOff val="60000"/>
                  <a:alpha val="100000"/>
                </a:schemeClr>
              </a:gs>
              <a:gs pos="0">
                <a:schemeClr val="accent2">
                  <a:alpha val="100000"/>
                </a:schemeClr>
              </a:gs>
            </a:gsLst>
            <a:lin ang="5040000" scaled="0"/>
          </a:gradFill>
          <a:ln w="9525" cap="flat">
            <a:noFill/>
            <a:prstDash val="solid"/>
            <a:miter/>
          </a:ln>
          <a:effectLst>
            <a:outerShdw blurRad="101600" dist="127000" dir="5400000" sx="102000" sy="102000" algn="ctr" rotWithShape="0">
              <a:schemeClr val="accent2">
                <a:alpha val="2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5" name="任意多边形: 形状 44"/>
          <p:cNvSpPr/>
          <p:nvPr>
            <p:custDataLst>
              <p:tags r:id="rId5"/>
            </p:custDataLst>
          </p:nvPr>
        </p:nvSpPr>
        <p:spPr>
          <a:xfrm rot="1800000">
            <a:off x="5104130" y="2339658"/>
            <a:ext cx="2816860" cy="825500"/>
          </a:xfrm>
          <a:custGeom>
            <a:avLst/>
            <a:gdLst>
              <a:gd name="connsiteX0" fmla="*/ -526 w 2306103"/>
              <a:gd name="connsiteY0" fmla="*/ 385205 h 675390"/>
              <a:gd name="connsiteX1" fmla="*/ 27951 w 2306103"/>
              <a:gd name="connsiteY1" fmla="*/ 406909 h 675390"/>
              <a:gd name="connsiteX2" fmla="*/ 174485 w 2306103"/>
              <a:gd name="connsiteY2" fmla="*/ 431930 h 675390"/>
              <a:gd name="connsiteX3" fmla="*/ 609800 w 2306103"/>
              <a:gd name="connsiteY3" fmla="*/ 507685 h 675390"/>
              <a:gd name="connsiteX4" fmla="*/ 766701 w 2306103"/>
              <a:gd name="connsiteY4" fmla="*/ 535333 h 675390"/>
              <a:gd name="connsiteX5" fmla="*/ 812223 w 2306103"/>
              <a:gd name="connsiteY5" fmla="*/ 503552 h 675390"/>
              <a:gd name="connsiteX6" fmla="*/ 809970 w 2306103"/>
              <a:gd name="connsiteY6" fmla="*/ 481973 h 675390"/>
              <a:gd name="connsiteX7" fmla="*/ 786607 w 2306103"/>
              <a:gd name="connsiteY7" fmla="*/ 423912 h 675390"/>
              <a:gd name="connsiteX8" fmla="*/ 808173 w 2306103"/>
              <a:gd name="connsiteY8" fmla="*/ 364193 h 675390"/>
              <a:gd name="connsiteX9" fmla="*/ 2031311 w 2306103"/>
              <a:gd name="connsiteY9" fmla="*/ 649933 h 675390"/>
              <a:gd name="connsiteX10" fmla="*/ 2108864 w 2306103"/>
              <a:gd name="connsiteY10" fmla="*/ 666246 h 675390"/>
              <a:gd name="connsiteX11" fmla="*/ 2305578 w 2306103"/>
              <a:gd name="connsiteY11" fmla="*/ 544042 h 675390"/>
              <a:gd name="connsiteX12" fmla="*/ -526 w 2306103"/>
              <a:gd name="connsiteY12" fmla="*/ 385205 h 675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06103" h="675390">
                <a:moveTo>
                  <a:pt x="-526" y="385205"/>
                </a:moveTo>
                <a:cubicBezTo>
                  <a:pt x="4866" y="396638"/>
                  <a:pt x="15496" y="404739"/>
                  <a:pt x="27951" y="406909"/>
                </a:cubicBezTo>
                <a:lnTo>
                  <a:pt x="174485" y="431930"/>
                </a:lnTo>
                <a:lnTo>
                  <a:pt x="609800" y="507685"/>
                </a:lnTo>
                <a:lnTo>
                  <a:pt x="766701" y="535333"/>
                </a:lnTo>
                <a:cubicBezTo>
                  <a:pt x="788045" y="539121"/>
                  <a:pt x="808435" y="524896"/>
                  <a:pt x="812223" y="503552"/>
                </a:cubicBezTo>
                <a:cubicBezTo>
                  <a:pt x="813508" y="496281"/>
                  <a:pt x="812735" y="488815"/>
                  <a:pt x="809970" y="481973"/>
                </a:cubicBezTo>
                <a:lnTo>
                  <a:pt x="786607" y="423912"/>
                </a:lnTo>
                <a:cubicBezTo>
                  <a:pt x="777580" y="401421"/>
                  <a:pt x="786856" y="375722"/>
                  <a:pt x="808173" y="364193"/>
                </a:cubicBezTo>
                <a:cubicBezTo>
                  <a:pt x="1229332" y="135366"/>
                  <a:pt x="1755124" y="258191"/>
                  <a:pt x="2031311" y="649933"/>
                </a:cubicBezTo>
                <a:cubicBezTo>
                  <a:pt x="2048688" y="675161"/>
                  <a:pt x="2082791" y="682337"/>
                  <a:pt x="2108864" y="666246"/>
                </a:cubicBezTo>
                <a:lnTo>
                  <a:pt x="2305578" y="544042"/>
                </a:lnTo>
                <a:cubicBezTo>
                  <a:pt x="1594753" y="-548876"/>
                  <a:pt x="88362" y="331984"/>
                  <a:pt x="-526" y="385205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55000"/>
                  <a:lumOff val="45000"/>
                  <a:alpha val="100000"/>
                </a:schemeClr>
              </a:gs>
            </a:gsLst>
            <a:lin ang="7740000" scaled="0"/>
          </a:gradFill>
          <a:ln w="138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7" name="任意多边形: 形状 46"/>
          <p:cNvSpPr/>
          <p:nvPr>
            <p:custDataLst>
              <p:tags r:id="rId6"/>
            </p:custDataLst>
          </p:nvPr>
        </p:nvSpPr>
        <p:spPr>
          <a:xfrm rot="1800000">
            <a:off x="5847715" y="3189923"/>
            <a:ext cx="1590675" cy="2338705"/>
          </a:xfrm>
          <a:custGeom>
            <a:avLst/>
            <a:gdLst>
              <a:gd name="connsiteX0" fmla="*/ 1301980 w 1302607"/>
              <a:gd name="connsiteY0" fmla="*/ -425 h 1914201"/>
              <a:gd name="connsiteX1" fmla="*/ 1268941 w 1302607"/>
              <a:gd name="connsiteY1" fmla="*/ 13399 h 1914201"/>
              <a:gd name="connsiteX2" fmla="*/ 1173280 w 1302607"/>
              <a:gd name="connsiteY2" fmla="*/ 127308 h 1914201"/>
              <a:gd name="connsiteX3" fmla="*/ 888922 w 1302607"/>
              <a:gd name="connsiteY3" fmla="*/ 465579 h 1914201"/>
              <a:gd name="connsiteX4" fmla="*/ 786487 w 1302607"/>
              <a:gd name="connsiteY4" fmla="*/ 587506 h 1914201"/>
              <a:gd name="connsiteX5" fmla="*/ 791381 w 1302607"/>
              <a:gd name="connsiteY5" fmla="*/ 643009 h 1914201"/>
              <a:gd name="connsiteX6" fmla="*/ 810956 w 1302607"/>
              <a:gd name="connsiteY6" fmla="*/ 651787 h 1914201"/>
              <a:gd name="connsiteX7" fmla="*/ 872886 w 1302607"/>
              <a:gd name="connsiteY7" fmla="*/ 660772 h 1914201"/>
              <a:gd name="connsiteX8" fmla="*/ 914358 w 1302607"/>
              <a:gd name="connsiteY8" fmla="*/ 709433 h 1914201"/>
              <a:gd name="connsiteX9" fmla="*/ 52576 w 1302607"/>
              <a:gd name="connsiteY9" fmla="*/ 1623192 h 1914201"/>
              <a:gd name="connsiteX10" fmla="*/ -508 w 1302607"/>
              <a:gd name="connsiteY10" fmla="*/ 1682082 h 1914201"/>
              <a:gd name="connsiteX11" fmla="*/ 6404 w 1302607"/>
              <a:gd name="connsiteY11" fmla="*/ 1913633 h 1914201"/>
              <a:gd name="connsiteX12" fmla="*/ 1301980 w 1302607"/>
              <a:gd name="connsiteY12" fmla="*/ -425 h 1914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2607" h="1914201">
                <a:moveTo>
                  <a:pt x="1301980" y="-425"/>
                </a:moveTo>
                <a:cubicBezTo>
                  <a:pt x="1289359" y="-1517"/>
                  <a:pt x="1277014" y="3654"/>
                  <a:pt x="1268941" y="13399"/>
                </a:cubicBezTo>
                <a:lnTo>
                  <a:pt x="1173280" y="127308"/>
                </a:lnTo>
                <a:lnTo>
                  <a:pt x="888922" y="465579"/>
                </a:lnTo>
                <a:lnTo>
                  <a:pt x="786487" y="587506"/>
                </a:lnTo>
                <a:cubicBezTo>
                  <a:pt x="772511" y="604191"/>
                  <a:pt x="774709" y="629033"/>
                  <a:pt x="791381" y="643009"/>
                </a:cubicBezTo>
                <a:cubicBezTo>
                  <a:pt x="796965" y="647682"/>
                  <a:pt x="803739" y="650723"/>
                  <a:pt x="810956" y="651787"/>
                </a:cubicBezTo>
                <a:lnTo>
                  <a:pt x="872886" y="660772"/>
                </a:lnTo>
                <a:cubicBezTo>
                  <a:pt x="897120" y="664007"/>
                  <a:pt x="914994" y="684992"/>
                  <a:pt x="914358" y="709433"/>
                </a:cubicBezTo>
                <a:cubicBezTo>
                  <a:pt x="900603" y="1188583"/>
                  <a:pt x="530095" y="1581430"/>
                  <a:pt x="52576" y="1623192"/>
                </a:cubicBezTo>
                <a:cubicBezTo>
                  <a:pt x="22052" y="1625611"/>
                  <a:pt x="-1268" y="1651463"/>
                  <a:pt x="-508" y="1682082"/>
                </a:cubicBezTo>
                <a:lnTo>
                  <a:pt x="6404" y="1913633"/>
                </a:lnTo>
                <a:cubicBezTo>
                  <a:pt x="1308201" y="1848108"/>
                  <a:pt x="1303363" y="103669"/>
                  <a:pt x="1301980" y="-425"/>
                </a:cubicBezTo>
                <a:close/>
              </a:path>
            </a:pathLst>
          </a:custGeom>
          <a:gradFill>
            <a:gsLst>
              <a:gs pos="100000">
                <a:schemeClr val="accent2">
                  <a:lumMod val="35000"/>
                  <a:lumOff val="65000"/>
                  <a:alpha val="100000"/>
                </a:schemeClr>
              </a:gs>
              <a:gs pos="0">
                <a:schemeClr val="accent2">
                  <a:alpha val="100000"/>
                </a:schemeClr>
              </a:gs>
            </a:gsLst>
            <a:lin ang="3600000" scaled="0"/>
          </a:gradFill>
          <a:ln w="138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9" name="任意多边形: 形状 48"/>
          <p:cNvSpPr/>
          <p:nvPr>
            <p:custDataLst>
              <p:tags r:id="rId7"/>
            </p:custDataLst>
          </p:nvPr>
        </p:nvSpPr>
        <p:spPr>
          <a:xfrm rot="1800000">
            <a:off x="4467860" y="2502218"/>
            <a:ext cx="1440815" cy="2518410"/>
          </a:xfrm>
          <a:custGeom>
            <a:avLst/>
            <a:gdLst>
              <a:gd name="connsiteX0" fmla="*/ 1172421 w 1179645"/>
              <a:gd name="connsiteY0" fmla="*/ 2061128 h 2061696"/>
              <a:gd name="connsiteX1" fmla="*/ 1176569 w 1179645"/>
              <a:gd name="connsiteY1" fmla="*/ 2025600 h 2061696"/>
              <a:gd name="connsiteX2" fmla="*/ 1123485 w 1179645"/>
              <a:gd name="connsiteY2" fmla="*/ 1887361 h 2061696"/>
              <a:gd name="connsiteX3" fmla="*/ 965616 w 1179645"/>
              <a:gd name="connsiteY3" fmla="*/ 1474580 h 2061696"/>
              <a:gd name="connsiteX4" fmla="*/ 908799 w 1179645"/>
              <a:gd name="connsiteY4" fmla="*/ 1325835 h 2061696"/>
              <a:gd name="connsiteX5" fmla="*/ 857872 w 1179645"/>
              <a:gd name="connsiteY5" fmla="*/ 1303247 h 2061696"/>
              <a:gd name="connsiteX6" fmla="*/ 840786 w 1179645"/>
              <a:gd name="connsiteY6" fmla="*/ 1316019 h 2061696"/>
              <a:gd name="connsiteX7" fmla="*/ 802908 w 1179645"/>
              <a:gd name="connsiteY7" fmla="*/ 1365786 h 2061696"/>
              <a:gd name="connsiteX8" fmla="*/ 740562 w 1179645"/>
              <a:gd name="connsiteY8" fmla="*/ 1377813 h 2061696"/>
              <a:gd name="connsiteX9" fmla="*/ 359991 w 1179645"/>
              <a:gd name="connsiteY9" fmla="*/ 180939 h 2061696"/>
              <a:gd name="connsiteX10" fmla="*/ 334140 w 1179645"/>
              <a:gd name="connsiteY10" fmla="*/ 105875 h 2061696"/>
              <a:gd name="connsiteX11" fmla="*/ 128578 w 1179645"/>
              <a:gd name="connsiteY11" fmla="*/ -569 h 2061696"/>
              <a:gd name="connsiteX12" fmla="*/ 1172421 w 1179645"/>
              <a:gd name="connsiteY12" fmla="*/ 2061128 h 206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79645" h="2061696">
                <a:moveTo>
                  <a:pt x="1172421" y="2061128"/>
                </a:moveTo>
                <a:cubicBezTo>
                  <a:pt x="1179540" y="2050677"/>
                  <a:pt x="1181089" y="2037406"/>
                  <a:pt x="1176569" y="2025600"/>
                </a:cubicBezTo>
                <a:lnTo>
                  <a:pt x="1123485" y="1887361"/>
                </a:lnTo>
                <a:lnTo>
                  <a:pt x="965616" y="1474580"/>
                </a:lnTo>
                <a:lnTo>
                  <a:pt x="908799" y="1325835"/>
                </a:lnTo>
                <a:cubicBezTo>
                  <a:pt x="900975" y="1305527"/>
                  <a:pt x="878165" y="1295422"/>
                  <a:pt x="857872" y="1303247"/>
                </a:cubicBezTo>
                <a:cubicBezTo>
                  <a:pt x="851112" y="1305859"/>
                  <a:pt x="845196" y="1310269"/>
                  <a:pt x="840786" y="1316019"/>
                </a:cubicBezTo>
                <a:lnTo>
                  <a:pt x="802908" y="1365786"/>
                </a:lnTo>
                <a:cubicBezTo>
                  <a:pt x="788172" y="1385001"/>
                  <a:pt x="761395" y="1390171"/>
                  <a:pt x="740562" y="1377813"/>
                </a:cubicBezTo>
                <a:cubicBezTo>
                  <a:pt x="328389" y="1133212"/>
                  <a:pt x="164783" y="618672"/>
                  <a:pt x="359991" y="180939"/>
                </a:cubicBezTo>
                <a:cubicBezTo>
                  <a:pt x="372722" y="153029"/>
                  <a:pt x="361359" y="120031"/>
                  <a:pt x="334140" y="105875"/>
                </a:cubicBezTo>
                <a:lnTo>
                  <a:pt x="128578" y="-569"/>
                </a:lnTo>
                <a:cubicBezTo>
                  <a:pt x="-446634" y="1168795"/>
                  <a:pt x="1081322" y="2012053"/>
                  <a:pt x="1172421" y="2061128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40000"/>
                  <a:lumOff val="60000"/>
                  <a:alpha val="100000"/>
                </a:schemeClr>
              </a:gs>
            </a:gsLst>
            <a:lin ang="2640000" scaled="0"/>
          </a:gradFill>
          <a:ln w="138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3" name="任意多边形: 形状 39"/>
          <p:cNvSpPr/>
          <p:nvPr>
            <p:custDataLst>
              <p:tags r:id="rId8"/>
            </p:custDataLst>
          </p:nvPr>
        </p:nvSpPr>
        <p:spPr>
          <a:xfrm>
            <a:off x="3234690" y="3262948"/>
            <a:ext cx="590550" cy="663575"/>
          </a:xfrm>
          <a:custGeom>
            <a:avLst/>
            <a:gdLst>
              <a:gd name="connsiteX0" fmla="*/ 354445 w 354711"/>
              <a:gd name="connsiteY0" fmla="*/ 279630 h 398159"/>
              <a:gd name="connsiteX1" fmla="*/ 354445 w 354711"/>
              <a:gd name="connsiteY1" fmla="*/ 117705 h 398159"/>
              <a:gd name="connsiteX2" fmla="*/ 335395 w 354711"/>
              <a:gd name="connsiteY2" fmla="*/ 85511 h 398159"/>
              <a:gd name="connsiteX3" fmla="*/ 195664 w 354711"/>
              <a:gd name="connsiteY3" fmla="*/ 4834 h 398159"/>
              <a:gd name="connsiteX4" fmla="*/ 158421 w 354711"/>
              <a:gd name="connsiteY4" fmla="*/ 4834 h 398159"/>
              <a:gd name="connsiteX5" fmla="*/ 18308 w 354711"/>
              <a:gd name="connsiteY5" fmla="*/ 85701 h 398159"/>
              <a:gd name="connsiteX6" fmla="*/ -266 w 354711"/>
              <a:gd name="connsiteY6" fmla="*/ 117896 h 398159"/>
              <a:gd name="connsiteX7" fmla="*/ -266 w 354711"/>
              <a:gd name="connsiteY7" fmla="*/ 279821 h 398159"/>
              <a:gd name="connsiteX8" fmla="*/ 18308 w 354711"/>
              <a:gd name="connsiteY8" fmla="*/ 312110 h 398159"/>
              <a:gd name="connsiteX9" fmla="*/ 158421 w 354711"/>
              <a:gd name="connsiteY9" fmla="*/ 392978 h 398159"/>
              <a:gd name="connsiteX10" fmla="*/ 195664 w 354711"/>
              <a:gd name="connsiteY10" fmla="*/ 392978 h 398159"/>
              <a:gd name="connsiteX11" fmla="*/ 335681 w 354711"/>
              <a:gd name="connsiteY11" fmla="*/ 312110 h 398159"/>
              <a:gd name="connsiteX12" fmla="*/ 354445 w 354711"/>
              <a:gd name="connsiteY12" fmla="*/ 279630 h 39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4711" h="398159">
                <a:moveTo>
                  <a:pt x="354445" y="279630"/>
                </a:moveTo>
                <a:lnTo>
                  <a:pt x="354445" y="117705"/>
                </a:lnTo>
                <a:cubicBezTo>
                  <a:pt x="354341" y="104332"/>
                  <a:pt x="347064" y="92045"/>
                  <a:pt x="335395" y="85511"/>
                </a:cubicBezTo>
                <a:lnTo>
                  <a:pt x="195664" y="4834"/>
                </a:lnTo>
                <a:cubicBezTo>
                  <a:pt x="184148" y="-1843"/>
                  <a:pt x="169937" y="-1843"/>
                  <a:pt x="158421" y="4834"/>
                </a:cubicBezTo>
                <a:lnTo>
                  <a:pt x="18308" y="85701"/>
                </a:lnTo>
                <a:cubicBezTo>
                  <a:pt x="6821" y="92359"/>
                  <a:pt x="-256" y="104618"/>
                  <a:pt x="-266" y="117896"/>
                </a:cubicBezTo>
                <a:lnTo>
                  <a:pt x="-266" y="279821"/>
                </a:lnTo>
                <a:cubicBezTo>
                  <a:pt x="-284" y="293127"/>
                  <a:pt x="6792" y="305443"/>
                  <a:pt x="18308" y="312110"/>
                </a:cubicBezTo>
                <a:lnTo>
                  <a:pt x="158421" y="392978"/>
                </a:lnTo>
                <a:cubicBezTo>
                  <a:pt x="169937" y="399655"/>
                  <a:pt x="184148" y="399655"/>
                  <a:pt x="195664" y="392978"/>
                </a:cubicBezTo>
                <a:lnTo>
                  <a:pt x="335681" y="312110"/>
                </a:lnTo>
                <a:cubicBezTo>
                  <a:pt x="347311" y="305443"/>
                  <a:pt x="354474" y="293041"/>
                  <a:pt x="354445" y="279630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60000"/>
                  <a:lumOff val="40000"/>
                  <a:alpha val="100000"/>
                </a:schemeClr>
              </a:gs>
            </a:gsLst>
            <a:lin ang="1398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4" name="任意多边形: 形状 40"/>
          <p:cNvSpPr/>
          <p:nvPr>
            <p:custDataLst>
              <p:tags r:id="rId9"/>
            </p:custDataLst>
          </p:nvPr>
        </p:nvSpPr>
        <p:spPr>
          <a:xfrm>
            <a:off x="3149600" y="3165793"/>
            <a:ext cx="760730" cy="859155"/>
          </a:xfrm>
          <a:custGeom>
            <a:avLst/>
            <a:gdLst>
              <a:gd name="connsiteX0" fmla="*/ 456553 w 456818"/>
              <a:gd name="connsiteY0" fmla="*/ 367777 h 515452"/>
              <a:gd name="connsiteX1" fmla="*/ 456553 w 456818"/>
              <a:gd name="connsiteY1" fmla="*/ 147178 h 515452"/>
              <a:gd name="connsiteX2" fmla="*/ 437503 w 456818"/>
              <a:gd name="connsiteY2" fmla="*/ 114984 h 515452"/>
              <a:gd name="connsiteX3" fmla="*/ 247003 w 456818"/>
              <a:gd name="connsiteY3" fmla="*/ 4684 h 515452"/>
              <a:gd name="connsiteX4" fmla="*/ 209761 w 456818"/>
              <a:gd name="connsiteY4" fmla="*/ 4684 h 515452"/>
              <a:gd name="connsiteX5" fmla="*/ 18784 w 456818"/>
              <a:gd name="connsiteY5" fmla="*/ 114984 h 515452"/>
              <a:gd name="connsiteX6" fmla="*/ -266 w 456818"/>
              <a:gd name="connsiteY6" fmla="*/ 147178 h 515452"/>
              <a:gd name="connsiteX7" fmla="*/ -266 w 456818"/>
              <a:gd name="connsiteY7" fmla="*/ 367777 h 515452"/>
              <a:gd name="connsiteX8" fmla="*/ 18784 w 456818"/>
              <a:gd name="connsiteY8" fmla="*/ 399972 h 515452"/>
              <a:gd name="connsiteX9" fmla="*/ 209761 w 456818"/>
              <a:gd name="connsiteY9" fmla="*/ 510271 h 515452"/>
              <a:gd name="connsiteX10" fmla="*/ 247003 w 456818"/>
              <a:gd name="connsiteY10" fmla="*/ 510271 h 515452"/>
              <a:gd name="connsiteX11" fmla="*/ 437503 w 456818"/>
              <a:gd name="connsiteY11" fmla="*/ 399972 h 515452"/>
              <a:gd name="connsiteX12" fmla="*/ 456553 w 456818"/>
              <a:gd name="connsiteY12" fmla="*/ 367777 h 51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18" h="515452">
                <a:moveTo>
                  <a:pt x="456553" y="367777"/>
                </a:moveTo>
                <a:lnTo>
                  <a:pt x="456553" y="147178"/>
                </a:lnTo>
                <a:cubicBezTo>
                  <a:pt x="456449" y="133805"/>
                  <a:pt x="449171" y="121518"/>
                  <a:pt x="437503" y="114984"/>
                </a:cubicBezTo>
                <a:lnTo>
                  <a:pt x="247003" y="4684"/>
                </a:lnTo>
                <a:cubicBezTo>
                  <a:pt x="235430" y="-1793"/>
                  <a:pt x="221333" y="-1793"/>
                  <a:pt x="209761" y="4684"/>
                </a:cubicBezTo>
                <a:lnTo>
                  <a:pt x="18784" y="114984"/>
                </a:lnTo>
                <a:cubicBezTo>
                  <a:pt x="7116" y="121518"/>
                  <a:pt x="-161" y="133805"/>
                  <a:pt x="-266" y="147178"/>
                </a:cubicBezTo>
                <a:lnTo>
                  <a:pt x="-266" y="367777"/>
                </a:lnTo>
                <a:cubicBezTo>
                  <a:pt x="-199" y="381160"/>
                  <a:pt x="7088" y="393466"/>
                  <a:pt x="18784" y="399972"/>
                </a:cubicBezTo>
                <a:lnTo>
                  <a:pt x="209761" y="510271"/>
                </a:lnTo>
                <a:cubicBezTo>
                  <a:pt x="221276" y="516948"/>
                  <a:pt x="235487" y="516948"/>
                  <a:pt x="247003" y="510271"/>
                </a:cubicBezTo>
                <a:lnTo>
                  <a:pt x="437503" y="399972"/>
                </a:lnTo>
                <a:cubicBezTo>
                  <a:pt x="449219" y="393485"/>
                  <a:pt x="456506" y="381169"/>
                  <a:pt x="456553" y="367777"/>
                </a:cubicBezTo>
                <a:close/>
              </a:path>
            </a:pathLst>
          </a:custGeom>
          <a:noFill/>
          <a:ln w="28575" cap="flat">
            <a:solidFill>
              <a:schemeClr val="accent1">
                <a:lumMod val="40000"/>
                <a:lumOff val="6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62" name="图片 61" descr="343435383036303b343532343136313bcfeec4bfb0d1bfd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399790" y="3464243"/>
            <a:ext cx="262255" cy="262255"/>
          </a:xfrm>
          <a:prstGeom prst="rect">
            <a:avLst/>
          </a:prstGeom>
        </p:spPr>
      </p:pic>
      <p:sp>
        <p:nvSpPr>
          <p:cNvPr id="50" name="任意多边形: 形状 39"/>
          <p:cNvSpPr/>
          <p:nvPr>
            <p:custDataLst>
              <p:tags r:id="rId13"/>
            </p:custDataLst>
          </p:nvPr>
        </p:nvSpPr>
        <p:spPr>
          <a:xfrm>
            <a:off x="8075930" y="4923473"/>
            <a:ext cx="584835" cy="657225"/>
          </a:xfrm>
          <a:custGeom>
            <a:avLst/>
            <a:gdLst>
              <a:gd name="connsiteX0" fmla="*/ 354445 w 354711"/>
              <a:gd name="connsiteY0" fmla="*/ 279630 h 398159"/>
              <a:gd name="connsiteX1" fmla="*/ 354445 w 354711"/>
              <a:gd name="connsiteY1" fmla="*/ 117705 h 398159"/>
              <a:gd name="connsiteX2" fmla="*/ 335395 w 354711"/>
              <a:gd name="connsiteY2" fmla="*/ 85511 h 398159"/>
              <a:gd name="connsiteX3" fmla="*/ 195664 w 354711"/>
              <a:gd name="connsiteY3" fmla="*/ 4834 h 398159"/>
              <a:gd name="connsiteX4" fmla="*/ 158421 w 354711"/>
              <a:gd name="connsiteY4" fmla="*/ 4834 h 398159"/>
              <a:gd name="connsiteX5" fmla="*/ 18308 w 354711"/>
              <a:gd name="connsiteY5" fmla="*/ 85701 h 398159"/>
              <a:gd name="connsiteX6" fmla="*/ -266 w 354711"/>
              <a:gd name="connsiteY6" fmla="*/ 117896 h 398159"/>
              <a:gd name="connsiteX7" fmla="*/ -266 w 354711"/>
              <a:gd name="connsiteY7" fmla="*/ 279821 h 398159"/>
              <a:gd name="connsiteX8" fmla="*/ 18308 w 354711"/>
              <a:gd name="connsiteY8" fmla="*/ 312110 h 398159"/>
              <a:gd name="connsiteX9" fmla="*/ 158421 w 354711"/>
              <a:gd name="connsiteY9" fmla="*/ 392978 h 398159"/>
              <a:gd name="connsiteX10" fmla="*/ 195664 w 354711"/>
              <a:gd name="connsiteY10" fmla="*/ 392978 h 398159"/>
              <a:gd name="connsiteX11" fmla="*/ 335681 w 354711"/>
              <a:gd name="connsiteY11" fmla="*/ 312110 h 398159"/>
              <a:gd name="connsiteX12" fmla="*/ 354445 w 354711"/>
              <a:gd name="connsiteY12" fmla="*/ 279630 h 39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4711" h="398159">
                <a:moveTo>
                  <a:pt x="354445" y="279630"/>
                </a:moveTo>
                <a:lnTo>
                  <a:pt x="354445" y="117705"/>
                </a:lnTo>
                <a:cubicBezTo>
                  <a:pt x="354341" y="104332"/>
                  <a:pt x="347064" y="92045"/>
                  <a:pt x="335395" y="85511"/>
                </a:cubicBezTo>
                <a:lnTo>
                  <a:pt x="195664" y="4834"/>
                </a:lnTo>
                <a:cubicBezTo>
                  <a:pt x="184148" y="-1843"/>
                  <a:pt x="169937" y="-1843"/>
                  <a:pt x="158421" y="4834"/>
                </a:cubicBezTo>
                <a:lnTo>
                  <a:pt x="18308" y="85701"/>
                </a:lnTo>
                <a:cubicBezTo>
                  <a:pt x="6821" y="92359"/>
                  <a:pt x="-256" y="104618"/>
                  <a:pt x="-266" y="117896"/>
                </a:cubicBezTo>
                <a:lnTo>
                  <a:pt x="-266" y="279821"/>
                </a:lnTo>
                <a:cubicBezTo>
                  <a:pt x="-284" y="293127"/>
                  <a:pt x="6792" y="305443"/>
                  <a:pt x="18308" y="312110"/>
                </a:cubicBezTo>
                <a:lnTo>
                  <a:pt x="158421" y="392978"/>
                </a:lnTo>
                <a:cubicBezTo>
                  <a:pt x="169937" y="399655"/>
                  <a:pt x="184148" y="399655"/>
                  <a:pt x="195664" y="392978"/>
                </a:cubicBezTo>
                <a:lnTo>
                  <a:pt x="335681" y="312110"/>
                </a:lnTo>
                <a:cubicBezTo>
                  <a:pt x="347311" y="305443"/>
                  <a:pt x="354474" y="293041"/>
                  <a:pt x="354445" y="279630"/>
                </a:cubicBezTo>
                <a:close/>
              </a:path>
            </a:pathLst>
          </a:custGeom>
          <a:gradFill>
            <a:gsLst>
              <a:gs pos="100000">
                <a:schemeClr val="accent2">
                  <a:alpha val="100000"/>
                </a:schemeClr>
              </a:gs>
              <a:gs pos="0">
                <a:schemeClr val="accent2">
                  <a:lumMod val="60000"/>
                  <a:lumOff val="40000"/>
                  <a:alpha val="100000"/>
                </a:schemeClr>
              </a:gs>
            </a:gsLst>
            <a:lin ang="1398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1" name="任意多边形: 形状 40"/>
          <p:cNvSpPr/>
          <p:nvPr>
            <p:custDataLst>
              <p:tags r:id="rId14"/>
            </p:custDataLst>
          </p:nvPr>
        </p:nvSpPr>
        <p:spPr>
          <a:xfrm>
            <a:off x="7991475" y="4826953"/>
            <a:ext cx="753110" cy="850900"/>
          </a:xfrm>
          <a:custGeom>
            <a:avLst/>
            <a:gdLst>
              <a:gd name="connsiteX0" fmla="*/ 456553 w 456818"/>
              <a:gd name="connsiteY0" fmla="*/ 367777 h 515452"/>
              <a:gd name="connsiteX1" fmla="*/ 456553 w 456818"/>
              <a:gd name="connsiteY1" fmla="*/ 147178 h 515452"/>
              <a:gd name="connsiteX2" fmla="*/ 437503 w 456818"/>
              <a:gd name="connsiteY2" fmla="*/ 114984 h 515452"/>
              <a:gd name="connsiteX3" fmla="*/ 247003 w 456818"/>
              <a:gd name="connsiteY3" fmla="*/ 4684 h 515452"/>
              <a:gd name="connsiteX4" fmla="*/ 209761 w 456818"/>
              <a:gd name="connsiteY4" fmla="*/ 4684 h 515452"/>
              <a:gd name="connsiteX5" fmla="*/ 18784 w 456818"/>
              <a:gd name="connsiteY5" fmla="*/ 114984 h 515452"/>
              <a:gd name="connsiteX6" fmla="*/ -266 w 456818"/>
              <a:gd name="connsiteY6" fmla="*/ 147178 h 515452"/>
              <a:gd name="connsiteX7" fmla="*/ -266 w 456818"/>
              <a:gd name="connsiteY7" fmla="*/ 367777 h 515452"/>
              <a:gd name="connsiteX8" fmla="*/ 18784 w 456818"/>
              <a:gd name="connsiteY8" fmla="*/ 399972 h 515452"/>
              <a:gd name="connsiteX9" fmla="*/ 209761 w 456818"/>
              <a:gd name="connsiteY9" fmla="*/ 510271 h 515452"/>
              <a:gd name="connsiteX10" fmla="*/ 247003 w 456818"/>
              <a:gd name="connsiteY10" fmla="*/ 510271 h 515452"/>
              <a:gd name="connsiteX11" fmla="*/ 437503 w 456818"/>
              <a:gd name="connsiteY11" fmla="*/ 399972 h 515452"/>
              <a:gd name="connsiteX12" fmla="*/ 456553 w 456818"/>
              <a:gd name="connsiteY12" fmla="*/ 367777 h 51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18" h="515452">
                <a:moveTo>
                  <a:pt x="456553" y="367777"/>
                </a:moveTo>
                <a:lnTo>
                  <a:pt x="456553" y="147178"/>
                </a:lnTo>
                <a:cubicBezTo>
                  <a:pt x="456449" y="133805"/>
                  <a:pt x="449171" y="121518"/>
                  <a:pt x="437503" y="114984"/>
                </a:cubicBezTo>
                <a:lnTo>
                  <a:pt x="247003" y="4684"/>
                </a:lnTo>
                <a:cubicBezTo>
                  <a:pt x="235430" y="-1793"/>
                  <a:pt x="221333" y="-1793"/>
                  <a:pt x="209761" y="4684"/>
                </a:cubicBezTo>
                <a:lnTo>
                  <a:pt x="18784" y="114984"/>
                </a:lnTo>
                <a:cubicBezTo>
                  <a:pt x="7116" y="121518"/>
                  <a:pt x="-161" y="133805"/>
                  <a:pt x="-266" y="147178"/>
                </a:cubicBezTo>
                <a:lnTo>
                  <a:pt x="-266" y="367777"/>
                </a:lnTo>
                <a:cubicBezTo>
                  <a:pt x="-199" y="381160"/>
                  <a:pt x="7088" y="393466"/>
                  <a:pt x="18784" y="399972"/>
                </a:cubicBezTo>
                <a:lnTo>
                  <a:pt x="209761" y="510271"/>
                </a:lnTo>
                <a:cubicBezTo>
                  <a:pt x="221276" y="516948"/>
                  <a:pt x="235487" y="516948"/>
                  <a:pt x="247003" y="510271"/>
                </a:cubicBezTo>
                <a:lnTo>
                  <a:pt x="437503" y="399972"/>
                </a:lnTo>
                <a:cubicBezTo>
                  <a:pt x="449219" y="393485"/>
                  <a:pt x="456506" y="381169"/>
                  <a:pt x="456553" y="367777"/>
                </a:cubicBezTo>
                <a:close/>
              </a:path>
            </a:pathLst>
          </a:custGeom>
          <a:noFill/>
          <a:ln w="28575" cap="flat">
            <a:solidFill>
              <a:schemeClr val="accent2">
                <a:lumMod val="40000"/>
                <a:lumOff val="6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矩形 1"/>
          <p:cNvSpPr/>
          <p:nvPr>
            <p:custDataLst>
              <p:tags r:id="rId15"/>
            </p:custDataLst>
          </p:nvPr>
        </p:nvSpPr>
        <p:spPr>
          <a:xfrm>
            <a:off x="676910" y="2765108"/>
            <a:ext cx="2350135" cy="171259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accent2"/>
                </a:solidFill>
                <a:latin typeface="+mn-ea"/>
                <a:cs typeface="+mn-ea"/>
              </a:rPr>
              <a:t>国家在最低点收购了大量的优质筹码，  不管你业绩好的坏的，都给我跌，价格给我打下去， 然后国家队等发起最后的决战</a:t>
            </a:r>
            <a:endParaRPr lang="zh-CN" altLang="en-US" sz="1600" b="1" dirty="0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56" name="任意多边形: 形状 39"/>
          <p:cNvSpPr/>
          <p:nvPr>
            <p:custDataLst>
              <p:tags r:id="rId16"/>
            </p:custDataLst>
          </p:nvPr>
        </p:nvSpPr>
        <p:spPr>
          <a:xfrm>
            <a:off x="7591425" y="1588453"/>
            <a:ext cx="559435" cy="628650"/>
          </a:xfrm>
          <a:custGeom>
            <a:avLst/>
            <a:gdLst>
              <a:gd name="connsiteX0" fmla="*/ 354445 w 354711"/>
              <a:gd name="connsiteY0" fmla="*/ 279630 h 398159"/>
              <a:gd name="connsiteX1" fmla="*/ 354445 w 354711"/>
              <a:gd name="connsiteY1" fmla="*/ 117705 h 398159"/>
              <a:gd name="connsiteX2" fmla="*/ 335395 w 354711"/>
              <a:gd name="connsiteY2" fmla="*/ 85511 h 398159"/>
              <a:gd name="connsiteX3" fmla="*/ 195664 w 354711"/>
              <a:gd name="connsiteY3" fmla="*/ 4834 h 398159"/>
              <a:gd name="connsiteX4" fmla="*/ 158421 w 354711"/>
              <a:gd name="connsiteY4" fmla="*/ 4834 h 398159"/>
              <a:gd name="connsiteX5" fmla="*/ 18308 w 354711"/>
              <a:gd name="connsiteY5" fmla="*/ 85701 h 398159"/>
              <a:gd name="connsiteX6" fmla="*/ -266 w 354711"/>
              <a:gd name="connsiteY6" fmla="*/ 117896 h 398159"/>
              <a:gd name="connsiteX7" fmla="*/ -266 w 354711"/>
              <a:gd name="connsiteY7" fmla="*/ 279821 h 398159"/>
              <a:gd name="connsiteX8" fmla="*/ 18308 w 354711"/>
              <a:gd name="connsiteY8" fmla="*/ 312110 h 398159"/>
              <a:gd name="connsiteX9" fmla="*/ 158421 w 354711"/>
              <a:gd name="connsiteY9" fmla="*/ 392978 h 398159"/>
              <a:gd name="connsiteX10" fmla="*/ 195664 w 354711"/>
              <a:gd name="connsiteY10" fmla="*/ 392978 h 398159"/>
              <a:gd name="connsiteX11" fmla="*/ 335681 w 354711"/>
              <a:gd name="connsiteY11" fmla="*/ 312110 h 398159"/>
              <a:gd name="connsiteX12" fmla="*/ 354445 w 354711"/>
              <a:gd name="connsiteY12" fmla="*/ 279630 h 39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4711" h="398159">
                <a:moveTo>
                  <a:pt x="354445" y="279630"/>
                </a:moveTo>
                <a:lnTo>
                  <a:pt x="354445" y="117705"/>
                </a:lnTo>
                <a:cubicBezTo>
                  <a:pt x="354341" y="104332"/>
                  <a:pt x="347064" y="92045"/>
                  <a:pt x="335395" y="85511"/>
                </a:cubicBezTo>
                <a:lnTo>
                  <a:pt x="195664" y="4834"/>
                </a:lnTo>
                <a:cubicBezTo>
                  <a:pt x="184148" y="-1843"/>
                  <a:pt x="169937" y="-1843"/>
                  <a:pt x="158421" y="4834"/>
                </a:cubicBezTo>
                <a:lnTo>
                  <a:pt x="18308" y="85701"/>
                </a:lnTo>
                <a:cubicBezTo>
                  <a:pt x="6821" y="92359"/>
                  <a:pt x="-256" y="104618"/>
                  <a:pt x="-266" y="117896"/>
                </a:cubicBezTo>
                <a:lnTo>
                  <a:pt x="-266" y="279821"/>
                </a:lnTo>
                <a:cubicBezTo>
                  <a:pt x="-284" y="293127"/>
                  <a:pt x="6792" y="305443"/>
                  <a:pt x="18308" y="312110"/>
                </a:cubicBezTo>
                <a:lnTo>
                  <a:pt x="158421" y="392978"/>
                </a:lnTo>
                <a:cubicBezTo>
                  <a:pt x="169937" y="399655"/>
                  <a:pt x="184148" y="399655"/>
                  <a:pt x="195664" y="392978"/>
                </a:cubicBezTo>
                <a:lnTo>
                  <a:pt x="335681" y="312110"/>
                </a:lnTo>
                <a:cubicBezTo>
                  <a:pt x="347311" y="305443"/>
                  <a:pt x="354474" y="293041"/>
                  <a:pt x="354445" y="279630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60000"/>
                  <a:lumOff val="40000"/>
                  <a:alpha val="100000"/>
                </a:schemeClr>
              </a:gs>
            </a:gsLst>
            <a:lin ang="1398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7" name="任意多边形: 形状 40"/>
          <p:cNvSpPr/>
          <p:nvPr>
            <p:custDataLst>
              <p:tags r:id="rId17"/>
            </p:custDataLst>
          </p:nvPr>
        </p:nvSpPr>
        <p:spPr>
          <a:xfrm>
            <a:off x="7510780" y="1495743"/>
            <a:ext cx="720725" cy="813435"/>
          </a:xfrm>
          <a:custGeom>
            <a:avLst/>
            <a:gdLst>
              <a:gd name="connsiteX0" fmla="*/ 456553 w 456818"/>
              <a:gd name="connsiteY0" fmla="*/ 367777 h 515452"/>
              <a:gd name="connsiteX1" fmla="*/ 456553 w 456818"/>
              <a:gd name="connsiteY1" fmla="*/ 147178 h 515452"/>
              <a:gd name="connsiteX2" fmla="*/ 437503 w 456818"/>
              <a:gd name="connsiteY2" fmla="*/ 114984 h 515452"/>
              <a:gd name="connsiteX3" fmla="*/ 247003 w 456818"/>
              <a:gd name="connsiteY3" fmla="*/ 4684 h 515452"/>
              <a:gd name="connsiteX4" fmla="*/ 209761 w 456818"/>
              <a:gd name="connsiteY4" fmla="*/ 4684 h 515452"/>
              <a:gd name="connsiteX5" fmla="*/ 18784 w 456818"/>
              <a:gd name="connsiteY5" fmla="*/ 114984 h 515452"/>
              <a:gd name="connsiteX6" fmla="*/ -266 w 456818"/>
              <a:gd name="connsiteY6" fmla="*/ 147178 h 515452"/>
              <a:gd name="connsiteX7" fmla="*/ -266 w 456818"/>
              <a:gd name="connsiteY7" fmla="*/ 367777 h 515452"/>
              <a:gd name="connsiteX8" fmla="*/ 18784 w 456818"/>
              <a:gd name="connsiteY8" fmla="*/ 399972 h 515452"/>
              <a:gd name="connsiteX9" fmla="*/ 209761 w 456818"/>
              <a:gd name="connsiteY9" fmla="*/ 510271 h 515452"/>
              <a:gd name="connsiteX10" fmla="*/ 247003 w 456818"/>
              <a:gd name="connsiteY10" fmla="*/ 510271 h 515452"/>
              <a:gd name="connsiteX11" fmla="*/ 437503 w 456818"/>
              <a:gd name="connsiteY11" fmla="*/ 399972 h 515452"/>
              <a:gd name="connsiteX12" fmla="*/ 456553 w 456818"/>
              <a:gd name="connsiteY12" fmla="*/ 367777 h 51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18" h="515452">
                <a:moveTo>
                  <a:pt x="456553" y="367777"/>
                </a:moveTo>
                <a:lnTo>
                  <a:pt x="456553" y="147178"/>
                </a:lnTo>
                <a:cubicBezTo>
                  <a:pt x="456449" y="133805"/>
                  <a:pt x="449171" y="121518"/>
                  <a:pt x="437503" y="114984"/>
                </a:cubicBezTo>
                <a:lnTo>
                  <a:pt x="247003" y="4684"/>
                </a:lnTo>
                <a:cubicBezTo>
                  <a:pt x="235430" y="-1793"/>
                  <a:pt x="221333" y="-1793"/>
                  <a:pt x="209761" y="4684"/>
                </a:cubicBezTo>
                <a:lnTo>
                  <a:pt x="18784" y="114984"/>
                </a:lnTo>
                <a:cubicBezTo>
                  <a:pt x="7116" y="121518"/>
                  <a:pt x="-161" y="133805"/>
                  <a:pt x="-266" y="147178"/>
                </a:cubicBezTo>
                <a:lnTo>
                  <a:pt x="-266" y="367777"/>
                </a:lnTo>
                <a:cubicBezTo>
                  <a:pt x="-199" y="381160"/>
                  <a:pt x="7088" y="393466"/>
                  <a:pt x="18784" y="399972"/>
                </a:cubicBezTo>
                <a:lnTo>
                  <a:pt x="209761" y="510271"/>
                </a:lnTo>
                <a:cubicBezTo>
                  <a:pt x="221276" y="516948"/>
                  <a:pt x="235487" y="516948"/>
                  <a:pt x="247003" y="510271"/>
                </a:cubicBezTo>
                <a:lnTo>
                  <a:pt x="437503" y="399972"/>
                </a:lnTo>
                <a:cubicBezTo>
                  <a:pt x="449219" y="393485"/>
                  <a:pt x="456506" y="381169"/>
                  <a:pt x="456553" y="367777"/>
                </a:cubicBezTo>
                <a:close/>
              </a:path>
            </a:pathLst>
          </a:custGeom>
          <a:noFill/>
          <a:ln w="28575" cap="flat">
            <a:solidFill>
              <a:schemeClr val="accent1">
                <a:lumMod val="40000"/>
                <a:lumOff val="6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61" name="图片 60" descr="343435383036303b343532343134393bcdb7c4d4b7e7b1a9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234680" y="5118418"/>
            <a:ext cx="266700" cy="267335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21"/>
            </p:custDataLst>
          </p:nvPr>
        </p:nvSpPr>
        <p:spPr>
          <a:xfrm>
            <a:off x="8534400" y="1516063"/>
            <a:ext cx="2905180" cy="142154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accent2"/>
                </a:solidFill>
                <a:latin typeface="+mn-ea"/>
                <a:cs typeface="+mn-ea"/>
              </a:rPr>
              <a:t>美联储降息后， 国外资金会加 速回流 ，7万亿</a:t>
            </a:r>
            <a:endParaRPr lang="zh-CN" altLang="en-US" sz="1600" b="1" dirty="0">
              <a:solidFill>
                <a:schemeClr val="accent2"/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 b="1" dirty="0">
              <a:solidFill>
                <a:schemeClr val="tx1"/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schemeClr val="tx1"/>
                </a:solidFill>
                <a:latin typeface="+mn-ea"/>
                <a:cs typeface="+mn-ea"/>
              </a:rPr>
              <a:t>中国企业可能已经在海外投资中积累了超过2万亿美元的资金，因为这些资产的利率高于人民币计价资产。而当美联储降息时，美元资产的吸引力将受到侵蚀，并可能刺激1万亿美元的“保守”资金回流，因为中国与美国的利率差距正在缩小</a:t>
            </a:r>
            <a:endParaRPr lang="zh-CN" altLang="en-US" sz="1200" b="1" dirty="0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7" name="矩形 6"/>
          <p:cNvSpPr/>
          <p:nvPr>
            <p:custDataLst>
              <p:tags r:id="rId22"/>
            </p:custDataLst>
          </p:nvPr>
        </p:nvSpPr>
        <p:spPr>
          <a:xfrm>
            <a:off x="9010015" y="4336733"/>
            <a:ext cx="2466994" cy="171259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2"/>
                </a:solidFill>
                <a:latin typeface="+mn-ea"/>
                <a:cs typeface="+mn-ea"/>
              </a:rPr>
              <a:t>市场会通过各种的反复揉搓手法把筹码洗出去</a:t>
            </a:r>
            <a:endParaRPr lang="zh-CN" altLang="en-US" b="1" dirty="0">
              <a:solidFill>
                <a:schemeClr val="accent2"/>
              </a:solidFill>
              <a:latin typeface="+mn-ea"/>
              <a:cs typeface="+mn-ea"/>
            </a:endParaRPr>
          </a:p>
        </p:txBody>
      </p:sp>
      <p:pic>
        <p:nvPicPr>
          <p:cNvPr id="64" name="图片 63" descr="343435383038363b343532323339353bb6d4bbb0b9b5cda8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752715" y="1784033"/>
            <a:ext cx="236855" cy="236855"/>
          </a:xfrm>
          <a:prstGeom prst="rect">
            <a:avLst/>
          </a:prstGeom>
        </p:spPr>
      </p:pic>
    </p:spTree>
    <p:custDataLst>
      <p:tags r:id="rId26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总_17320961342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主题猎手_17320961425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29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4060" y="1740535"/>
            <a:ext cx="8183880" cy="337693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27555" y="2723515"/>
            <a:ext cx="8134350" cy="2382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320925" y="2995295"/>
            <a:ext cx="7550785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9088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7112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印品朗黑体" panose="00000800000000000000" charset="-122"/>
                <a:sym typeface="+mn-ea"/>
              </a:rPr>
              <a:t>底抬高，守住市场</a:t>
            </a:r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印品朗黑体" panose="00000800000000000000" charset="-122"/>
                <a:sym typeface="+mn-ea"/>
              </a:rPr>
              <a:t>底线</a:t>
            </a:r>
            <a:endParaRPr lang="zh-CN" altLang="en-US" sz="2800" b="1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印品朗黑体" panose="000008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-230505" y="482600"/>
            <a:ext cx="11864340" cy="6171565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1600">
                <a:solidFill>
                  <a:schemeClr val="bg1"/>
                </a:solidFill>
              </a:rPr>
              <a:t>                 </a:t>
            </a:r>
            <a:endParaRPr lang="en-US" altLang="zh-CN" sz="1600">
              <a:solidFill>
                <a:schemeClr val="bg1"/>
              </a:solidFill>
            </a:endParaRPr>
          </a:p>
          <a:p>
            <a:r>
              <a:rPr lang="en-US" altLang="zh-CN" sz="1600">
                <a:solidFill>
                  <a:schemeClr val="bg1"/>
                </a:solidFill>
              </a:rPr>
              <a:t>    </a:t>
            </a:r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5001895" y="3896995"/>
            <a:ext cx="6494780" cy="8896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应对不同的市场，配置做好，进攻与防守都要提前考虑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到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40" y="768985"/>
            <a:ext cx="10312400" cy="55054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78685" y="0"/>
            <a:ext cx="68694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  <a:sym typeface="方正宝黑体 简 Medium" panose="02010600010101010101" charset="-122"/>
              </a:rPr>
              <a:t>      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  <a:sym typeface="方正宝黑体 简 Medium" panose="02010600010101010101" charset="-122"/>
              </a:rPr>
              <a:t>现在的市场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  <a:sym typeface="方正宝黑体 简 Medium" panose="02010600010101010101" charset="-122"/>
              </a:rPr>
              <a:t>不缺钱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文道潮黑体" panose="02010600040101010101" charset="-122"/>
              <a:sym typeface="方正宝黑体 简 Medium" panose="02010600010101010101" charset="-122"/>
            </a:endParaRPr>
          </a:p>
        </p:txBody>
      </p:sp>
      <p:sp>
        <p:nvSpPr>
          <p:cNvPr id="8" name="椭圆 7"/>
          <p:cNvSpPr/>
          <p:nvPr>
            <p:custDataLst>
              <p:tags r:id="rId2"/>
            </p:custDataLst>
          </p:nvPr>
        </p:nvSpPr>
        <p:spPr>
          <a:xfrm>
            <a:off x="2525078" y="4352608"/>
            <a:ext cx="7142480" cy="1167130"/>
          </a:xfrm>
          <a:prstGeom prst="ellipse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40000"/>
                </a:schemeClr>
              </a:gs>
            </a:gsLst>
            <a:lin ang="5400000" scaled="0"/>
          </a:gradFill>
          <a:ln w="41275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8" name="标题"/>
          <p:cNvSpPr txBox="1"/>
          <p:nvPr>
            <p:custDataLst>
              <p:tags r:id="rId3"/>
            </p:custDataLst>
          </p:nvPr>
        </p:nvSpPr>
        <p:spPr>
          <a:xfrm>
            <a:off x="3148013" y="4585018"/>
            <a:ext cx="5897245" cy="42862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zh-CN" altLang="en-US" sz="2400" b="1" spc="300" dirty="0">
                <a:solidFill>
                  <a:schemeClr val="accent1"/>
                </a:solidFill>
                <a:effectLst/>
                <a:latin typeface="+mn-ea"/>
              </a:rPr>
              <a:t>牛市不缺资金，只缺</a:t>
            </a:r>
            <a:r>
              <a:rPr lang="zh-CN" altLang="en-US" sz="2400" b="1" spc="300" dirty="0">
                <a:solidFill>
                  <a:schemeClr val="accent1"/>
                </a:solidFill>
                <a:effectLst/>
                <a:latin typeface="+mn-ea"/>
              </a:rPr>
              <a:t>筹码</a:t>
            </a:r>
            <a:endParaRPr lang="zh-CN" altLang="en-US" sz="2400" b="1" spc="300" dirty="0">
              <a:solidFill>
                <a:schemeClr val="accent1"/>
              </a:solidFill>
              <a:effectLst/>
              <a:latin typeface="+mn-ea"/>
            </a:endParaRPr>
          </a:p>
        </p:txBody>
      </p:sp>
      <p:sp>
        <p:nvSpPr>
          <p:cNvPr id="9" name="椭圆 8"/>
          <p:cNvSpPr/>
          <p:nvPr>
            <p:custDataLst>
              <p:tags r:id="rId4"/>
            </p:custDataLst>
          </p:nvPr>
        </p:nvSpPr>
        <p:spPr>
          <a:xfrm>
            <a:off x="1798638" y="4353878"/>
            <a:ext cx="8595360" cy="1358900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5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1" name="任意多边形: 形状 20"/>
          <p:cNvSpPr/>
          <p:nvPr>
            <p:custDataLst>
              <p:tags r:id="rId5"/>
            </p:custDataLst>
          </p:nvPr>
        </p:nvSpPr>
        <p:spPr>
          <a:xfrm>
            <a:off x="1910398" y="5237163"/>
            <a:ext cx="1346200" cy="490855"/>
          </a:xfrm>
          <a:custGeom>
            <a:avLst/>
            <a:gdLst>
              <a:gd name="connsiteX0" fmla="*/ 2116 w 2120"/>
              <a:gd name="connsiteY0" fmla="*/ 557 h 773"/>
              <a:gd name="connsiteX1" fmla="*/ 2120 w 2120"/>
              <a:gd name="connsiteY1" fmla="*/ 773 h 773"/>
              <a:gd name="connsiteX2" fmla="*/ 0 w 2120"/>
              <a:gd name="connsiteY2" fmla="*/ 201 h 773"/>
              <a:gd name="connsiteX3" fmla="*/ 15 w 2120"/>
              <a:gd name="connsiteY3" fmla="*/ 0 h 773"/>
              <a:gd name="connsiteX4" fmla="*/ 2116 w 2120"/>
              <a:gd name="connsiteY4" fmla="*/ 557 h 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0" h="773">
                <a:moveTo>
                  <a:pt x="2116" y="557"/>
                </a:moveTo>
                <a:lnTo>
                  <a:pt x="2120" y="773"/>
                </a:lnTo>
                <a:cubicBezTo>
                  <a:pt x="2120" y="773"/>
                  <a:pt x="252" y="516"/>
                  <a:pt x="0" y="201"/>
                </a:cubicBezTo>
                <a:lnTo>
                  <a:pt x="15" y="0"/>
                </a:lnTo>
                <a:cubicBezTo>
                  <a:pt x="15" y="0"/>
                  <a:pt x="159" y="270"/>
                  <a:pt x="2116" y="557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alpha val="49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2" name="任意多边形: 形状 21"/>
          <p:cNvSpPr/>
          <p:nvPr>
            <p:custDataLst>
              <p:tags r:id="rId6"/>
            </p:custDataLst>
          </p:nvPr>
        </p:nvSpPr>
        <p:spPr>
          <a:xfrm>
            <a:off x="8324533" y="5201603"/>
            <a:ext cx="2500630" cy="609600"/>
          </a:xfrm>
          <a:custGeom>
            <a:avLst/>
            <a:gdLst>
              <a:gd name="connsiteX0" fmla="*/ 3740 w 3740"/>
              <a:gd name="connsiteY0" fmla="*/ 0 h 960"/>
              <a:gd name="connsiteX1" fmla="*/ 3740 w 3740"/>
              <a:gd name="connsiteY1" fmla="*/ 234 h 960"/>
              <a:gd name="connsiteX2" fmla="*/ 11 w 3740"/>
              <a:gd name="connsiteY2" fmla="*/ 960 h 960"/>
              <a:gd name="connsiteX3" fmla="*/ 0 w 3740"/>
              <a:gd name="connsiteY3" fmla="*/ 758 h 960"/>
              <a:gd name="connsiteX4" fmla="*/ 3740 w 3740"/>
              <a:gd name="connsiteY4" fmla="*/ 0 h 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0" h="960">
                <a:moveTo>
                  <a:pt x="3740" y="0"/>
                </a:moveTo>
                <a:lnTo>
                  <a:pt x="3740" y="234"/>
                </a:lnTo>
                <a:cubicBezTo>
                  <a:pt x="3740" y="234"/>
                  <a:pt x="2879" y="744"/>
                  <a:pt x="11" y="960"/>
                </a:cubicBezTo>
                <a:lnTo>
                  <a:pt x="0" y="758"/>
                </a:lnTo>
                <a:cubicBezTo>
                  <a:pt x="0" y="758"/>
                  <a:pt x="2513" y="657"/>
                  <a:pt x="3740" y="0"/>
                </a:cubicBezTo>
                <a:close/>
              </a:path>
            </a:pathLst>
          </a:custGeom>
          <a:gradFill>
            <a:gsLst>
              <a:gs pos="12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alpha val="49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>
                <a:solidFill>
                  <a:schemeClr val="tx1"/>
                </a:solidFill>
              </a:rPr>
              <a:t>   </a:t>
            </a:r>
            <a:endParaRPr lang="en-US" altLang="zh-CN">
              <a:solidFill>
                <a:schemeClr val="tx1"/>
              </a:solidFill>
            </a:endParaRPr>
          </a:p>
        </p:txBody>
      </p:sp>
      <p:sp>
        <p:nvSpPr>
          <p:cNvPr id="18" name="椭圆 17"/>
          <p:cNvSpPr/>
          <p:nvPr>
            <p:custDataLst>
              <p:tags r:id="rId7"/>
            </p:custDataLst>
          </p:nvPr>
        </p:nvSpPr>
        <p:spPr>
          <a:xfrm>
            <a:off x="1145223" y="4352608"/>
            <a:ext cx="9902190" cy="1548130"/>
          </a:xfrm>
          <a:prstGeom prst="ellipse">
            <a:avLst/>
          </a:prstGeom>
          <a:noFill/>
          <a:ln>
            <a:gradFill>
              <a:gsLst>
                <a:gs pos="66000">
                  <a:srgbClr val="376FFF">
                    <a:alpha val="0"/>
                  </a:srgbClr>
                </a:gs>
                <a:gs pos="14000">
                  <a:schemeClr val="accent1">
                    <a:alpha val="0"/>
                  </a:schemeClr>
                </a:gs>
                <a:gs pos="0">
                  <a:srgbClr val="376FFF">
                    <a:alpha val="16000"/>
                  </a:srgbClr>
                </a:gs>
                <a:gs pos="100000">
                  <a:schemeClr val="accent1">
                    <a:alpha val="2000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57" name="任意多边形: 形状 56"/>
          <p:cNvSpPr/>
          <p:nvPr>
            <p:custDataLst>
              <p:tags r:id="rId8"/>
            </p:custDataLst>
          </p:nvPr>
        </p:nvSpPr>
        <p:spPr>
          <a:xfrm>
            <a:off x="754063" y="1053783"/>
            <a:ext cx="3038475" cy="3491865"/>
          </a:xfrm>
          <a:custGeom>
            <a:avLst/>
            <a:gdLst>
              <a:gd name="connsiteX0" fmla="*/ 727574 w 727710"/>
              <a:gd name="connsiteY0" fmla="*/ 95423 h 836200"/>
              <a:gd name="connsiteX1" fmla="*/ 727574 w 727710"/>
              <a:gd name="connsiteY1" fmla="*/ 740361 h 836200"/>
              <a:gd name="connsiteX2" fmla="*/ 713667 w 727710"/>
              <a:gd name="connsiteY2" fmla="*/ 755029 h 836200"/>
              <a:gd name="connsiteX3" fmla="*/ 17295 w 727710"/>
              <a:gd name="connsiteY3" fmla="*/ 835706 h 836200"/>
              <a:gd name="connsiteX4" fmla="*/ 150 w 727710"/>
              <a:gd name="connsiteY4" fmla="*/ 824276 h 836200"/>
              <a:gd name="connsiteX5" fmla="*/ -136 w 727710"/>
              <a:gd name="connsiteY5" fmla="*/ 821323 h 836200"/>
              <a:gd name="connsiteX6" fmla="*/ -136 w 727710"/>
              <a:gd name="connsiteY6" fmla="*/ 14460 h 836200"/>
              <a:gd name="connsiteX7" fmla="*/ 14342 w 727710"/>
              <a:gd name="connsiteY7" fmla="*/ -208 h 836200"/>
              <a:gd name="connsiteX8" fmla="*/ 17295 w 727710"/>
              <a:gd name="connsiteY8" fmla="*/ 77 h 836200"/>
              <a:gd name="connsiteX9" fmla="*/ 713667 w 727710"/>
              <a:gd name="connsiteY9" fmla="*/ 80754 h 836200"/>
              <a:gd name="connsiteX10" fmla="*/ 727574 w 727710"/>
              <a:gd name="connsiteY10" fmla="*/ 95423 h 83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7710" h="836200">
                <a:moveTo>
                  <a:pt x="727574" y="95423"/>
                </a:moveTo>
                <a:lnTo>
                  <a:pt x="727574" y="740361"/>
                </a:lnTo>
                <a:cubicBezTo>
                  <a:pt x="727536" y="748152"/>
                  <a:pt x="721449" y="754572"/>
                  <a:pt x="713667" y="755029"/>
                </a:cubicBezTo>
                <a:cubicBezTo>
                  <a:pt x="444396" y="771603"/>
                  <a:pt x="205890" y="799511"/>
                  <a:pt x="17295" y="835706"/>
                </a:cubicBezTo>
                <a:cubicBezTo>
                  <a:pt x="9398" y="837287"/>
                  <a:pt x="1721" y="832162"/>
                  <a:pt x="150" y="824276"/>
                </a:cubicBezTo>
                <a:cubicBezTo>
                  <a:pt x="-50" y="823304"/>
                  <a:pt x="-146" y="822314"/>
                  <a:pt x="-136" y="821323"/>
                </a:cubicBezTo>
                <a:lnTo>
                  <a:pt x="-136" y="14460"/>
                </a:lnTo>
                <a:cubicBezTo>
                  <a:pt x="-184" y="6412"/>
                  <a:pt x="6293" y="-151"/>
                  <a:pt x="14342" y="-208"/>
                </a:cubicBezTo>
                <a:cubicBezTo>
                  <a:pt x="15332" y="-208"/>
                  <a:pt x="16323" y="-113"/>
                  <a:pt x="17295" y="77"/>
                </a:cubicBezTo>
                <a:cubicBezTo>
                  <a:pt x="205890" y="36273"/>
                  <a:pt x="444396" y="64181"/>
                  <a:pt x="713667" y="80754"/>
                </a:cubicBezTo>
                <a:cubicBezTo>
                  <a:pt x="721449" y="81211"/>
                  <a:pt x="727536" y="87631"/>
                  <a:pt x="727574" y="95423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3000"/>
                </a:schemeClr>
              </a:gs>
              <a:gs pos="100000">
                <a:schemeClr val="accent1">
                  <a:alpha val="30000"/>
                </a:schemeClr>
              </a:gs>
            </a:gsLst>
            <a:lin ang="5400000" scaled="0"/>
          </a:gradFill>
          <a:ln w="9525" cap="flat">
            <a:gradFill>
              <a:gsLst>
                <a:gs pos="100000">
                  <a:schemeClr val="accent1">
                    <a:alpha val="0"/>
                  </a:schemeClr>
                </a:gs>
                <a:gs pos="0">
                  <a:schemeClr val="accent1">
                    <a:alpha val="20000"/>
                  </a:schemeClr>
                </a:gs>
              </a:gsLst>
              <a:lin ang="5400000"/>
              <a:tileRect/>
            </a:gradFill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58" name="任意多边形: 形状 57"/>
          <p:cNvSpPr/>
          <p:nvPr>
            <p:custDataLst>
              <p:tags r:id="rId9"/>
            </p:custDataLst>
          </p:nvPr>
        </p:nvSpPr>
        <p:spPr>
          <a:xfrm>
            <a:off x="4564063" y="1432878"/>
            <a:ext cx="3038475" cy="2725420"/>
          </a:xfrm>
          <a:custGeom>
            <a:avLst/>
            <a:gdLst>
              <a:gd name="connsiteX0" fmla="*/ 727478 w 727614"/>
              <a:gd name="connsiteY0" fmla="*/ 14472 h 653056"/>
              <a:gd name="connsiteX1" fmla="*/ 727478 w 727614"/>
              <a:gd name="connsiteY1" fmla="*/ 638168 h 653056"/>
              <a:gd name="connsiteX2" fmla="*/ 712819 w 727614"/>
              <a:gd name="connsiteY2" fmla="*/ 652847 h 653056"/>
              <a:gd name="connsiteX3" fmla="*/ 712238 w 727614"/>
              <a:gd name="connsiteY3" fmla="*/ 652837 h 653056"/>
              <a:gd name="connsiteX4" fmla="*/ 363623 w 727614"/>
              <a:gd name="connsiteY4" fmla="*/ 646550 h 653056"/>
              <a:gd name="connsiteX5" fmla="*/ 15103 w 727614"/>
              <a:gd name="connsiteY5" fmla="*/ 652837 h 653056"/>
              <a:gd name="connsiteX6" fmla="*/ -127 w 727614"/>
              <a:gd name="connsiteY6" fmla="*/ 638749 h 653056"/>
              <a:gd name="connsiteX7" fmla="*/ -137 w 727614"/>
              <a:gd name="connsiteY7" fmla="*/ 638168 h 653056"/>
              <a:gd name="connsiteX8" fmla="*/ -137 w 727614"/>
              <a:gd name="connsiteY8" fmla="*/ 14472 h 653056"/>
              <a:gd name="connsiteX9" fmla="*/ 14522 w 727614"/>
              <a:gd name="connsiteY9" fmla="*/ -206 h 653056"/>
              <a:gd name="connsiteX10" fmla="*/ 15103 w 727614"/>
              <a:gd name="connsiteY10" fmla="*/ -197 h 653056"/>
              <a:gd name="connsiteX11" fmla="*/ 363623 w 727614"/>
              <a:gd name="connsiteY11" fmla="*/ 6090 h 653056"/>
              <a:gd name="connsiteX12" fmla="*/ 712238 w 727614"/>
              <a:gd name="connsiteY12" fmla="*/ -197 h 653056"/>
              <a:gd name="connsiteX13" fmla="*/ 727468 w 727614"/>
              <a:gd name="connsiteY13" fmla="*/ 13891 h 653056"/>
              <a:gd name="connsiteX14" fmla="*/ 727478 w 727614"/>
              <a:gd name="connsiteY14" fmla="*/ 14472 h 653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27614" h="653056">
                <a:moveTo>
                  <a:pt x="727478" y="14472"/>
                </a:moveTo>
                <a:lnTo>
                  <a:pt x="727478" y="638168"/>
                </a:lnTo>
                <a:cubicBezTo>
                  <a:pt x="727488" y="646274"/>
                  <a:pt x="720925" y="652847"/>
                  <a:pt x="712819" y="652847"/>
                </a:cubicBezTo>
                <a:cubicBezTo>
                  <a:pt x="712628" y="652847"/>
                  <a:pt x="712428" y="652847"/>
                  <a:pt x="712238" y="652837"/>
                </a:cubicBezTo>
                <a:cubicBezTo>
                  <a:pt x="599748" y="648741"/>
                  <a:pt x="483067" y="646550"/>
                  <a:pt x="363623" y="646550"/>
                </a:cubicBezTo>
                <a:cubicBezTo>
                  <a:pt x="244179" y="646550"/>
                  <a:pt x="127498" y="648741"/>
                  <a:pt x="15103" y="652837"/>
                </a:cubicBezTo>
                <a:cubicBezTo>
                  <a:pt x="7007" y="653152"/>
                  <a:pt x="187" y="646846"/>
                  <a:pt x="-127" y="638749"/>
                </a:cubicBezTo>
                <a:cubicBezTo>
                  <a:pt x="-137" y="638559"/>
                  <a:pt x="-137" y="638359"/>
                  <a:pt x="-137" y="638168"/>
                </a:cubicBezTo>
                <a:lnTo>
                  <a:pt x="-137" y="14472"/>
                </a:lnTo>
                <a:cubicBezTo>
                  <a:pt x="-146" y="6366"/>
                  <a:pt x="6416" y="-206"/>
                  <a:pt x="14522" y="-206"/>
                </a:cubicBezTo>
                <a:cubicBezTo>
                  <a:pt x="14713" y="-206"/>
                  <a:pt x="14913" y="-206"/>
                  <a:pt x="15103" y="-197"/>
                </a:cubicBezTo>
                <a:cubicBezTo>
                  <a:pt x="127498" y="3899"/>
                  <a:pt x="243703" y="6090"/>
                  <a:pt x="363623" y="6090"/>
                </a:cubicBezTo>
                <a:cubicBezTo>
                  <a:pt x="483543" y="6090"/>
                  <a:pt x="599748" y="3899"/>
                  <a:pt x="712238" y="-197"/>
                </a:cubicBezTo>
                <a:cubicBezTo>
                  <a:pt x="720334" y="-511"/>
                  <a:pt x="727154" y="5794"/>
                  <a:pt x="727468" y="13891"/>
                </a:cubicBezTo>
                <a:cubicBezTo>
                  <a:pt x="727478" y="14081"/>
                  <a:pt x="727478" y="14281"/>
                  <a:pt x="727478" y="14472"/>
                </a:cubicBezTo>
                <a:close/>
              </a:path>
            </a:pathLst>
          </a:custGeom>
          <a:gradFill>
            <a:gsLst>
              <a:gs pos="0">
                <a:schemeClr val="accent2">
                  <a:alpha val="3000"/>
                </a:schemeClr>
              </a:gs>
              <a:gs pos="100000">
                <a:schemeClr val="accent2">
                  <a:alpha val="30000"/>
                </a:schemeClr>
              </a:gs>
            </a:gsLst>
            <a:lin ang="5400000" scaled="0"/>
          </a:gradFill>
          <a:ln w="9525" cap="flat">
            <a:gradFill>
              <a:gsLst>
                <a:gs pos="100000">
                  <a:schemeClr val="accent2">
                    <a:alpha val="0"/>
                  </a:schemeClr>
                </a:gs>
                <a:gs pos="0">
                  <a:schemeClr val="accent2">
                    <a:alpha val="20000"/>
                  </a:schemeClr>
                </a:gs>
              </a:gsLst>
              <a:lin ang="5400000"/>
              <a:tileRect/>
            </a:gradFill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59" name="任意多边形: 形状 58"/>
          <p:cNvSpPr/>
          <p:nvPr>
            <p:custDataLst>
              <p:tags r:id="rId10"/>
            </p:custDataLst>
          </p:nvPr>
        </p:nvSpPr>
        <p:spPr>
          <a:xfrm>
            <a:off x="8374698" y="1053783"/>
            <a:ext cx="3038475" cy="3489325"/>
          </a:xfrm>
          <a:custGeom>
            <a:avLst/>
            <a:gdLst>
              <a:gd name="connsiteX0" fmla="*/ 727478 w 727615"/>
              <a:gd name="connsiteY0" fmla="*/ 14461 h 835724"/>
              <a:gd name="connsiteX1" fmla="*/ 727478 w 727615"/>
              <a:gd name="connsiteY1" fmla="*/ 820848 h 835724"/>
              <a:gd name="connsiteX2" fmla="*/ 713000 w 727615"/>
              <a:gd name="connsiteY2" fmla="*/ 835516 h 835724"/>
              <a:gd name="connsiteX3" fmla="*/ 710047 w 727615"/>
              <a:gd name="connsiteY3" fmla="*/ 835230 h 835724"/>
              <a:gd name="connsiteX4" fmla="*/ 13770 w 727615"/>
              <a:gd name="connsiteY4" fmla="*/ 754553 h 835724"/>
              <a:gd name="connsiteX5" fmla="*/ -137 w 727615"/>
              <a:gd name="connsiteY5" fmla="*/ 739885 h 835724"/>
              <a:gd name="connsiteX6" fmla="*/ -137 w 727615"/>
              <a:gd name="connsiteY6" fmla="*/ 95423 h 835724"/>
              <a:gd name="connsiteX7" fmla="*/ 13770 w 727615"/>
              <a:gd name="connsiteY7" fmla="*/ 80755 h 835724"/>
              <a:gd name="connsiteX8" fmla="*/ 710047 w 727615"/>
              <a:gd name="connsiteY8" fmla="*/ 78 h 835724"/>
              <a:gd name="connsiteX9" fmla="*/ 727192 w 727615"/>
              <a:gd name="connsiteY9" fmla="*/ 11508 h 835724"/>
              <a:gd name="connsiteX10" fmla="*/ 727478 w 727615"/>
              <a:gd name="connsiteY10" fmla="*/ 14461 h 83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7615" h="835724">
                <a:moveTo>
                  <a:pt x="727478" y="14461"/>
                </a:moveTo>
                <a:lnTo>
                  <a:pt x="727478" y="820848"/>
                </a:lnTo>
                <a:cubicBezTo>
                  <a:pt x="727526" y="828896"/>
                  <a:pt x="721049" y="835459"/>
                  <a:pt x="713000" y="835516"/>
                </a:cubicBezTo>
                <a:cubicBezTo>
                  <a:pt x="712010" y="835516"/>
                  <a:pt x="711019" y="835421"/>
                  <a:pt x="710047" y="835230"/>
                </a:cubicBezTo>
                <a:cubicBezTo>
                  <a:pt x="521452" y="799035"/>
                  <a:pt x="283042" y="771127"/>
                  <a:pt x="13770" y="754553"/>
                </a:cubicBezTo>
                <a:cubicBezTo>
                  <a:pt x="5988" y="754096"/>
                  <a:pt x="-99" y="747676"/>
                  <a:pt x="-137" y="739885"/>
                </a:cubicBezTo>
                <a:lnTo>
                  <a:pt x="-137" y="95423"/>
                </a:lnTo>
                <a:cubicBezTo>
                  <a:pt x="-99" y="87632"/>
                  <a:pt x="5988" y="81212"/>
                  <a:pt x="13770" y="80755"/>
                </a:cubicBezTo>
                <a:cubicBezTo>
                  <a:pt x="283042" y="64181"/>
                  <a:pt x="521452" y="36273"/>
                  <a:pt x="710047" y="78"/>
                </a:cubicBezTo>
                <a:cubicBezTo>
                  <a:pt x="717943" y="-1503"/>
                  <a:pt x="725621" y="3621"/>
                  <a:pt x="727192" y="11508"/>
                </a:cubicBezTo>
                <a:cubicBezTo>
                  <a:pt x="727392" y="12480"/>
                  <a:pt x="727488" y="13470"/>
                  <a:pt x="727478" y="14461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3000"/>
                </a:schemeClr>
              </a:gs>
              <a:gs pos="100000">
                <a:schemeClr val="accent1">
                  <a:alpha val="30000"/>
                </a:schemeClr>
              </a:gs>
            </a:gsLst>
            <a:lin ang="5400000" scaled="0"/>
          </a:gradFill>
          <a:ln w="9525" cap="flat">
            <a:gradFill>
              <a:gsLst>
                <a:gs pos="100000">
                  <a:schemeClr val="accent1">
                    <a:alpha val="0"/>
                  </a:schemeClr>
                </a:gs>
                <a:gs pos="0">
                  <a:schemeClr val="accent1">
                    <a:alpha val="20000"/>
                  </a:schemeClr>
                </a:gs>
              </a:gsLst>
              <a:lin ang="5400000"/>
              <a:tileRect/>
            </a:gradFill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26" name="任意多边形 25"/>
          <p:cNvSpPr/>
          <p:nvPr>
            <p:custDataLst>
              <p:tags r:id="rId11"/>
            </p:custDataLst>
          </p:nvPr>
        </p:nvSpPr>
        <p:spPr>
          <a:xfrm>
            <a:off x="992823" y="958533"/>
            <a:ext cx="10305415" cy="380365"/>
          </a:xfrm>
          <a:custGeom>
            <a:avLst/>
            <a:gdLst>
              <a:gd name="connsiteX0" fmla="*/ 16009 w 16009"/>
              <a:gd name="connsiteY0" fmla="*/ 4 h 567"/>
              <a:gd name="connsiteX1" fmla="*/ 8012 w 16009"/>
              <a:gd name="connsiteY1" fmla="*/ 567 h 567"/>
              <a:gd name="connsiteX2" fmla="*/ 16 w 16009"/>
              <a:gd name="connsiteY2" fmla="*/ 4 h 567"/>
              <a:gd name="connsiteX3" fmla="*/ 0 w 16009"/>
              <a:gd name="connsiteY3" fmla="*/ 0 h 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9" h="567">
                <a:moveTo>
                  <a:pt x="16009" y="4"/>
                </a:moveTo>
                <a:cubicBezTo>
                  <a:pt x="14662" y="336"/>
                  <a:pt x="11588" y="567"/>
                  <a:pt x="8012" y="567"/>
                </a:cubicBezTo>
                <a:cubicBezTo>
                  <a:pt x="4436" y="567"/>
                  <a:pt x="1363" y="336"/>
                  <a:pt x="16" y="4"/>
                </a:cubicBezTo>
                <a:lnTo>
                  <a:pt x="0" y="0"/>
                </a:lnTo>
              </a:path>
            </a:pathLst>
          </a:custGeom>
          <a:noFill/>
          <a:ln w="12700">
            <a:gradFill>
              <a:gsLst>
                <a:gs pos="100000">
                  <a:schemeClr val="accent2">
                    <a:alpha val="0"/>
                  </a:schemeClr>
                </a:gs>
                <a:gs pos="0">
                  <a:schemeClr val="accent2">
                    <a:alpha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000" dirty="0">
                <a:solidFill>
                  <a:schemeClr val="accent2"/>
                </a:solidFill>
                <a:cs typeface="微软雅黑" panose="020B0503020204020204" pitchFamily="34" charset="-122"/>
                <a:sym typeface="+mn-ea"/>
              </a:rPr>
              <a:t> </a:t>
            </a:r>
            <a:endParaRPr lang="en-US" altLang="zh-CN" sz="1000" dirty="0">
              <a:solidFill>
                <a:schemeClr val="accent2"/>
              </a:solidFill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8" name="任意多边形: 形状 23"/>
          <p:cNvSpPr/>
          <p:nvPr>
            <p:custDataLst>
              <p:tags r:id="rId12"/>
            </p:custDataLst>
          </p:nvPr>
        </p:nvSpPr>
        <p:spPr>
          <a:xfrm>
            <a:off x="10652443" y="4149408"/>
            <a:ext cx="850265" cy="283210"/>
          </a:xfrm>
          <a:custGeom>
            <a:avLst/>
            <a:gdLst>
              <a:gd name="connsiteX0" fmla="*/ 277747 w 277844"/>
              <a:gd name="connsiteY0" fmla="*/ 39725 h 92868"/>
              <a:gd name="connsiteX1" fmla="*/ 277747 w 277844"/>
              <a:gd name="connsiteY1" fmla="*/ 92684 h 92868"/>
              <a:gd name="connsiteX2" fmla="*/ -97 w 277844"/>
              <a:gd name="connsiteY2" fmla="*/ 53727 h 92868"/>
              <a:gd name="connsiteX3" fmla="*/ -97 w 277844"/>
              <a:gd name="connsiteY3" fmla="*/ -184 h 92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844" h="92868">
                <a:moveTo>
                  <a:pt x="277747" y="39725"/>
                </a:moveTo>
                <a:lnTo>
                  <a:pt x="277747" y="92684"/>
                </a:lnTo>
                <a:cubicBezTo>
                  <a:pt x="277747" y="92684"/>
                  <a:pt x="50099" y="59252"/>
                  <a:pt x="-97" y="53727"/>
                </a:cubicBezTo>
                <a:lnTo>
                  <a:pt x="-97" y="-184"/>
                </a:ln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alpha val="44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9" name="任意多边形: 形状 23"/>
          <p:cNvSpPr/>
          <p:nvPr>
            <p:custDataLst>
              <p:tags r:id="rId13"/>
            </p:custDataLst>
          </p:nvPr>
        </p:nvSpPr>
        <p:spPr>
          <a:xfrm flipH="1">
            <a:off x="690563" y="4164648"/>
            <a:ext cx="850265" cy="283210"/>
          </a:xfrm>
          <a:custGeom>
            <a:avLst/>
            <a:gdLst>
              <a:gd name="connsiteX0" fmla="*/ 277747 w 277844"/>
              <a:gd name="connsiteY0" fmla="*/ 39725 h 92868"/>
              <a:gd name="connsiteX1" fmla="*/ 277747 w 277844"/>
              <a:gd name="connsiteY1" fmla="*/ 92684 h 92868"/>
              <a:gd name="connsiteX2" fmla="*/ -97 w 277844"/>
              <a:gd name="connsiteY2" fmla="*/ 53727 h 92868"/>
              <a:gd name="connsiteX3" fmla="*/ -97 w 277844"/>
              <a:gd name="connsiteY3" fmla="*/ -184 h 92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844" h="92868">
                <a:moveTo>
                  <a:pt x="277747" y="39725"/>
                </a:moveTo>
                <a:lnTo>
                  <a:pt x="277747" y="92684"/>
                </a:lnTo>
                <a:cubicBezTo>
                  <a:pt x="277747" y="92684"/>
                  <a:pt x="50099" y="59252"/>
                  <a:pt x="-97" y="53727"/>
                </a:cubicBezTo>
                <a:lnTo>
                  <a:pt x="-97" y="-184"/>
                </a:ln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alpha val="44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9" name="标题"/>
          <p:cNvSpPr txBox="1"/>
          <p:nvPr>
            <p:custDataLst>
              <p:tags r:id="rId14"/>
            </p:custDataLst>
          </p:nvPr>
        </p:nvSpPr>
        <p:spPr>
          <a:xfrm>
            <a:off x="983298" y="1798003"/>
            <a:ext cx="2578100" cy="37465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b="1" spc="300" dirty="0">
                <a:solidFill>
                  <a:schemeClr val="accent1"/>
                </a:solidFill>
                <a:latin typeface="+mn-ea"/>
              </a:rPr>
              <a:t>10</a:t>
            </a:r>
            <a:r>
              <a:rPr lang="zh-CN" altLang="en-US" b="1" spc="300" dirty="0">
                <a:solidFill>
                  <a:schemeClr val="accent1"/>
                </a:solidFill>
                <a:latin typeface="+mn-ea"/>
              </a:rPr>
              <a:t>月份的</a:t>
            </a:r>
            <a:r>
              <a:rPr lang="en-US" altLang="zh-CN" b="1" spc="300" dirty="0">
                <a:solidFill>
                  <a:schemeClr val="accent1"/>
                </a:solidFill>
                <a:latin typeface="+mn-ea"/>
              </a:rPr>
              <a:t>800</a:t>
            </a:r>
            <a:r>
              <a:rPr lang="zh-CN" altLang="en-US" b="1" spc="300" dirty="0">
                <a:solidFill>
                  <a:schemeClr val="accent1"/>
                </a:solidFill>
                <a:latin typeface="+mn-ea"/>
              </a:rPr>
              <a:t>万</a:t>
            </a:r>
            <a:r>
              <a:rPr lang="zh-CN" altLang="en-US" b="1" spc="300" dirty="0">
                <a:solidFill>
                  <a:schemeClr val="accent1"/>
                </a:solidFill>
                <a:latin typeface="+mn-ea"/>
              </a:rPr>
              <a:t>户</a:t>
            </a:r>
            <a:endParaRPr lang="zh-CN" altLang="en-US" b="1" spc="3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0" name="正文"/>
          <p:cNvSpPr txBox="1"/>
          <p:nvPr>
            <p:custDataLst>
              <p:tags r:id="rId15"/>
            </p:custDataLst>
          </p:nvPr>
        </p:nvSpPr>
        <p:spPr>
          <a:xfrm>
            <a:off x="983933" y="2222818"/>
            <a:ext cx="2580005" cy="15792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ctr" fontAlgn="auto">
              <a:lnSpc>
                <a:spcPct val="150000"/>
              </a:lnSpc>
              <a:spcAft>
                <a:spcPts val="1000"/>
              </a:spcAft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这个按照人均</a:t>
            </a:r>
            <a:r>
              <a:rPr lang="en-US" altLang="zh-CN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10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万，资金大家算一下，这些都是增量的，每天都会有散户新入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场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31" name="标题"/>
          <p:cNvSpPr txBox="1"/>
          <p:nvPr>
            <p:custDataLst>
              <p:tags r:id="rId16"/>
            </p:custDataLst>
          </p:nvPr>
        </p:nvSpPr>
        <p:spPr>
          <a:xfrm>
            <a:off x="4794568" y="1793558"/>
            <a:ext cx="2578100" cy="37465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zh-CN" altLang="en-US" b="1" spc="300" dirty="0">
                <a:solidFill>
                  <a:schemeClr val="accent2"/>
                </a:solidFill>
                <a:latin typeface="+mn-ea"/>
              </a:rPr>
              <a:t>外资加速</a:t>
            </a:r>
            <a:r>
              <a:rPr lang="zh-CN" altLang="en-US" b="1" spc="300" dirty="0">
                <a:solidFill>
                  <a:schemeClr val="accent2"/>
                </a:solidFill>
                <a:latin typeface="+mn-ea"/>
              </a:rPr>
              <a:t>进场</a:t>
            </a:r>
            <a:endParaRPr lang="zh-CN" altLang="en-US" b="1" spc="3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32" name="正文"/>
          <p:cNvSpPr txBox="1"/>
          <p:nvPr>
            <p:custDataLst>
              <p:tags r:id="rId17"/>
            </p:custDataLst>
          </p:nvPr>
        </p:nvSpPr>
        <p:spPr>
          <a:xfrm>
            <a:off x="4793933" y="2219643"/>
            <a:ext cx="2580005" cy="15792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ctr" fontAlgn="auto">
              <a:lnSpc>
                <a:spcPct val="150000"/>
              </a:lnSpc>
              <a:spcAft>
                <a:spcPts val="1000"/>
              </a:spcAft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MiSans Normal" panose="00000500000000000000" charset="-122"/>
                <a:sym typeface="+mn-ea"/>
              </a:rPr>
              <a:t>被动型资金明显回流，外资投资市场热度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MiSans Normal" panose="00000500000000000000" charset="-122"/>
                <a:sym typeface="+mn-ea"/>
              </a:rPr>
              <a:t>较高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uFillTx/>
              <a:latin typeface="+mn-ea"/>
              <a:cs typeface="MiSans Normal" panose="00000500000000000000" charset="-122"/>
              <a:sym typeface="+mn-ea"/>
            </a:endParaRPr>
          </a:p>
        </p:txBody>
      </p:sp>
      <p:sp>
        <p:nvSpPr>
          <p:cNvPr id="36" name="标题"/>
          <p:cNvSpPr txBox="1"/>
          <p:nvPr>
            <p:custDataLst>
              <p:tags r:id="rId18"/>
            </p:custDataLst>
          </p:nvPr>
        </p:nvSpPr>
        <p:spPr>
          <a:xfrm>
            <a:off x="8605203" y="1793558"/>
            <a:ext cx="2578100" cy="37465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b="1" spc="300" dirty="0">
                <a:solidFill>
                  <a:schemeClr val="accent1"/>
                </a:solidFill>
                <a:latin typeface="+mn-ea"/>
              </a:rPr>
              <a:t>A500</a:t>
            </a:r>
            <a:r>
              <a:rPr lang="zh-CN" altLang="en-US" b="1" spc="300" dirty="0">
                <a:solidFill>
                  <a:schemeClr val="accent1"/>
                </a:solidFill>
                <a:latin typeface="+mn-ea"/>
              </a:rPr>
              <a:t>新发</a:t>
            </a:r>
            <a:r>
              <a:rPr lang="zh-CN" altLang="en-US" b="1" spc="300" dirty="0">
                <a:solidFill>
                  <a:schemeClr val="accent1"/>
                </a:solidFill>
                <a:latin typeface="+mn-ea"/>
              </a:rPr>
              <a:t>基金</a:t>
            </a:r>
            <a:endParaRPr lang="zh-CN" altLang="en-US" b="1" spc="3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1" name="正文"/>
          <p:cNvSpPr txBox="1"/>
          <p:nvPr>
            <p:custDataLst>
              <p:tags r:id="rId19"/>
            </p:custDataLst>
          </p:nvPr>
        </p:nvSpPr>
        <p:spPr>
          <a:xfrm>
            <a:off x="8604568" y="2224723"/>
            <a:ext cx="2580005" cy="15792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ctr" fontAlgn="auto">
              <a:lnSpc>
                <a:spcPct val="150000"/>
              </a:lnSpc>
              <a:spcAft>
                <a:spcPts val="1000"/>
              </a:spcAft>
            </a:pPr>
            <a:r>
              <a:rPr lang="en-US" altLang="zh-CN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MiSans Normal" panose="00000500000000000000" charset="-122"/>
                <a:sym typeface="+mn-ea"/>
              </a:rPr>
              <a:t>2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MiSans Normal" panose="00000500000000000000" charset="-122"/>
                <a:sym typeface="+mn-ea"/>
              </a:rPr>
              <a:t>个月时间，新发基金上千亿，等着重新布局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uFillTx/>
              <a:latin typeface="+mn-ea"/>
              <a:cs typeface="MiSans Normal" panose="00000500000000000000" charset="-122"/>
              <a:sym typeface="+mn-ea"/>
            </a:endParaRPr>
          </a:p>
        </p:txBody>
      </p:sp>
    </p:spTree>
    <p:custDataLst>
      <p:tags r:id="rId20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78685" y="0"/>
            <a:ext cx="68694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  <a:sym typeface="方正宝黑体 简 Medium" panose="02010600010101010101" charset="-122"/>
              </a:rPr>
              <a:t>      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  <a:sym typeface="方正宝黑体 简 Medium" panose="02010600010101010101" charset="-122"/>
              </a:rPr>
              <a:t>慢涨急跌是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  <a:sym typeface="方正宝黑体 简 Medium" panose="02010600010101010101" charset="-122"/>
              </a:rPr>
              <a:t>常态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文道潮黑体" panose="02010600040101010101" charset="-122"/>
              <a:sym typeface="方正宝黑体 简 Medium" panose="0201060001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45" y="723265"/>
            <a:ext cx="11197590" cy="57645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印品朗黑体" panose="00000800000000000000" charset="-122"/>
              </a:rPr>
              <a:t>经得起大风大浪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印品朗黑体" panose="00000800000000000000" charset="-122"/>
            </a:endParaRPr>
          </a:p>
        </p:txBody>
      </p:sp>
      <p:sp>
        <p:nvSpPr>
          <p:cNvPr id="3" name="任意多边形: 形状 2"/>
          <p:cNvSpPr/>
          <p:nvPr>
            <p:custDataLst>
              <p:tags r:id="rId2"/>
            </p:custDataLst>
          </p:nvPr>
        </p:nvSpPr>
        <p:spPr>
          <a:xfrm>
            <a:off x="0" y="2633028"/>
            <a:ext cx="12192000" cy="2785164"/>
          </a:xfrm>
          <a:custGeom>
            <a:avLst/>
            <a:gdLst>
              <a:gd name="connsiteX0" fmla="*/ 12157881 w 12157880"/>
              <a:gd name="connsiteY0" fmla="*/ 0 h 3034262"/>
              <a:gd name="connsiteX1" fmla="*/ 0 w 12157880"/>
              <a:gd name="connsiteY1" fmla="*/ 2361219 h 3034262"/>
              <a:gd name="connsiteX2" fmla="*/ 0 w 12157880"/>
              <a:gd name="connsiteY2" fmla="*/ 3034263 h 3034262"/>
              <a:gd name="connsiteX3" fmla="*/ 12154696 w 12157880"/>
              <a:gd name="connsiteY3" fmla="*/ 3034263 h 3034262"/>
              <a:gd name="connsiteX4" fmla="*/ 12157881 w 12157880"/>
              <a:gd name="connsiteY4" fmla="*/ 0 h 3034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57880" h="3034262">
                <a:moveTo>
                  <a:pt x="12157881" y="0"/>
                </a:moveTo>
                <a:cubicBezTo>
                  <a:pt x="7303145" y="2609769"/>
                  <a:pt x="0" y="2361219"/>
                  <a:pt x="0" y="2361219"/>
                </a:cubicBezTo>
                <a:lnTo>
                  <a:pt x="0" y="3034263"/>
                </a:lnTo>
                <a:lnTo>
                  <a:pt x="12154696" y="3034263"/>
                </a:lnTo>
                <a:lnTo>
                  <a:pt x="12157881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50000"/>
                  <a:lumOff val="50000"/>
                  <a:alpha val="80000"/>
                </a:schemeClr>
              </a:gs>
              <a:gs pos="0">
                <a:schemeClr val="accent1">
                  <a:lumMod val="50000"/>
                  <a:lumOff val="50000"/>
                  <a:alpha val="10000"/>
                </a:schemeClr>
              </a:gs>
            </a:gsLst>
            <a:lin ang="0" scaled="1"/>
            <a:tileRect/>
          </a:gradFill>
          <a:ln w="22746" cap="flat">
            <a:noFill/>
            <a:prstDash val="solid"/>
            <a:miter/>
          </a:ln>
        </p:spPr>
        <p:txBody>
          <a:bodyPr rtlCol="0" anchor="ctr"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任意多边形: 形状 3"/>
          <p:cNvSpPr/>
          <p:nvPr>
            <p:custDataLst>
              <p:tags r:id="rId3"/>
            </p:custDataLst>
          </p:nvPr>
        </p:nvSpPr>
        <p:spPr>
          <a:xfrm>
            <a:off x="0" y="2951798"/>
            <a:ext cx="12192000" cy="2785164"/>
          </a:xfrm>
          <a:custGeom>
            <a:avLst/>
            <a:gdLst>
              <a:gd name="connsiteX0" fmla="*/ 12157881 w 12157880"/>
              <a:gd name="connsiteY0" fmla="*/ 0 h 3034262"/>
              <a:gd name="connsiteX1" fmla="*/ 0 w 12157880"/>
              <a:gd name="connsiteY1" fmla="*/ 2361219 h 3034262"/>
              <a:gd name="connsiteX2" fmla="*/ 0 w 12157880"/>
              <a:gd name="connsiteY2" fmla="*/ 3034263 h 3034262"/>
              <a:gd name="connsiteX3" fmla="*/ 12154696 w 12157880"/>
              <a:gd name="connsiteY3" fmla="*/ 3034263 h 3034262"/>
              <a:gd name="connsiteX4" fmla="*/ 12157881 w 12157880"/>
              <a:gd name="connsiteY4" fmla="*/ 0 h 3034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57880" h="3034262">
                <a:moveTo>
                  <a:pt x="12157881" y="0"/>
                </a:moveTo>
                <a:cubicBezTo>
                  <a:pt x="7303145" y="2609769"/>
                  <a:pt x="0" y="2361219"/>
                  <a:pt x="0" y="2361219"/>
                </a:cubicBezTo>
                <a:lnTo>
                  <a:pt x="0" y="3034263"/>
                </a:lnTo>
                <a:lnTo>
                  <a:pt x="12154696" y="3034263"/>
                </a:lnTo>
                <a:lnTo>
                  <a:pt x="12157881" y="0"/>
                </a:lnTo>
                <a:close/>
              </a:path>
            </a:pathLst>
          </a:custGeom>
          <a:gradFill>
            <a:gsLst>
              <a:gs pos="3000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0" scaled="1"/>
          </a:gradFill>
          <a:ln w="22746" cap="flat">
            <a:noFill/>
            <a:prstDash val="solid"/>
            <a:miter/>
          </a:ln>
        </p:spPr>
        <p:txBody>
          <a:bodyPr rtlCol="0" anchor="ctr"/>
          <a:p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7" name="直接连接符 6"/>
          <p:cNvCxnSpPr/>
          <p:nvPr>
            <p:custDataLst>
              <p:tags r:id="rId4"/>
            </p:custDataLst>
          </p:nvPr>
        </p:nvCxnSpPr>
        <p:spPr>
          <a:xfrm flipV="1">
            <a:off x="1080135" y="2850198"/>
            <a:ext cx="0" cy="1869386"/>
          </a:xfrm>
          <a:prstGeom prst="line">
            <a:avLst/>
          </a:prstGeom>
          <a:ln w="12700">
            <a:gradFill>
              <a:gsLst>
                <a:gs pos="68000">
                  <a:schemeClr val="accent1">
                    <a:alpha val="50000"/>
                  </a:schemeClr>
                </a:gs>
                <a:gs pos="16000">
                  <a:schemeClr val="accent1"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: 圆角 8"/>
          <p:cNvSpPr/>
          <p:nvPr>
            <p:custDataLst>
              <p:tags r:id="rId5"/>
            </p:custDataLst>
          </p:nvPr>
        </p:nvSpPr>
        <p:spPr>
          <a:xfrm>
            <a:off x="1270635" y="2641600"/>
            <a:ext cx="1774190" cy="375920"/>
          </a:xfrm>
          <a:prstGeom prst="roundRect">
            <a:avLst/>
          </a:prstGeom>
          <a:gradFill flip="none" rotWithShape="1">
            <a:gsLst>
              <a:gs pos="1100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76200" dist="381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市场的</a:t>
            </a:r>
            <a:r>
              <a:rPr lang="zh-CN" altLang="en-US" b="1" dirty="0">
                <a:solidFill>
                  <a:schemeClr val="tx1"/>
                </a:solidFill>
              </a:rPr>
              <a:t>巨大波动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1270635" y="3297555"/>
            <a:ext cx="2015490" cy="14217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chemeClr val="tx1"/>
                </a:solidFill>
              </a:rPr>
              <a:t> </a:t>
            </a:r>
            <a:r>
              <a:rPr lang="zh-CN" altLang="en-US" sz="1400" b="1" dirty="0">
                <a:solidFill>
                  <a:schemeClr val="tx1"/>
                </a:solidFill>
              </a:rPr>
              <a:t>每轮牛市都会有巨大的波动幅度，伴随心态的变化，需坚强的意志以牛市思维来克服短暂</a:t>
            </a:r>
            <a:r>
              <a:rPr lang="zh-CN" altLang="en-US" sz="1400" b="1" dirty="0">
                <a:solidFill>
                  <a:schemeClr val="tx1"/>
                </a:solidFill>
              </a:rPr>
              <a:t>情绪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10" name="矩形: 圆角 9"/>
          <p:cNvSpPr/>
          <p:nvPr>
            <p:custDataLst>
              <p:tags r:id="rId7"/>
            </p:custDataLst>
          </p:nvPr>
        </p:nvSpPr>
        <p:spPr>
          <a:xfrm>
            <a:off x="4525645" y="1897380"/>
            <a:ext cx="1621790" cy="375920"/>
          </a:xfrm>
          <a:prstGeom prst="roundRect">
            <a:avLst/>
          </a:prstGeom>
          <a:gradFill flip="none" rotWithShape="1">
            <a:gsLst>
              <a:gs pos="11000">
                <a:schemeClr val="accent2">
                  <a:lumMod val="60000"/>
                  <a:lumOff val="40000"/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76200" dist="38100" dir="2700000" algn="tl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大浪淘沙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cxnSp>
        <p:nvCxnSpPr>
          <p:cNvPr id="8" name="直接连接符 7"/>
          <p:cNvCxnSpPr/>
          <p:nvPr>
            <p:custDataLst>
              <p:tags r:id="rId8"/>
            </p:custDataLst>
          </p:nvPr>
        </p:nvCxnSpPr>
        <p:spPr>
          <a:xfrm flipV="1">
            <a:off x="4321175" y="2132648"/>
            <a:ext cx="0" cy="2391464"/>
          </a:xfrm>
          <a:prstGeom prst="line">
            <a:avLst/>
          </a:prstGeom>
          <a:ln w="12700">
            <a:gradFill>
              <a:gsLst>
                <a:gs pos="68000">
                  <a:schemeClr val="accent2">
                    <a:alpha val="50000"/>
                  </a:schemeClr>
                </a:gs>
                <a:gs pos="16000">
                  <a:schemeClr val="accent2">
                    <a:alpha val="0"/>
                  </a:schemeClr>
                </a:gs>
                <a:gs pos="100000">
                  <a:schemeClr val="accent2">
                    <a:alpha val="100000"/>
                  </a:schemeClr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>
            <p:custDataLst>
              <p:tags r:id="rId9"/>
            </p:custDataLst>
          </p:nvPr>
        </p:nvSpPr>
        <p:spPr>
          <a:xfrm>
            <a:off x="4538345" y="2641600"/>
            <a:ext cx="2524125" cy="17773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tx1"/>
                </a:solidFill>
              </a:rPr>
              <a:t>牛市非所有股票的牛市，目前的体量巨大，加之新国九条的颁布，优胜劣汰做大做强才是最优</a:t>
            </a:r>
            <a:r>
              <a:rPr lang="zh-CN" altLang="en-US" sz="1400" b="1" dirty="0">
                <a:solidFill>
                  <a:schemeClr val="tx1"/>
                </a:solidFill>
              </a:rPr>
              <a:t>选择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>
            <p:custDataLst>
              <p:tags r:id="rId10"/>
            </p:custDataLst>
          </p:nvPr>
        </p:nvCxnSpPr>
        <p:spPr>
          <a:xfrm flipV="1">
            <a:off x="7575550" y="1310323"/>
            <a:ext cx="0" cy="2851150"/>
          </a:xfrm>
          <a:prstGeom prst="line">
            <a:avLst/>
          </a:prstGeom>
          <a:ln w="12700">
            <a:gradFill>
              <a:gsLst>
                <a:gs pos="68000">
                  <a:schemeClr val="accent1">
                    <a:alpha val="50000"/>
                  </a:schemeClr>
                </a:gs>
                <a:gs pos="16000">
                  <a:schemeClr val="accent1"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: 圆角 10"/>
          <p:cNvSpPr/>
          <p:nvPr>
            <p:custDataLst>
              <p:tags r:id="rId11"/>
            </p:custDataLst>
          </p:nvPr>
        </p:nvSpPr>
        <p:spPr>
          <a:xfrm>
            <a:off x="7790815" y="1122045"/>
            <a:ext cx="2917190" cy="375920"/>
          </a:xfrm>
          <a:prstGeom prst="roundRect">
            <a:avLst/>
          </a:prstGeom>
          <a:gradFill flip="none" rotWithShape="1">
            <a:gsLst>
              <a:gs pos="1100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76200" dist="381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做自己认知内的</a:t>
            </a:r>
            <a:r>
              <a:rPr lang="zh-CN" altLang="en-US" b="1" dirty="0">
                <a:solidFill>
                  <a:schemeClr val="tx1"/>
                </a:solidFill>
              </a:rPr>
              <a:t>部分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12"/>
            </p:custDataLst>
          </p:nvPr>
        </p:nvSpPr>
        <p:spPr>
          <a:xfrm>
            <a:off x="7790815" y="1559560"/>
            <a:ext cx="3516630" cy="173799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tx1"/>
                </a:solidFill>
              </a:rPr>
              <a:t>做妖股，打板</a:t>
            </a:r>
            <a:r>
              <a:rPr lang="en-US" altLang="zh-CN" sz="1400" b="1" dirty="0">
                <a:solidFill>
                  <a:schemeClr val="tx1"/>
                </a:solidFill>
              </a:rPr>
              <a:t>20cm</a:t>
            </a:r>
            <a:r>
              <a:rPr lang="zh-CN" altLang="en-US" sz="1400" b="1" dirty="0">
                <a:solidFill>
                  <a:schemeClr val="tx1"/>
                </a:solidFill>
              </a:rPr>
              <a:t>，</a:t>
            </a:r>
            <a:r>
              <a:rPr lang="en-US" altLang="zh-CN" sz="1400" b="1" dirty="0">
                <a:solidFill>
                  <a:schemeClr val="tx1"/>
                </a:solidFill>
              </a:rPr>
              <a:t> </a:t>
            </a:r>
            <a:r>
              <a:rPr lang="zh-CN" altLang="en-US" sz="1400" b="1" dirty="0">
                <a:solidFill>
                  <a:schemeClr val="tx1"/>
                </a:solidFill>
              </a:rPr>
              <a:t>本身就不属于普通股民的操作认知，做自己能做的部分，做业绩好的，能达到账户稳健增值</a:t>
            </a:r>
            <a:r>
              <a:rPr lang="zh-CN" altLang="en-US" sz="1400" b="1" dirty="0">
                <a:solidFill>
                  <a:schemeClr val="tx1"/>
                </a:solidFill>
              </a:rPr>
              <a:t>即可。</a:t>
            </a:r>
            <a:endParaRPr lang="zh-CN" altLang="en-US" sz="14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tx1"/>
                </a:solidFill>
              </a:rPr>
              <a:t>另外做好仓位配置是非常</a:t>
            </a:r>
            <a:r>
              <a:rPr lang="zh-CN" altLang="en-US" sz="1400" b="1" dirty="0">
                <a:solidFill>
                  <a:schemeClr val="tx1"/>
                </a:solidFill>
              </a:rPr>
              <a:t>关键！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印品朗黑体" panose="00000800000000000000" charset="-122"/>
              </a:rPr>
              <a:t>经得起大风大浪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印品朗黑体" panose="0000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" y="607060"/>
            <a:ext cx="5551170" cy="53530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660" y="607060"/>
            <a:ext cx="6219825" cy="52641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印品朗黑体" panose="00000800000000000000" charset="-122"/>
              </a:rPr>
              <a:t>目前市场的两种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印品朗黑体" panose="00000800000000000000" charset="-122"/>
              </a:rPr>
              <a:t>心态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印品朗黑体" panose="00000800000000000000" charset="-122"/>
            </a:endParaRPr>
          </a:p>
        </p:txBody>
      </p:sp>
      <p:sp>
        <p:nvSpPr>
          <p:cNvPr id="11" name="直角三角形 10"/>
          <p:cNvSpPr/>
          <p:nvPr>
            <p:custDataLst>
              <p:tags r:id="rId2"/>
            </p:custDataLst>
          </p:nvPr>
        </p:nvSpPr>
        <p:spPr>
          <a:xfrm flipH="1" flipV="1">
            <a:off x="694373" y="1895158"/>
            <a:ext cx="190840" cy="240121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" name="矩形: 圆角 7"/>
          <p:cNvSpPr/>
          <p:nvPr>
            <p:custDataLst>
              <p:tags r:id="rId3"/>
            </p:custDataLst>
          </p:nvPr>
        </p:nvSpPr>
        <p:spPr>
          <a:xfrm>
            <a:off x="851853" y="1668463"/>
            <a:ext cx="4953000" cy="4075747"/>
          </a:xfrm>
          <a:prstGeom prst="roundRect">
            <a:avLst>
              <a:gd name="adj" fmla="val 5234"/>
            </a:avLst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386147" tIns="671752" rIns="347215" bIns="418526" numCol="1" spcCol="0" rtlCol="0" fromWordArt="0" anchor="ctr" anchorCtr="0" forceAA="0" compatLnSpc="1">
            <a:noAutofit/>
          </a:bodyPr>
          <a:p>
            <a:pPr marL="0" algn="l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短线操作在缓冲期阶段可能需要更多的技术，除了前期阶段的胆量，技术是至关重要的，如果会把握短线节奏和盘感的用户</a:t>
            </a:r>
            <a:r>
              <a:rPr lang="en-US" altLang="zh-CN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 </a:t>
            </a:r>
            <a:r>
              <a:rPr lang="zh-CN" altLang="en-US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可以继续按照短线模式操作，切记追涨杀跌，寻找低吸高抛</a:t>
            </a:r>
            <a:r>
              <a:rPr lang="zh-CN" altLang="en-US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节奏。</a:t>
            </a:r>
            <a:endParaRPr lang="zh-CN" altLang="en-US" kern="0" dirty="0">
              <a:ln>
                <a:noFill/>
                <a:prstDash val="sysDot"/>
              </a:ln>
              <a:solidFill>
                <a:srgbClr val="292929"/>
              </a:solidFill>
              <a:latin typeface="+mn-ea"/>
              <a:sym typeface="+mn-ea"/>
            </a:endParaRPr>
          </a:p>
          <a:p>
            <a:pPr marL="0" algn="l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 kern="0" dirty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sym typeface="+mn-ea"/>
              </a:rPr>
              <a:t>主题</a:t>
            </a:r>
            <a:r>
              <a:rPr lang="en-US" altLang="zh-CN" b="1" kern="0" dirty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sym typeface="+mn-ea"/>
              </a:rPr>
              <a:t>+</a:t>
            </a:r>
            <a:r>
              <a:rPr lang="zh-CN" altLang="en-US" b="1" kern="0" dirty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sym typeface="+mn-ea"/>
              </a:rPr>
              <a:t>资金</a:t>
            </a:r>
            <a:r>
              <a:rPr lang="zh-CN" altLang="en-US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至关重要</a:t>
            </a:r>
            <a:endParaRPr lang="zh-CN" altLang="en-US" kern="0" dirty="0">
              <a:ln>
                <a:noFill/>
                <a:prstDash val="sysDot"/>
              </a:ln>
              <a:solidFill>
                <a:srgbClr val="292929"/>
              </a:solidFill>
              <a:latin typeface="+mn-ea"/>
              <a:sym typeface="+mn-ea"/>
            </a:endParaRPr>
          </a:p>
        </p:txBody>
      </p:sp>
      <p:sp>
        <p:nvSpPr>
          <p:cNvPr id="13" name="矩形: 单圆角 12"/>
          <p:cNvSpPr/>
          <p:nvPr>
            <p:custDataLst>
              <p:tags r:id="rId4"/>
            </p:custDataLst>
          </p:nvPr>
        </p:nvSpPr>
        <p:spPr>
          <a:xfrm>
            <a:off x="694373" y="1125538"/>
            <a:ext cx="4662073" cy="772067"/>
          </a:xfrm>
          <a:prstGeom prst="round1Rect">
            <a:avLst/>
          </a:prstGeom>
          <a:gradFill flip="none" rotWithShape="1"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70000"/>
                  <a:lumOff val="30000"/>
                  <a:alpha val="10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indent="452755" algn="ctr"/>
            <a:r>
              <a:rPr lang="zh-CN" altLang="en-US" sz="2600" b="1" spc="300" dirty="0">
                <a:solidFill>
                  <a:schemeClr val="lt1">
                    <a:lumMod val="100000"/>
                  </a:schemeClr>
                </a:solidFill>
                <a:latin typeface="+mj-ea"/>
              </a:rPr>
              <a:t>短线操作</a:t>
            </a:r>
            <a:r>
              <a:rPr lang="zh-CN" altLang="en-US" sz="2600" b="1" spc="300" dirty="0">
                <a:solidFill>
                  <a:schemeClr val="lt1">
                    <a:lumMod val="100000"/>
                  </a:schemeClr>
                </a:solidFill>
                <a:latin typeface="+mj-ea"/>
              </a:rPr>
              <a:t>者</a:t>
            </a:r>
            <a:endParaRPr lang="zh-CN" altLang="en-US" sz="2600" b="1" spc="300" dirty="0">
              <a:solidFill>
                <a:schemeClr val="lt1">
                  <a:lumMod val="100000"/>
                </a:schemeClr>
              </a:solidFill>
              <a:latin typeface="+mj-ea"/>
            </a:endParaRPr>
          </a:p>
        </p:txBody>
      </p:sp>
      <p:sp>
        <p:nvSpPr>
          <p:cNvPr id="6" name="直角三角形 5"/>
          <p:cNvSpPr/>
          <p:nvPr>
            <p:custDataLst>
              <p:tags r:id="rId5"/>
            </p:custDataLst>
          </p:nvPr>
        </p:nvSpPr>
        <p:spPr>
          <a:xfrm flipH="1" flipV="1">
            <a:off x="6387783" y="1884363"/>
            <a:ext cx="190840" cy="240121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矩形: 圆角 6"/>
          <p:cNvSpPr/>
          <p:nvPr>
            <p:custDataLst>
              <p:tags r:id="rId6"/>
            </p:custDataLst>
          </p:nvPr>
        </p:nvSpPr>
        <p:spPr>
          <a:xfrm>
            <a:off x="6545263" y="1658303"/>
            <a:ext cx="4953000" cy="4075747"/>
          </a:xfrm>
          <a:prstGeom prst="roundRect">
            <a:avLst>
              <a:gd name="adj" fmla="val 5234"/>
            </a:avLst>
          </a:prstGeom>
          <a:solidFill>
            <a:srgbClr val="FFFF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203200" dist="76200" dir="8100000" algn="tr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386147" tIns="671752" rIns="347215" bIns="418526" numCol="1" spcCol="0" rtlCol="0" fromWordArt="0" anchor="ctr" anchorCtr="0" forceAA="0" compatLnSpc="1">
            <a:noAutofit/>
          </a:bodyPr>
          <a:p>
            <a:pPr marL="0" algn="l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无太多时间看盘，想以逸待劳，只需要把握低点参与以及分批建仓和耐心持股即可，当然比较重要的是把握公司基本面情况不出问题，以耐心资本持股，选对的企业，低吸降低成本，耐心持股，也能在市场启动后获取超额</a:t>
            </a:r>
            <a:r>
              <a:rPr lang="zh-CN" altLang="en-US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利润</a:t>
            </a:r>
            <a:endParaRPr lang="zh-CN" altLang="en-US" kern="0" dirty="0">
              <a:ln>
                <a:noFill/>
                <a:prstDash val="sysDot"/>
              </a:ln>
              <a:solidFill>
                <a:srgbClr val="292929"/>
              </a:solidFill>
              <a:latin typeface="+mn-ea"/>
              <a:sym typeface="+mn-ea"/>
            </a:endParaRPr>
          </a:p>
          <a:p>
            <a:pPr marL="0" algn="l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 kern="0" dirty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sym typeface="+mn-ea"/>
              </a:rPr>
              <a:t>选基本面</a:t>
            </a:r>
            <a:r>
              <a:rPr lang="en-US" altLang="zh-CN" b="1" kern="0" dirty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sym typeface="+mn-ea"/>
              </a:rPr>
              <a:t>+</a:t>
            </a:r>
            <a:r>
              <a:rPr lang="zh-CN" altLang="en-US" b="1" kern="0" dirty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sym typeface="+mn-ea"/>
              </a:rPr>
              <a:t>低吸</a:t>
            </a:r>
            <a:r>
              <a:rPr lang="en-US" altLang="zh-CN" b="1" kern="0" dirty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sym typeface="+mn-ea"/>
              </a:rPr>
              <a:t>+</a:t>
            </a:r>
            <a:r>
              <a:rPr lang="zh-CN" altLang="en-US" b="1" kern="0" dirty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sym typeface="+mn-ea"/>
              </a:rPr>
              <a:t>耐心</a:t>
            </a:r>
            <a:r>
              <a:rPr lang="en-US" altLang="zh-CN" b="1" kern="0" dirty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sym typeface="+mn-ea"/>
              </a:rPr>
              <a:t> </a:t>
            </a:r>
            <a:r>
              <a:rPr lang="zh-CN" altLang="en-US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至关重要</a:t>
            </a:r>
            <a:endParaRPr lang="zh-CN" altLang="en-US" kern="0" dirty="0">
              <a:ln>
                <a:noFill/>
                <a:prstDash val="sysDot"/>
              </a:ln>
              <a:solidFill>
                <a:srgbClr val="292929"/>
              </a:solidFill>
              <a:latin typeface="+mn-ea"/>
              <a:sym typeface="+mn-ea"/>
            </a:endParaRPr>
          </a:p>
        </p:txBody>
      </p:sp>
      <p:sp>
        <p:nvSpPr>
          <p:cNvPr id="9" name="矩形: 单圆角 8"/>
          <p:cNvSpPr/>
          <p:nvPr>
            <p:custDataLst>
              <p:tags r:id="rId7"/>
            </p:custDataLst>
          </p:nvPr>
        </p:nvSpPr>
        <p:spPr>
          <a:xfrm>
            <a:off x="6387783" y="1114743"/>
            <a:ext cx="4662073" cy="772067"/>
          </a:xfrm>
          <a:prstGeom prst="round1Rect">
            <a:avLst/>
          </a:prstGeom>
          <a:gradFill flip="none" rotWithShape="1">
            <a:gsLst>
              <a:gs pos="100000">
                <a:schemeClr val="accent2">
                  <a:alpha val="100000"/>
                </a:schemeClr>
              </a:gs>
              <a:gs pos="0">
                <a:schemeClr val="accent2">
                  <a:lumMod val="70000"/>
                  <a:lumOff val="30000"/>
                  <a:alpha val="10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03200" dist="76200" dir="8100000" algn="tr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indent="452755" algn="ctr"/>
            <a:r>
              <a:rPr lang="zh-CN" altLang="en-US" sz="2600" b="1" spc="300" dirty="0">
                <a:solidFill>
                  <a:schemeClr val="lt1">
                    <a:lumMod val="100000"/>
                  </a:schemeClr>
                </a:solidFill>
                <a:latin typeface="+mj-ea"/>
              </a:rPr>
              <a:t>中长线</a:t>
            </a:r>
            <a:r>
              <a:rPr lang="zh-CN" altLang="en-US" sz="2600" b="1" spc="300" dirty="0">
                <a:solidFill>
                  <a:schemeClr val="lt1">
                    <a:lumMod val="100000"/>
                  </a:schemeClr>
                </a:solidFill>
                <a:latin typeface="+mj-ea"/>
              </a:rPr>
              <a:t>操作者</a:t>
            </a:r>
            <a:endParaRPr lang="zh-CN" altLang="en-US" sz="2600" b="1" spc="300" dirty="0">
              <a:solidFill>
                <a:schemeClr val="lt1">
                  <a:lumMod val="100000"/>
                </a:schemeClr>
              </a:solidFill>
              <a:latin typeface="+mj-ea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11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月主题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机会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sp>
        <p:nvSpPr>
          <p:cNvPr id="91" name="平行四边形 90"/>
          <p:cNvSpPr/>
          <p:nvPr>
            <p:custDataLst>
              <p:tags r:id="rId2"/>
            </p:custDataLst>
          </p:nvPr>
        </p:nvSpPr>
        <p:spPr>
          <a:xfrm>
            <a:off x="8182610" y="2661603"/>
            <a:ext cx="2223770" cy="2489200"/>
          </a:xfrm>
          <a:prstGeom prst="parallelogram">
            <a:avLst>
              <a:gd name="adj" fmla="val 58133"/>
            </a:avLst>
          </a:prstGeom>
          <a:solidFill>
            <a:schemeClr val="accent5">
              <a:lumMod val="20000"/>
              <a:lumOff val="8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lt1"/>
              </a:solidFill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2" name="任意多边形 91"/>
          <p:cNvSpPr/>
          <p:nvPr>
            <p:custDataLst>
              <p:tags r:id="rId3"/>
            </p:custDataLst>
          </p:nvPr>
        </p:nvSpPr>
        <p:spPr>
          <a:xfrm flipH="1">
            <a:off x="7707630" y="1707833"/>
            <a:ext cx="2699385" cy="1233170"/>
          </a:xfrm>
          <a:custGeom>
            <a:avLst/>
            <a:gdLst>
              <a:gd name="connsiteX0" fmla="*/ 1000 w 3940"/>
              <a:gd name="connsiteY0" fmla="*/ 390 h 1800"/>
              <a:gd name="connsiteX1" fmla="*/ 3040 w 3940"/>
              <a:gd name="connsiteY1" fmla="*/ 390 h 1800"/>
              <a:gd name="connsiteX2" fmla="*/ 3040 w 3940"/>
              <a:gd name="connsiteY2" fmla="*/ 0 h 1800"/>
              <a:gd name="connsiteX3" fmla="*/ 3940 w 3940"/>
              <a:gd name="connsiteY3" fmla="*/ 900 h 1800"/>
              <a:gd name="connsiteX4" fmla="*/ 3040 w 3940"/>
              <a:gd name="connsiteY4" fmla="*/ 1800 h 1800"/>
              <a:gd name="connsiteX5" fmla="*/ 3040 w 3940"/>
              <a:gd name="connsiteY5" fmla="*/ 1410 h 1800"/>
              <a:gd name="connsiteX6" fmla="*/ 0 w 3940"/>
              <a:gd name="connsiteY6" fmla="*/ 1400 h 1800"/>
              <a:gd name="connsiteX7" fmla="*/ 1000 w 3940"/>
              <a:gd name="connsiteY7" fmla="*/ 390 h 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0" h="1800">
                <a:moveTo>
                  <a:pt x="1000" y="390"/>
                </a:moveTo>
                <a:lnTo>
                  <a:pt x="3040" y="390"/>
                </a:lnTo>
                <a:lnTo>
                  <a:pt x="3040" y="0"/>
                </a:lnTo>
                <a:lnTo>
                  <a:pt x="3940" y="900"/>
                </a:lnTo>
                <a:lnTo>
                  <a:pt x="3040" y="1800"/>
                </a:lnTo>
                <a:lnTo>
                  <a:pt x="3040" y="1410"/>
                </a:lnTo>
                <a:lnTo>
                  <a:pt x="0" y="1400"/>
                </a:lnTo>
                <a:lnTo>
                  <a:pt x="1000" y="390"/>
                </a:lnTo>
                <a:close/>
              </a:path>
            </a:pathLst>
          </a:custGeom>
          <a:gradFill>
            <a:gsLst>
              <a:gs pos="58000">
                <a:schemeClr val="accent5">
                  <a:lumMod val="91000"/>
                  <a:lumOff val="9000"/>
                  <a:alpha val="100000"/>
                </a:schemeClr>
              </a:gs>
              <a:gs pos="100000">
                <a:schemeClr val="accent5">
                  <a:lumMod val="40000"/>
                  <a:lumOff val="60000"/>
                  <a:alpha val="100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35990" tIns="252095" rIns="539750" bIns="252095" numCol="1" spcCol="0" rtlCol="0" fromWordArt="0" anchor="ctr" anchorCtr="0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技术反复</a:t>
            </a:r>
            <a:r>
              <a:rPr lang="zh-CN" altLang="en-US" sz="16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洗盘</a:t>
            </a:r>
            <a:endParaRPr lang="zh-CN" altLang="en-US" sz="16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4" name="平行四边形 93"/>
          <p:cNvSpPr/>
          <p:nvPr>
            <p:custDataLst>
              <p:tags r:id="rId4"/>
            </p:custDataLst>
          </p:nvPr>
        </p:nvSpPr>
        <p:spPr>
          <a:xfrm>
            <a:off x="8018780" y="3661728"/>
            <a:ext cx="1737995" cy="1489075"/>
          </a:xfrm>
          <a:prstGeom prst="parallelogram">
            <a:avLst>
              <a:gd name="adj" fmla="val 53069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lt1"/>
              </a:solidFill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5" name="任意多边形 94"/>
          <p:cNvSpPr/>
          <p:nvPr>
            <p:custDataLst>
              <p:tags r:id="rId5"/>
            </p:custDataLst>
          </p:nvPr>
        </p:nvSpPr>
        <p:spPr>
          <a:xfrm flipH="1">
            <a:off x="6304280" y="3692208"/>
            <a:ext cx="2699385" cy="1233170"/>
          </a:xfrm>
          <a:custGeom>
            <a:avLst/>
            <a:gdLst>
              <a:gd name="connsiteX0" fmla="*/ 1000 w 3940"/>
              <a:gd name="connsiteY0" fmla="*/ 390 h 1800"/>
              <a:gd name="connsiteX1" fmla="*/ 3040 w 3940"/>
              <a:gd name="connsiteY1" fmla="*/ 390 h 1800"/>
              <a:gd name="connsiteX2" fmla="*/ 3040 w 3940"/>
              <a:gd name="connsiteY2" fmla="*/ 0 h 1800"/>
              <a:gd name="connsiteX3" fmla="*/ 3940 w 3940"/>
              <a:gd name="connsiteY3" fmla="*/ 900 h 1800"/>
              <a:gd name="connsiteX4" fmla="*/ 3040 w 3940"/>
              <a:gd name="connsiteY4" fmla="*/ 1800 h 1800"/>
              <a:gd name="connsiteX5" fmla="*/ 3040 w 3940"/>
              <a:gd name="connsiteY5" fmla="*/ 1410 h 1800"/>
              <a:gd name="connsiteX6" fmla="*/ 0 w 3940"/>
              <a:gd name="connsiteY6" fmla="*/ 1400 h 1800"/>
              <a:gd name="connsiteX7" fmla="*/ 1000 w 3940"/>
              <a:gd name="connsiteY7" fmla="*/ 390 h 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0" h="1800">
                <a:moveTo>
                  <a:pt x="1000" y="390"/>
                </a:moveTo>
                <a:lnTo>
                  <a:pt x="3040" y="390"/>
                </a:lnTo>
                <a:lnTo>
                  <a:pt x="3040" y="0"/>
                </a:lnTo>
                <a:lnTo>
                  <a:pt x="3940" y="900"/>
                </a:lnTo>
                <a:lnTo>
                  <a:pt x="3040" y="1800"/>
                </a:lnTo>
                <a:lnTo>
                  <a:pt x="3040" y="1410"/>
                </a:lnTo>
                <a:lnTo>
                  <a:pt x="0" y="1400"/>
                </a:lnTo>
                <a:lnTo>
                  <a:pt x="1000" y="390"/>
                </a:lnTo>
                <a:close/>
              </a:path>
            </a:pathLst>
          </a:custGeom>
          <a:gradFill>
            <a:gsLst>
              <a:gs pos="58000">
                <a:schemeClr val="accent5">
                  <a:lumMod val="91000"/>
                  <a:lumOff val="9000"/>
                  <a:alpha val="100000"/>
                </a:schemeClr>
              </a:gs>
              <a:gs pos="100000">
                <a:schemeClr val="accent5">
                  <a:lumMod val="40000"/>
                  <a:lumOff val="60000"/>
                  <a:alpha val="100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35990" tIns="252095" rIns="539750" bIns="252095" numCol="1" spcCol="0" rtlCol="0" fromWordArt="0" anchor="ctr" anchorCtr="0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资金</a:t>
            </a:r>
            <a:r>
              <a:rPr lang="zh-CN" altLang="en-US" sz="16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翻红</a:t>
            </a:r>
            <a:endParaRPr lang="zh-CN" altLang="en-US" sz="16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6" name="任意多边形 95"/>
          <p:cNvSpPr/>
          <p:nvPr>
            <p:custDataLst>
              <p:tags r:id="rId6"/>
            </p:custDataLst>
          </p:nvPr>
        </p:nvSpPr>
        <p:spPr>
          <a:xfrm flipH="1">
            <a:off x="7057390" y="2702878"/>
            <a:ext cx="2699385" cy="1233170"/>
          </a:xfrm>
          <a:custGeom>
            <a:avLst/>
            <a:gdLst>
              <a:gd name="connsiteX0" fmla="*/ 1000 w 3940"/>
              <a:gd name="connsiteY0" fmla="*/ 390 h 1800"/>
              <a:gd name="connsiteX1" fmla="*/ 3040 w 3940"/>
              <a:gd name="connsiteY1" fmla="*/ 390 h 1800"/>
              <a:gd name="connsiteX2" fmla="*/ 3040 w 3940"/>
              <a:gd name="connsiteY2" fmla="*/ 0 h 1800"/>
              <a:gd name="connsiteX3" fmla="*/ 3940 w 3940"/>
              <a:gd name="connsiteY3" fmla="*/ 900 h 1800"/>
              <a:gd name="connsiteX4" fmla="*/ 3040 w 3940"/>
              <a:gd name="connsiteY4" fmla="*/ 1800 h 1800"/>
              <a:gd name="connsiteX5" fmla="*/ 3040 w 3940"/>
              <a:gd name="connsiteY5" fmla="*/ 1410 h 1800"/>
              <a:gd name="connsiteX6" fmla="*/ 0 w 3940"/>
              <a:gd name="connsiteY6" fmla="*/ 1400 h 1800"/>
              <a:gd name="connsiteX7" fmla="*/ 1000 w 3940"/>
              <a:gd name="connsiteY7" fmla="*/ 390 h 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0" h="1800">
                <a:moveTo>
                  <a:pt x="1000" y="390"/>
                </a:moveTo>
                <a:lnTo>
                  <a:pt x="3040" y="390"/>
                </a:lnTo>
                <a:lnTo>
                  <a:pt x="3040" y="0"/>
                </a:lnTo>
                <a:lnTo>
                  <a:pt x="3940" y="900"/>
                </a:lnTo>
                <a:lnTo>
                  <a:pt x="3040" y="1800"/>
                </a:lnTo>
                <a:lnTo>
                  <a:pt x="3040" y="1410"/>
                </a:lnTo>
                <a:lnTo>
                  <a:pt x="0" y="1400"/>
                </a:lnTo>
                <a:lnTo>
                  <a:pt x="1000" y="390"/>
                </a:lnTo>
                <a:close/>
              </a:path>
            </a:pathLst>
          </a:custGeom>
          <a:gradFill>
            <a:gsLst>
              <a:gs pos="30000">
                <a:schemeClr val="accent6">
                  <a:alpha val="100000"/>
                </a:schemeClr>
              </a:gs>
              <a:gs pos="86000">
                <a:schemeClr val="accent6">
                  <a:lumMod val="40000"/>
                  <a:lumOff val="60000"/>
                  <a:alpha val="100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35990" tIns="252095" rIns="539750" bIns="252095" numCol="1" spcCol="0" rtlCol="0" fromWordArt="0" anchor="ctr" anchorCtr="0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中线控盘</a:t>
            </a:r>
            <a:r>
              <a:rPr lang="zh-CN" altLang="en-US" sz="16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增加</a:t>
            </a:r>
            <a:endParaRPr lang="zh-CN" altLang="en-US" sz="16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7" name="平行四边形 96"/>
          <p:cNvSpPr/>
          <p:nvPr>
            <p:custDataLst>
              <p:tags r:id="rId7"/>
            </p:custDataLst>
          </p:nvPr>
        </p:nvSpPr>
        <p:spPr>
          <a:xfrm>
            <a:off x="7809865" y="4649788"/>
            <a:ext cx="1194435" cy="500380"/>
          </a:xfrm>
          <a:prstGeom prst="parallelogram">
            <a:avLst>
              <a:gd name="adj" fmla="val 50771"/>
            </a:avLst>
          </a:prstGeom>
          <a:solidFill>
            <a:schemeClr val="accent5">
              <a:lumMod val="20000"/>
              <a:lumOff val="8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lt1"/>
              </a:solidFill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8"/>
            </p:custDataLst>
          </p:nvPr>
        </p:nvSpPr>
        <p:spPr>
          <a:xfrm>
            <a:off x="2548255" y="2000250"/>
            <a:ext cx="4792345" cy="66865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股价在第一波回撤之后出现股价的反复震荡，上影线走势，或者下影线走势，但没有跌破五日线选择继续强势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阶段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5" name="矩形 4"/>
          <p:cNvSpPr/>
          <p:nvPr>
            <p:custDataLst>
              <p:tags r:id="rId9"/>
            </p:custDataLst>
          </p:nvPr>
        </p:nvSpPr>
        <p:spPr>
          <a:xfrm>
            <a:off x="1997075" y="3000375"/>
            <a:ext cx="4650105" cy="66865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在反复震荡的情况下，控盘跟随，控盘代表中线的筹码集中和中线资金的持续进场，突破前期高点需控盘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配合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6" name="矩形 5"/>
          <p:cNvSpPr/>
          <p:nvPr>
            <p:custDataLst>
              <p:tags r:id="rId10"/>
            </p:custDataLst>
          </p:nvPr>
        </p:nvSpPr>
        <p:spPr>
          <a:xfrm>
            <a:off x="1785620" y="4000183"/>
            <a:ext cx="4168140" cy="66865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流动资金与主力动向跟上资金搭配新入控盘增加，股价大概率会形成突破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走势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4" name="椭圆 103"/>
          <p:cNvSpPr/>
          <p:nvPr>
            <p:custDataLst>
              <p:tags r:id="rId11"/>
            </p:custDataLst>
          </p:nvPr>
        </p:nvSpPr>
        <p:spPr>
          <a:xfrm>
            <a:off x="8157845" y="2160588"/>
            <a:ext cx="330200" cy="330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6" name="椭圆 105"/>
          <p:cNvSpPr/>
          <p:nvPr>
            <p:custDataLst>
              <p:tags r:id="rId12"/>
            </p:custDataLst>
          </p:nvPr>
        </p:nvSpPr>
        <p:spPr>
          <a:xfrm>
            <a:off x="7508240" y="3155633"/>
            <a:ext cx="330200" cy="330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7" name="椭圆 106"/>
          <p:cNvSpPr/>
          <p:nvPr>
            <p:custDataLst>
              <p:tags r:id="rId13"/>
            </p:custDataLst>
          </p:nvPr>
        </p:nvSpPr>
        <p:spPr>
          <a:xfrm>
            <a:off x="6752590" y="4143693"/>
            <a:ext cx="330200" cy="330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8" name="图片 12" descr="343439383331313b343532303032383bbfcdbba7b9dcc0ed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827520" y="4218623"/>
            <a:ext cx="180000" cy="180000"/>
          </a:xfrm>
          <a:prstGeom prst="rect">
            <a:avLst/>
          </a:prstGeom>
        </p:spPr>
      </p:pic>
      <p:pic>
        <p:nvPicPr>
          <p:cNvPr id="8" name="图形 7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574280" y="3230563"/>
            <a:ext cx="197705" cy="180000"/>
          </a:xfrm>
          <a:prstGeom prst="rect">
            <a:avLst/>
          </a:prstGeom>
        </p:spPr>
      </p:pic>
      <p:pic>
        <p:nvPicPr>
          <p:cNvPr id="21" name="图片 11" descr="343439383331313b343532303032373bbfcdbba7b5b5b0b8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232775" y="2235518"/>
            <a:ext cx="180000" cy="180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92150" y="771525"/>
            <a:ext cx="10807700" cy="5314950"/>
          </a:xfrm>
          <a:prstGeom prst="rect">
            <a:avLst/>
          </a:prstGeom>
        </p:spPr>
      </p:pic>
    </p:spTree>
    <p:custDataLst>
      <p:tags r:id="rId2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3_1"/>
  <p:tag name="KSO_WM_UNIT_ID" val="diagram20231643_2*n_h_h_i*1_2_3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5000000000007,&quot;left&quot;:54.80003326656315,&quot;top&quot;:75.52503937007874,&quot;width&quot;:850.45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3"/>
  <p:tag name="KSO_WM_DIAGRAM_USE_COLOR_VALUE" val="{&quot;color_scheme&quot;:1,&quot;color_type&quot;:1,&quot;theme_color_indexes&quot;:[5,6,5,6,5,6]}"/>
</p:tagLst>
</file>

<file path=ppt/tags/tag10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a"/>
  <p:tag name="KSO_WM_UNIT_INDEX" val="1_1_1"/>
  <p:tag name="KSO_WM_UNIT_ID" val="diagram20231643_2*n_h_a*1_1_1"/>
  <p:tag name="KSO_WM_TEMPLATE_CATEGORY" val="diagram"/>
  <p:tag name="KSO_WM_TEMPLATE_INDEX" val="20231643"/>
  <p:tag name="KSO_WM_UNIT_LAYERLEVEL" val="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5000000000007,&quot;left&quot;:54.80003326656315,&quot;top&quot;:75.52503937007874,&quot;width&quot;:850.45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添加标题"/>
  <p:tag name="KSO_WM_UNIT_FILL_TYPE" val="3"/>
  <p:tag name="KSO_WM_UNIT_TEXT_TYPE" val="1"/>
  <p:tag name="KSO_WM_DIAGRAM_USE_COLOR_VALUE" val="{&quot;color_scheme&quot;:1,&quot;color_type&quot;:1,&quot;theme_color_indexes&quot;:[5,6,5,6,5,6]}"/>
</p:tagLst>
</file>

<file path=ppt/tags/tag102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903]}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976_2*l_h_i*1_1_3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1_3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FORE_SCHEMECOLOR_INDEX" val="14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10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976_2*l_h_a*1_1_1"/>
  <p:tag name="KSO_WM_TEMPLATE_CATEGORY" val="diagram"/>
  <p:tag name="KSO_WM_TEMPLATE_INDEX" val="20231976"/>
  <p:tag name="KSO_WM_UNIT_LAYERLEVEL" val="1_1_1"/>
  <p:tag name="KSO_WM_TAG_VERSION" val="3.0"/>
  <p:tag name="KSO_WM_BEAUTIFY_FLAG" val="#wm#"/>
  <p:tag name="KSO_WM_DIAGRAM_GROUP_CODE" val="l1-1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0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976_2*l_h_f*1_1_1"/>
  <p:tag name="KSO_WM_TEMPLATE_CATEGORY" val="diagram"/>
  <p:tag name="KSO_WM_TEMPLATE_INDEX" val="20231976"/>
  <p:tag name="KSO_WM_UNIT_LAYERLEVEL" val="1_1_1"/>
  <p:tag name="KSO_WM_TAG_VERSION" val="3.0"/>
  <p:tag name="KSO_WM_BEAUTIFY_FLAG" val="#wm#"/>
  <p:tag name="KSO_WM_DIAGRAM_GROUP_CODE" val="l1-1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333333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TYPE" val="1"/>
  <p:tag name="KSO_WM_UNIT_PRESET_TEXT" val="单击此处输入(你的)智能图形项正文，文字是您思想的提炼，请尽量言简意赅"/>
  <p:tag name="KSO_WM_UNIT_TEXT_TYPE" val="1"/>
  <p:tag name="KSO_WM_DIAGRAM_USE_COLOR_VALUE" val="{&quot;color_scheme&quot;:1,&quot;color_type&quot;:1,&quot;theme_color_indexes&quot;:[5,6,5,6,5,6]}"/>
</p:tagLst>
</file>

<file path=ppt/tags/tag10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976_2*l_h_i*1_2_3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2_3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FORE_SCHEMECOLOR_INDEX" val="14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10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976_2*l_h_a*1_2_1"/>
  <p:tag name="KSO_WM_TEMPLATE_CATEGORY" val="diagram"/>
  <p:tag name="KSO_WM_TEMPLATE_INDEX" val="20231976"/>
  <p:tag name="KSO_WM_UNIT_LAYERLEVEL" val="1_1_1"/>
  <p:tag name="KSO_WM_TAG_VERSION" val="3.0"/>
  <p:tag name="KSO_WM_BEAUTIFY_FLAG" val="#wm#"/>
  <p:tag name="KSO_WM_DIAGRAM_GROUP_CODE" val="l1-1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0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976_2*l_h_f*1_2_1"/>
  <p:tag name="KSO_WM_TEMPLATE_CATEGORY" val="diagram"/>
  <p:tag name="KSO_WM_TEMPLATE_INDEX" val="20231976"/>
  <p:tag name="KSO_WM_UNIT_LAYERLEVEL" val="1_1_1"/>
  <p:tag name="KSO_WM_TAG_VERSION" val="3.0"/>
  <p:tag name="KSO_WM_BEAUTIFY_FLAG" val="#wm#"/>
  <p:tag name="KSO_WM_DIAGRAM_GROUP_CODE" val="l1-1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333333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TYPE" val="1"/>
  <p:tag name="KSO_WM_UNIT_PRESET_TEXT" val="单击此处输入(你的)智能图形项正文，文字是您思想的提炼，请尽量言简意赅"/>
  <p:tag name="KSO_WM_UNIT_TEXT_TYPE" val="1"/>
  <p:tag name="KSO_WM_DIAGRAM_USE_COLOR_VALUE" val="{&quot;color_scheme&quot;:1,&quot;color_type&quot;:1,&quot;theme_color_indexes&quot;:[5,6,5,6,5,6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976_2*l_h_i*1_3_3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3_3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FORE_SCHEMECOLOR_INDEX" val="14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11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976_2*l_h_a*1_3_1"/>
  <p:tag name="KSO_WM_TEMPLATE_CATEGORY" val="diagram"/>
  <p:tag name="KSO_WM_TEMPLATE_INDEX" val="20231976"/>
  <p:tag name="KSO_WM_UNIT_LAYERLEVEL" val="1_1_1"/>
  <p:tag name="KSO_WM_TAG_VERSION" val="3.0"/>
  <p:tag name="KSO_WM_BEAUTIFY_FLAG" val="#wm#"/>
  <p:tag name="KSO_WM_DIAGRAM_GROUP_CODE" val="l1-1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1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976_2*l_h_f*1_3_1"/>
  <p:tag name="KSO_WM_TEMPLATE_CATEGORY" val="diagram"/>
  <p:tag name="KSO_WM_TEMPLATE_INDEX" val="20231976"/>
  <p:tag name="KSO_WM_UNIT_LAYERLEVEL" val="1_1_1"/>
  <p:tag name="KSO_WM_TAG_VERSION" val="3.0"/>
  <p:tag name="KSO_WM_BEAUTIFY_FLAG" val="#wm#"/>
  <p:tag name="KSO_WM_DIAGRAM_GROUP_CODE" val="l1-1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333333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TYPE" val="1"/>
  <p:tag name="KSO_WM_UNIT_PRESET_TEXT" val="单击此处输入(你的)智能图形项正文，文字是您思想的提炼，请尽量言简意赅"/>
  <p:tag name="KSO_WM_UNIT_TEXT_TYPE" val="1"/>
  <p:tag name="KSO_WM_DIAGRAM_USE_COLOR_VALUE" val="{&quot;color_scheme&quot;:1,&quot;color_type&quot;:1,&quot;theme_color_indexes&quot;:[5,6,5,6,5,6]}"/>
</p:tagLst>
</file>

<file path=ppt/tags/tag11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976_2*l_h_i*1_1_2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gradient&quot;:[{&quot;brightness&quot;:0,&quot;colorType&quot;:1,&quot;foreColorIndex&quot;:5,&quot;pos&quot;:1,&quot;transparency&quot;:0},{&quot;brightness&quot;:0.30000001192092896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3"/>
  <p:tag name="KSO_WM_DIAGRAM_USE_COLOR_VALUE" val="{&quot;color_scheme&quot;:1,&quot;color_type&quot;:1,&quot;theme_color_indexes&quot;:[5,6,5,6,5,6]}"/>
</p:tagLst>
</file>

<file path=ppt/tags/tag11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976_2*l_h_i*1_1_1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1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976_2*l_h_i*1_2_2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2_2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gradient&quot;:[{&quot;brightness&quot;:0,&quot;colorType&quot;:1,&quot;foreColorIndex&quot;:5,&quot;pos&quot;:1,&quot;transparency&quot;:0},{&quot;brightness&quot;:0.30000001192092896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3"/>
  <p:tag name="KSO_WM_DIAGRAM_USE_COLOR_VALUE" val="{&quot;color_scheme&quot;:1,&quot;color_type&quot;:1,&quot;theme_color_indexes&quot;:[5,6,5,6,5,6]}"/>
</p:tagLst>
</file>

<file path=ppt/tags/tag11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976_2*l_h_i*1_2_1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2_1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1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976_2*l_h_i*1_3_2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3_2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gradient&quot;:[{&quot;brightness&quot;:0,&quot;colorType&quot;:1,&quot;foreColorIndex&quot;:5,&quot;pos&quot;:1,&quot;transparency&quot;:0},{&quot;brightness&quot;:0.30000001192092896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3"/>
  <p:tag name="KSO_WM_DIAGRAM_USE_COLOR_VALUE" val="{&quot;color_scheme&quot;:1,&quot;color_type&quot;:1,&quot;theme_color_indexes&quot;:[5,6,5,6,5,6]}"/>
</p:tagLst>
</file>

<file path=ppt/tags/tag11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976_2*l_h_i*1_3_1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3_1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19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1502]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1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1861_1*l_h_i*1_1_1"/>
  <p:tag name="KSO_WM_TEMPLATE_CATEGORY" val="diagram"/>
  <p:tag name="KSO_WM_TEMPLATE_INDEX" val="2023186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3"/>
  <p:tag name="KSO_WM_DIAGRAM_MIN_ITEMCNT" val="2"/>
  <p:tag name="KSO_WM_DIAGRAM_VIRTUALLY_FRAME" val="{&quot;height&quot;:356.15000000000003,&quot;left&quot;:59.65003937007877,&quot;top&quot;:91.97503937007875,&quot;width&quot;:840.75}"/>
  <p:tag name="KSO_WM_DIAGRAM_COLOR_MATCH_VALUE" val="{&quot;shape&quot;:{&quot;fill&quot;:{&quot;gradient&quot;:[{&quot;brightness&quot;:0,&quot;colorType&quot;:1,&quot;foreColorIndex&quot;:5,&quot;pos&quot;:1,&quot;transparency&quot;:1},{&quot;brightness&quot;:0,&quot;colorType&quot;:1,&quot;foreColorIndex&quot;:5,&quot;pos&quot;:1,&quot;transparency&quot;:0},{&quot;brightness&quot;:0.800000011920929,&quot;colorType&quot;:1,&quot;foreColorIndex&quot;:5,&quot;pos&quot;:0,&quot;transparency&quot;:0.8999999761581421}],&quot;type&quot;:3},&quot;glow&quot;:{&quot;colorType&quot;:0},&quot;line&quot;:{&quot;gradient&quot;:[{&quot;brightness&quot;:0,&quot;colorType&quot;:1,&quot;foreColorIndex&quot;:5,&quot;pos&quot;:0.20000000298023224,&quot;transparency&quot;:1},{&quot;brightness&quot;:0,&quot;colorType&quot;:1,&quot;foreColorIndex&quot;:5,&quot;pos&quot;:1,&quot;transparency&quot;:0.3499999940395355}],&quot;type&quot;:2},&quot;shadow&quot;:{&quot;brightness&quot;:-0.25,&quot;colorType&quot;:1,&quot;foreColorIndex&quot;:5,&quot;transparency&quot;:0.9300000071525574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92929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36.xml><?xml version="1.0" encoding="utf-8"?>
<p:tagLst xmlns:p="http://schemas.openxmlformats.org/presentationml/2006/main">
  <p:tag name="KSO_WM_UNIT_ISCONTENTSTITLE" val="0"/>
  <p:tag name="KSO_WM_UNIT_ISNUMDGMTITLE" val="0"/>
  <p:tag name="KSO_WM_UNIT_PRESET_TEXT_INDEX" val="0"/>
  <p:tag name="KSO_WM_UNIT_PRESET_TEXT_LEN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861_1*l_h_a*1_1_1"/>
  <p:tag name="KSO_WM_TEMPLATE_CATEGORY" val="diagram"/>
  <p:tag name="KSO_WM_TEMPLATE_INDEX" val="2023186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1"/>
  <p:tag name="KSO_WM_UNIT_TEXT_FILL_TYPE" val="1"/>
  <p:tag name="KSO_WM_UNIT_TEXT_TYPE" val="1"/>
  <p:tag name="KSO_WM_DIAGRAM_MAX_ITEMCNT" val="3"/>
  <p:tag name="KSO_WM_DIAGRAM_MIN_ITEMCNT" val="2"/>
  <p:tag name="KSO_WM_DIAGRAM_VIRTUALLY_FRAME" val="{&quot;height&quot;:356.15000000000003,&quot;left&quot;:59.65003937007877,&quot;top&quot;:91.97503937007875,&quot;width&quot;:840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861_1*l_h_i*1_1_2"/>
  <p:tag name="KSO_WM_TEMPLATE_CATEGORY" val="diagram"/>
  <p:tag name="KSO_WM_TEMPLATE_INDEX" val="2023186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2"/>
  <p:tag name="KSO_WM_DIAGRAM_VIRTUALLY_FRAME" val="{&quot;height&quot;:356.15000000000003,&quot;left&quot;:59.65003937007877,&quot;top&quot;:91.97503937007875,&quot;width&quot;:840.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8999999761581421},{&quot;brightness&quot;:0,&quot;colorType&quot;:1,&quot;foreColorIndex&quot;:5,&quot;pos&quot;:1,&quot;transparency&quot;:0.2000000029802322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38.xml><?xml version="1.0" encoding="utf-8"?>
<p:tagLst xmlns:p="http://schemas.openxmlformats.org/presentationml/2006/main">
  <p:tag name="KSO_WM_UNIT_SUBTYPE" val="a"/>
  <p:tag name="KSO_WM_UNIT_PRESET_TEXT_INDEX" val="0"/>
  <p:tag name="KSO_WM_UNIT_PRESET_TEXT_LEN" val="0"/>
  <p:tag name="KSO_WM_UNIT_NOCLEAR" val="0"/>
  <p:tag name="KSO_WM_UNIT_VALUE" val="13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861_1*l_h_f*1_1_1"/>
  <p:tag name="KSO_WM_TEMPLATE_CATEGORY" val="diagram"/>
  <p:tag name="KSO_WM_TEMPLATE_INDEX" val="2023186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&#10;"/>
  <p:tag name="KSO_WM_UNIT_TEXT_FILL_FORE_SCHEMECOLOR_INDEX" val="1"/>
  <p:tag name="KSO_WM_UNIT_TEXT_FILL_TYPE" val="1"/>
  <p:tag name="KSO_WM_UNIT_TEXT_TYPE" val="1"/>
  <p:tag name="KSO_WM_DIAGRAM_MAX_ITEMCNT" val="3"/>
  <p:tag name="KSO_WM_DIAGRAM_MIN_ITEMCNT" val="2"/>
  <p:tag name="KSO_WM_DIAGRAM_VIRTUALLY_FRAME" val="{&quot;height&quot;:356.15000000000003,&quot;left&quot;:59.65003937007877,&quot;top&quot;:91.97503937007875,&quot;width&quot;:840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1861_1*l_h_i*1_2_1"/>
  <p:tag name="KSO_WM_TEMPLATE_CATEGORY" val="diagram"/>
  <p:tag name="KSO_WM_TEMPLATE_INDEX" val="2023186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3"/>
  <p:tag name="KSO_WM_DIAGRAM_MIN_ITEMCNT" val="2"/>
  <p:tag name="KSO_WM_DIAGRAM_VIRTUALLY_FRAME" val="{&quot;height&quot;:356.15000000000003,&quot;left&quot;:59.65003937007877,&quot;top&quot;:91.97503937007875,&quot;width&quot;:840.75}"/>
  <p:tag name="KSO_WM_DIAGRAM_COLOR_MATCH_VALUE" val="{&quot;shape&quot;:{&quot;fill&quot;:{&quot;gradient&quot;:[{&quot;brightness&quot;:0,&quot;colorType&quot;:1,&quot;foreColorIndex&quot;:5,&quot;pos&quot;:1,&quot;transparency&quot;:1},{&quot;brightness&quot;:0,&quot;colorType&quot;:1,&quot;foreColorIndex&quot;:5,&quot;pos&quot;:1,&quot;transparency&quot;:0},{&quot;brightness&quot;:0.800000011920929,&quot;colorType&quot;:1,&quot;foreColorIndex&quot;:5,&quot;pos&quot;:0,&quot;transparency&quot;:0.8999999761581421}],&quot;type&quot;:3},&quot;glow&quot;:{&quot;colorType&quot;:0},&quot;line&quot;:{&quot;gradient&quot;:[{&quot;brightness&quot;:0,&quot;colorType&quot;:1,&quot;foreColorIndex&quot;:5,&quot;pos&quot;:0.20000000298023224,&quot;transparency&quot;:1},{&quot;brightness&quot;:0,&quot;colorType&quot;:1,&quot;foreColorIndex&quot;:5,&quot;pos&quot;:1,&quot;transparency&quot;:0.3499999940395355}],&quot;type&quot;:2},&quot;shadow&quot;:{&quot;brightness&quot;:-0.25,&quot;colorType&quot;:1,&quot;foreColorIndex&quot;:5,&quot;transparency&quot;:0.9300000071525574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92929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4"/>
  <p:tag name="KSO_WM_UNIT_ID" val="diagram20231861_1*l_h_i*1_1_4"/>
  <p:tag name="KSO_WM_TEMPLATE_CATEGORY" val="diagram"/>
  <p:tag name="KSO_WM_TEMPLATE_INDEX" val="2023186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3"/>
  <p:tag name="KSO_WM_DIAGRAM_MIN_ITEMCNT" val="2"/>
  <p:tag name="KSO_WM_DIAGRAM_VIRTUALLY_FRAME" val="{&quot;height&quot;:356.15000000000003,&quot;left&quot;:59.65003937007877,&quot;top&quot;:91.97503937007875,&quot;width&quot;:840.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1861_1*l_h_i*1_1_3"/>
  <p:tag name="KSO_WM_TEMPLATE_CATEGORY" val="diagram"/>
  <p:tag name="KSO_WM_TEMPLATE_INDEX" val="2023186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2"/>
  <p:tag name="KSO_WM_DIAGRAM_VIRTUALLY_FRAME" val="{&quot;height&quot;:356.15000000000003,&quot;left&quot;:59.65003937007877,&quot;top&quot;:91.97503937007875,&quot;width&quot;:840.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42.xml><?xml version="1.0" encoding="utf-8"?>
<p:tagLst xmlns:p="http://schemas.openxmlformats.org/presentationml/2006/main">
  <p:tag name="KSO_WM_UNIT_ISCONTENTSTITLE" val="0"/>
  <p:tag name="KSO_WM_UNIT_ISNUMDGMTITLE" val="0"/>
  <p:tag name="KSO_WM_UNIT_PRESET_TEXT_INDEX" val="0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861_1*l_h_a*1_2_1"/>
  <p:tag name="KSO_WM_TEMPLATE_CATEGORY" val="diagram"/>
  <p:tag name="KSO_WM_TEMPLATE_INDEX" val="2023186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14"/>
  <p:tag name="KSO_WM_UNIT_PRESET_TEXT" val="添加标题"/>
  <p:tag name="KSO_WM_UNIT_TEXT_FILL_FORE_SCHEMECOLOR_INDEX" val="1"/>
  <p:tag name="KSO_WM_UNIT_TEXT_FILL_TYPE" val="1"/>
  <p:tag name="KSO_WM_UNIT_TEXT_TYPE" val="1"/>
  <p:tag name="KSO_WM_DIAGRAM_MAX_ITEMCNT" val="3"/>
  <p:tag name="KSO_WM_DIAGRAM_MIN_ITEMCNT" val="2"/>
  <p:tag name="KSO_WM_DIAGRAM_VIRTUALLY_FRAME" val="{&quot;height&quot;:356.15000000000003,&quot;left&quot;:59.65003937007877,&quot;top&quot;:91.97503937007875,&quot;width&quot;:840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861_1*l_h_i*1_2_2"/>
  <p:tag name="KSO_WM_TEMPLATE_CATEGORY" val="diagram"/>
  <p:tag name="KSO_WM_TEMPLATE_INDEX" val="2023186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2"/>
  <p:tag name="KSO_WM_DIAGRAM_VIRTUALLY_FRAME" val="{&quot;height&quot;:356.15000000000003,&quot;left&quot;:59.65003937007877,&quot;top&quot;:91.97503937007875,&quot;width&quot;:840.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8999999761581421},{&quot;brightness&quot;:0,&quot;colorType&quot;:1,&quot;foreColorIndex&quot;:5,&quot;pos&quot;:1,&quot;transparency&quot;:0.2000000029802322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44.xml><?xml version="1.0" encoding="utf-8"?>
<p:tagLst xmlns:p="http://schemas.openxmlformats.org/presentationml/2006/main">
  <p:tag name="KSO_WM_UNIT_SUBTYPE" val="a"/>
  <p:tag name="KSO_WM_UNIT_PRESET_TEXT_INDEX" val="0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861_1*l_h_f*1_2_1"/>
  <p:tag name="KSO_WM_TEMPLATE_CATEGORY" val="diagram"/>
  <p:tag name="KSO_WM_TEMPLATE_INDEX" val="2023186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133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&#10;"/>
  <p:tag name="KSO_WM_UNIT_TEXT_FILL_FORE_SCHEMECOLOR_INDEX" val="1"/>
  <p:tag name="KSO_WM_UNIT_TEXT_FILL_TYPE" val="1"/>
  <p:tag name="KSO_WM_UNIT_TEXT_TYPE" val="1"/>
  <p:tag name="KSO_WM_DIAGRAM_MAX_ITEMCNT" val="3"/>
  <p:tag name="KSO_WM_DIAGRAM_MIN_ITEMCNT" val="2"/>
  <p:tag name="KSO_WM_DIAGRAM_VIRTUALLY_FRAME" val="{&quot;height&quot;:356.15000000000003,&quot;left&quot;:59.65003937007877,&quot;top&quot;:91.97503937007875,&quot;width&quot;:840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4"/>
  <p:tag name="KSO_WM_UNIT_ID" val="diagram20231861_1*l_h_i*1_2_4"/>
  <p:tag name="KSO_WM_TEMPLATE_CATEGORY" val="diagram"/>
  <p:tag name="KSO_WM_TEMPLATE_INDEX" val="2023186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3"/>
  <p:tag name="KSO_WM_DIAGRAM_MIN_ITEMCNT" val="2"/>
  <p:tag name="KSO_WM_DIAGRAM_VIRTUALLY_FRAME" val="{&quot;height&quot;:356.15000000000003,&quot;left&quot;:59.65003937007877,&quot;top&quot;:91.97503937007875,&quot;width&quot;:840.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31861_1*l_h_i*1_2_3"/>
  <p:tag name="KSO_WM_TEMPLATE_CATEGORY" val="diagram"/>
  <p:tag name="KSO_WM_TEMPLATE_INDEX" val="2023186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2"/>
  <p:tag name="KSO_WM_DIAGRAM_VIRTUALLY_FRAME" val="{&quot;height&quot;:356.15000000000003,&quot;left&quot;:59.65003937007877,&quot;top&quot;:91.97503937007875,&quot;width&quot;:840.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47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3868]}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i*1_3_3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3_3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gradient&quot;:[{&quot;brightness&quot;:0,&quot;colorType&quot;:1,&quot;foreColorIndex&quot;:7,&quot;pos&quot;:1,&quot;transparency&quot;:0},{&quot;brightness&quot;:0.4000000059604645,&quot;colorType&quot;:1,&quot;foreColorIndex&quot;:7,&quot;pos&quot;:0,&quot;transparency&quot;:0}],&quot;type&quot;:3},&quot;glow&quot;:{&quot;colorType&quot;:0},&quot;line&quot;:{&quot;type&quot;:0},&quot;shadow&quot;:{&quot;brightness&quot;:0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i*1_1_1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1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gradient&quot;:[{&quot;brightness&quot;:0,&quot;colorType&quot;:1,&quot;foreColorIndex&quot;:5,&quot;pos&quot;:1,&quot;transparency&quot;:0},{&quot;brightness&quot;:0.5099999904632568,&quot;colorType&quot;:1,&quot;foreColorIndex&quot;:5,&quot;pos&quot;:0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5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i*1_2_3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2_3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gradient&quot;:[{&quot;brightness&quot;:0.6000000238418579,&quot;colorType&quot;:1,&quot;foreColorIndex&quot;:6,&quot;pos&quot;:1,&quot;transparency&quot;:0},{&quot;brightness&quot;:0,&quot;colorType&quot;:1,&quot;foreColorIndex&quot;:6,&quot;pos&quot;:0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5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i*1_3_4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3_4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gradient&quot;:[{&quot;brightness&quot;:0,&quot;colorType&quot;:1,&quot;foreColorIndex&quot;:7,&quot;pos&quot;:1,&quot;transparency&quot;:0},{&quot;brightness&quot;:0.44999998807907104,&quot;colorType&quot;:1,&quot;foreColorIndex&quot;:7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5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i*1_2_4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2_4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gradient&quot;:[{&quot;brightness&quot;:0.6499999761581421,&quot;colorType&quot;:1,&quot;foreColorIndex&quot;:6,&quot;pos&quot;:1,&quot;transparency&quot;:0},{&quot;brightness&quot;:0,&quot;colorType&quot;:1,&quot;foreColorIndex&quot;:6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5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i*1_1_2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1_2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gradient&quot;:[{&quot;brightness&quot;:0,&quot;colorType&quot;:1,&quot;foreColorIndex&quot;:5,&quot;pos&quot;:1,&quot;transparency&quot;:0},{&quot;brightness&quot;:0.6000000238418579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5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i*1_1_3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1_3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gradient&quot;:[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5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i*1_1_4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1_4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5,6,5,6,5,6]}"/>
</p:tagLst>
</file>

<file path=ppt/tags/tag15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x*1_1_1"/>
  <p:tag name="KSO_WM_TEMPLATE_CATEGORY" val="diagram"/>
  <p:tag name="KSO_WM_TEMPLATE_INDEX" val="20230320"/>
  <p:tag name="KSO_WM_UNIT_LAYERLEVEL" val="1_1_1"/>
  <p:tag name="KSO_WM_TAG_VERSION" val="3.0"/>
  <p:tag name="KSO_WM_UNIT_VALUE" val="65*65"/>
  <p:tag name="KSO_WM_DIAGRAM_GROUP_CODE" val="q1-1"/>
  <p:tag name="KSO_WM_UNIT_TYPE" val="q_h_x"/>
  <p:tag name="KSO_WM_UNIT_INDEX" val="1_1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5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i*1_2_1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2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gradient&quot;:[{&quot;brightness&quot;:0,&quot;colorType&quot;:1,&quot;foreColorIndex&quot;:6,&quot;pos&quot;:1,&quot;transparency&quot;:0},{&quot;brightness&quot;:0.4000000059604645,&quot;colorType&quot;:1,&quot;foreColorIndex&quot;:6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5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i*1_2_2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2_2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6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6"/>
  <p:tag name="KSO_WM_DIAGRAM_USE_COLOR_VALUE" val="{&quot;color_scheme&quot;:1,&quot;color_type&quot;:1,&quot;theme_color_indexes&quot;:[5,6,5,6,5,6]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1_1"/>
  <p:tag name="KSO_WM_UNIT_ID" val="diagram20230320_2*q_h_f*1_1_1"/>
  <p:tag name="KSO_WM_TEMPLATE_CATEGORY" val="diagram"/>
  <p:tag name="KSO_WM_TEMPLATE_INDEX" val="20230320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q1-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观点"/>
  <p:tag name="KSO_WM_DIAGRAM_USE_COLOR_VALUE" val="{&quot;color_scheme&quot;:1,&quot;color_type&quot;:1,&quot;theme_color_indexes&quot;:[5,6,5,6,5,6]}"/>
</p:tagLst>
</file>

<file path=ppt/tags/tag16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i*1_3_1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3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gradient&quot;:[{&quot;brightness&quot;:0,&quot;colorType&quot;:1,&quot;foreColorIndex&quot;:7,&quot;pos&quot;:1,&quot;transparency&quot;:0},{&quot;brightness&quot;:0.4000000059604645,&quot;colorType&quot;:1,&quot;foreColorIndex&quot;:7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6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i*1_3_2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3_2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7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7"/>
  <p:tag name="KSO_WM_DIAGRAM_USE_COLOR_VALUE" val="{&quot;color_scheme&quot;:1,&quot;color_type&quot;:1,&quot;theme_color_indexes&quot;:[5,6,5,6,5,6]}"/>
</p:tagLst>
</file>

<file path=ppt/tags/tag16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x*1_2_1"/>
  <p:tag name="KSO_WM_TEMPLATE_CATEGORY" val="diagram"/>
  <p:tag name="KSO_WM_TEMPLATE_INDEX" val="20230320"/>
  <p:tag name="KSO_WM_UNIT_LAYERLEVEL" val="1_1_1"/>
  <p:tag name="KSO_WM_TAG_VERSION" val="3.0"/>
  <p:tag name="KSO_WM_UNIT_VALUE" val="66*66"/>
  <p:tag name="KSO_WM_DIAGRAM_GROUP_CODE" val="q1-1"/>
  <p:tag name="KSO_WM_UNIT_TYPE" val="q_h_x"/>
  <p:tag name="KSO_WM_UNIT_INDEX" val="1_2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6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3_1"/>
  <p:tag name="KSO_WM_UNIT_ID" val="diagram20230320_2*q_h_f*1_3_1"/>
  <p:tag name="KSO_WM_TEMPLATE_CATEGORY" val="diagram"/>
  <p:tag name="KSO_WM_TEMPLATE_INDEX" val="20230320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q1-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观点发"/>
  <p:tag name="KSO_WM_DIAGRAM_USE_COLOR_VALUE" val="{&quot;color_scheme&quot;:1,&quot;color_type&quot;:1,&quot;theme_color_indexes&quot;:[5,6,5,6,5,6]}"/>
</p:tagLst>
</file>

<file path=ppt/tags/tag16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2_1"/>
  <p:tag name="KSO_WM_UNIT_ID" val="diagram20230320_2*q_h_f*1_2_1"/>
  <p:tag name="KSO_WM_TEMPLATE_CATEGORY" val="diagram"/>
  <p:tag name="KSO_WM_TEMPLATE_INDEX" val="20230320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q1-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观点"/>
  <p:tag name="KSO_WM_DIAGRAM_USE_COLOR_VALUE" val="{&quot;color_scheme&quot;:1,&quot;color_type&quot;:1,&quot;theme_color_indexes&quot;:[5,6,5,6,5,6]}"/>
</p:tagLst>
</file>

<file path=ppt/tags/tag16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x*1_3_1"/>
  <p:tag name="KSO_WM_TEMPLATE_CATEGORY" val="diagram"/>
  <p:tag name="KSO_WM_TEMPLATE_INDEX" val="20230320"/>
  <p:tag name="KSO_WM_UNIT_LAYERLEVEL" val="1_1_1"/>
  <p:tag name="KSO_WM_TAG_VERSION" val="3.0"/>
  <p:tag name="KSO_WM_UNIT_VALUE" val="58*58"/>
  <p:tag name="KSO_WM_DIAGRAM_GROUP_CODE" val="q1-1"/>
  <p:tag name="KSO_WM_UNIT_TYPE" val="q_h_x"/>
  <p:tag name="KSO_WM_UNIT_INDEX" val="1_3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67.xml><?xml version="1.0" encoding="utf-8"?>
<p:tagLst xmlns:p="http://schemas.openxmlformats.org/presentationml/2006/main">
  <p:tag name="KSO_WM_SPECIAL_SOURCE" val="bdnull"/>
  <p:tag name="RESOURCE_RECORD_KEY" val="{&quot;70&quot;:[3322475,3312140]}"/>
</p:tagLst>
</file>

<file path=ppt/tags/tag168.xml><?xml version="1.0" encoding="utf-8"?>
<p:tagLst xmlns:p="http://schemas.openxmlformats.org/presentationml/2006/main">
  <p:tag name="KSO_WM_SPECIAL_SOURCE" val="bdnull"/>
  <p:tag name="RESOURCE_RECORD_KEY" val="{&quot;70&quot;:[3322475,3312140]}"/>
</p:tagLst>
</file>

<file path=ppt/tags/tag169.xml><?xml version="1.0" encoding="utf-8"?>
<p:tagLst xmlns:p="http://schemas.openxmlformats.org/presentationml/2006/main">
  <p:tag name="KSO_WM_SPECIAL_SOURCE" val="bdnull"/>
  <p:tag name="RESOURCE_RECORD_KEY" val="{&quot;70&quot;:[3322475,3312140]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71.xml><?xml version="1.0" encoding="utf-8"?>
<p:tagLst xmlns:p="http://schemas.openxmlformats.org/presentationml/2006/main">
  <p:tag name="KSO_WPP_MARK_KEY" val="5d6e9262-ca8a-4070-8ad5-698f89e303ea"/>
  <p:tag name="COMMONDATA" val="eyJoZGlkIjoiZWRlYjNmNTQ1MzZkMTYyOWVmOTkwZmFjYjg5ZTRlZDgifQ=="/>
  <p:tag name="commondata" val="eyJoZGlkIjoiNDI1NGQ4MDY4NjMxYWVlMzc3ODM2NDE0MmU1ODUxYzYifQ=="/>
  <p:tag name="resource_record_key" val="{&quot;70&quot;:[3312563,3314338,3312530,3314312,3324109,3324630,3318477,3315857,3320071,3314290,3323785,3316230,3327011,3317789,3330155,3312140,3328082,3322475,3314398,3321989,3312419,3312345,3319356,3318903,3332761,3321502,3323868]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0945_3*n_h_h_f*1_2_3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380.45,&quot;left&quot;:54.306939090186276,&quot;top&quot;:79.8,&quot;width&quot;:851.49310302734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，文字是您思想的提炼，请尽量言简意赅的阐述观点。单击此处输入你的智能图形项正文，文字是您思想的提炼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28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2419]}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5023_1*n_h_i*1_1_1"/>
  <p:tag name="KSO_WM_TEMPLATE_CATEGORY" val="diagram"/>
  <p:tag name="KSO_WM_TEMPLATE_INDEX" val="20235023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VIRTUALLY_FRAME" val="{&quot;height&quot;:389.15000000000003,&quot;left&quot;:54.37503937007873,&quot;top&quot;:75.47503937007875,&quot;width&quot;:851.35}"/>
  <p:tag name="KSO_WM_DIAGRAM_COLOR_MATCH_VALUE" val="{&quot;shape&quot;:{&quot;fill&quot;:{&quot;gradient&quot;:[{&quot;brightness&quot;:0,&quot;colorType&quot;:1,&quot;foreColorIndex&quot;:5,&quot;pos&quot;:0,&quot;transparency&quot;:1},{&quot;brightness&quot;:0,&quot;colorType&quot;:1,&quot;foreColorIndex&quot;:5,&quot;pos&quot;:1,&quot;transparency&quot;:0.60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3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5023_1*n_h_a*1_1_1"/>
  <p:tag name="KSO_WM_TEMPLATE_CATEGORY" val="diagram"/>
  <p:tag name="KSO_WM_TEMPLATE_INDEX" val="20235023"/>
  <p:tag name="KSO_WM_UNIT_LAYERLEVEL" val="1_1_1"/>
  <p:tag name="KSO_WM_TAG_VERSION" val="3.0"/>
  <p:tag name="KSO_WM_DIAGRAM_MAX_ITEMCNT" val="5"/>
  <p:tag name="KSO_WM_DIAGRAM_MIN_ITEMCNT" val="3"/>
  <p:tag name="KSO_WM_DIAGRAM_VIRTUALLY_FRAME" val="{&quot;height&quot;:389.15000000000003,&quot;left&quot;:54.37503937007873,&quot;top&quot;:75.47503937007875,&quot;width&quot;:851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PRESET_TEXT" val="提高管理效率，提升服务水平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5023_1*n_h_i*1_1_2"/>
  <p:tag name="KSO_WM_TEMPLATE_CATEGORY" val="diagram"/>
  <p:tag name="KSO_WM_TEMPLATE_INDEX" val="20235023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389.15000000000003,&quot;left&quot;:54.37503937007873,&quot;top&quot;:75.47503937007875,&quot;width&quot;:851.3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.4499999880790710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5023_1*n_h_i*1_1_3"/>
  <p:tag name="KSO_WM_TEMPLATE_CATEGORY" val="diagram"/>
  <p:tag name="KSO_WM_TEMPLATE_INDEX" val="20235023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VIRTUALLY_FRAME" val="{&quot;height&quot;:389.15000000000003,&quot;left&quot;:54.37503937007873,&quot;top&quot;:75.47503937007875,&quot;width&quot;:851.35}"/>
  <p:tag name="KSO_WM_DIAGRAM_COLOR_MATCH_VALUE" val="{&quot;shape&quot;:{&quot;fill&quot;:{&quot;gradient&quot;:[{&quot;brightness&quot;:0,&quot;colorType&quot;:1,&quot;foreColorIndex&quot;:5,&quot;pos&quot;:0.11999999731779099,&quot;transparency&quot;:1},{&quot;brightness&quot;:0,&quot;colorType&quot;:1,&quot;foreColorIndex&quot;:5,&quot;pos&quot;:1,&quot;transparency&quot;:0.509999990463256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5023_1*n_h_i*1_1_4"/>
  <p:tag name="KSO_WM_TEMPLATE_CATEGORY" val="diagram"/>
  <p:tag name="KSO_WM_TEMPLATE_INDEX" val="20235023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UNIT_TEXT_FILL_FORE_SCHEMECOLOR_INDEX" val="1"/>
  <p:tag name="KSO_WM_UNIT_TEXT_FILL_TYPE" val="1"/>
  <p:tag name="KSO_WM_DIAGRAM_MAX_ITEMCNT" val="5"/>
  <p:tag name="KSO_WM_DIAGRAM_MIN_ITEMCNT" val="3"/>
  <p:tag name="KSO_WM_DIAGRAM_VIRTUALLY_FRAME" val="{&quot;height&quot;:389.15000000000003,&quot;left&quot;:54.37503937007873,&quot;top&quot;:75.47503937007875,&quot;width&quot;:851.35}"/>
  <p:tag name="KSO_WM_DIAGRAM_COLOR_MATCH_VALUE" val="{&quot;shape&quot;:{&quot;fill&quot;:{&quot;gradient&quot;:[{&quot;brightness&quot;:0.4000000059604645,&quot;colorType&quot;:1,&quot;foreColorIndex&quot;:5,&quot;pos&quot;:0.11999999731779099,&quot;transparency&quot;:1},{&quot;brightness&quot;:0,&quot;colorType&quot;:1,&quot;foreColorIndex&quot;:5,&quot;pos&quot;:1,&quot;transparency&quot;:0.509999990463256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5"/>
  <p:tag name="KSO_WM_UNIT_ID" val="diagram20235023_1*n_h_i*1_1_5"/>
  <p:tag name="KSO_WM_TEMPLATE_CATEGORY" val="diagram"/>
  <p:tag name="KSO_WM_TEMPLATE_INDEX" val="20235023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389.15000000000003,&quot;left&quot;:54.37503937007873,&quot;top&quot;:75.47503937007875,&quot;width&quot;:851.35}"/>
  <p:tag name="KSO_WM_DIAGRAM_COLOR_MATCH_VALUE" val="{&quot;shape&quot;:{&quot;fill&quot;:{&quot;type&quot;:0},&quot;glow&quot;:{&quot;colorType&quot;:0},&quot;line&quot;:{&quot;gradient&quot;:[{&quot;brightness&quot;:0,&quot;colorType&quot;:2,&quot;pos&quot;:0.6600000262260437,&quot;rgb&quot;:&quot;#376fff&quot;,&quot;transparency&quot;:1},{&quot;brightness&quot;:0,&quot;colorType&quot;:1,&quot;foreColorIndex&quot;:5,&quot;pos&quot;:0.14000000059604645,&quot;transparency&quot;:1},{&quot;brightness&quot;:0,&quot;colorType&quot;:2,&quot;pos&quot;:0,&quot;rgb&quot;:&quot;#376fff&quot;,&quot;transparency&quot;:0.8399999737739563},{&quot;brightness&quot;:0,&quot;colorType&quot;:1,&quot;foreColorIndex&quot;:5,&quot;pos&quot;:1,&quot;transparency&quot;:0.80000001192092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5023_1*n_h_h_i*1_2_1_1"/>
  <p:tag name="KSO_WM_TEMPLATE_CATEGORY" val="diagram"/>
  <p:tag name="KSO_WM_TEMPLATE_INDEX" val="20235023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VIRTUALLY_FRAME" val="{&quot;height&quot;:389.15000000000003,&quot;left&quot;:54.37503937007873,&quot;top&quot;:75.47503937007875,&quot;width&quot;:851.35}"/>
  <p:tag name="KSO_WM_DIAGRAM_COLOR_MATCH_VALUE" val="{&quot;shape&quot;:{&quot;fill&quot;:{&quot;gradient&quot;:[{&quot;brightness&quot;:0,&quot;colorType&quot;:1,&quot;foreColorIndex&quot;:5,&quot;pos&quot;:0,&quot;transparency&quot;:0.9700000286102295},{&quot;brightness&quot;:0,&quot;colorType&quot;:1,&quot;foreColorIndex&quot;:5,&quot;pos&quot;:1,&quot;transparency&quot;:0.699999988079071}],&quot;type&quot;:3},&quot;glow&quot;:{&quot;colorType&quot;:0},&quot;line&quot;:{&quot;gradient&quot;:[{&quot;brightness&quot;:0,&quot;colorType&quot;:1,&quot;foreColorIndex&quot;:5,&quot;pos&quot;:1,&quot;transparency&quot;:1},{&quot;brightness&quot;:0,&quot;colorType&quot;:1,&quot;foreColorIndex&quot;:5,&quot;pos&quot;:0,&quot;transparency&quot;:0.80000001192092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5023_1*n_h_h_i*1_2_2_1"/>
  <p:tag name="KSO_WM_TEMPLATE_CATEGORY" val="diagram"/>
  <p:tag name="KSO_WM_TEMPLATE_INDEX" val="20235023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VIRTUALLY_FRAME" val="{&quot;height&quot;:389.15000000000003,&quot;left&quot;:54.37503937007873,&quot;top&quot;:75.47503937007875,&quot;width&quot;:851.35}"/>
  <p:tag name="KSO_WM_DIAGRAM_COLOR_MATCH_VALUE" val="{&quot;shape&quot;:{&quot;fill&quot;:{&quot;gradient&quot;:[{&quot;brightness&quot;:0,&quot;colorType&quot;:1,&quot;foreColorIndex&quot;:5,&quot;pos&quot;:0,&quot;transparency&quot;:0.9700000286102295},{&quot;brightness&quot;:0,&quot;colorType&quot;:1,&quot;foreColorIndex&quot;:5,&quot;pos&quot;:1,&quot;transparency&quot;:0.699999988079071}],&quot;type&quot;:3},&quot;glow&quot;:{&quot;colorType&quot;:0},&quot;line&quot;:{&quot;gradient&quot;:[{&quot;brightness&quot;:0,&quot;colorType&quot;:1,&quot;foreColorIndex&quot;:5,&quot;pos&quot;:1,&quot;transparency&quot;:1},{&quot;brightness&quot;:0,&quot;colorType&quot;:1,&quot;foreColorIndex&quot;:5,&quot;pos&quot;:0,&quot;transparency&quot;:0.80000001192092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5023_1*n_h_h_i*1_2_3_1"/>
  <p:tag name="KSO_WM_TEMPLATE_CATEGORY" val="diagram"/>
  <p:tag name="KSO_WM_TEMPLATE_INDEX" val="20235023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VIRTUALLY_FRAME" val="{&quot;height&quot;:389.15000000000003,&quot;left&quot;:54.37503937007873,&quot;top&quot;:75.47503937007875,&quot;width&quot;:851.35}"/>
  <p:tag name="KSO_WM_DIAGRAM_COLOR_MATCH_VALUE" val="{&quot;shape&quot;:{&quot;fill&quot;:{&quot;gradient&quot;:[{&quot;brightness&quot;:0,&quot;colorType&quot;:1,&quot;foreColorIndex&quot;:5,&quot;pos&quot;:0,&quot;transparency&quot;:0.9700000286102295},{&quot;brightness&quot;:0,&quot;colorType&quot;:1,&quot;foreColorIndex&quot;:5,&quot;pos&quot;:1,&quot;transparency&quot;:0.699999988079071}],&quot;type&quot;:3},&quot;glow&quot;:{&quot;colorType&quot;:0},&quot;line&quot;:{&quot;gradient&quot;:[{&quot;brightness&quot;:0,&quot;colorType&quot;:1,&quot;foreColorIndex&quot;:5,&quot;pos&quot;:1,&quot;transparency&quot;:1},{&quot;brightness&quot;:0,&quot;colorType&quot;:1,&quot;foreColorIndex&quot;:5,&quot;pos&quot;:0,&quot;transparency&quot;:0.80000001192092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1"/>
  <p:tag name="KSO_WM_UNIT_ID" val="diagram20235023_1*n_h_i*1_2_1"/>
  <p:tag name="KSO_WM_TEMPLATE_CATEGORY" val="diagram"/>
  <p:tag name="KSO_WM_TEMPLATE_INDEX" val="20235023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5"/>
  <p:tag name="KSO_WM_DIAGRAM_MIN_ITEMCNT" val="3"/>
  <p:tag name="KSO_WM_DIAGRAM_VIRTUALLY_FRAME" val="{&quot;height&quot;:389.15000000000003,&quot;left&quot;:54.37503937007873,&quot;top&quot;:75.47503937007875,&quot;width&quot;:851.3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1,&quot;transparency&quot;:1},{&quot;brightness&quot;:0,&quot;colorType&quot;:1,&quot;foreColorIndex&quot;:5,&quot;pos&quot;:0,&quot;transparency&quot;:0.850000023841857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35023_1*n_h_h_i*1_2_3_2"/>
  <p:tag name="KSO_WM_TEMPLATE_CATEGORY" val="diagram"/>
  <p:tag name="KSO_WM_TEMPLATE_INDEX" val="20235023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VIRTUALLY_FRAME" val="{&quot;height&quot;:389.15000000000003,&quot;left&quot;:54.37503937007873,&quot;top&quot;:75.47503937007875,&quot;width&quot;:851.35}"/>
  <p:tag name="KSO_WM_DIAGRAM_COLOR_MATCH_VALUE" val="{&quot;shape&quot;:{&quot;fill&quot;:{&quot;gradient&quot;:[{&quot;brightness&quot;:0,&quot;colorType&quot;:1,&quot;foreColorIndex&quot;:5,&quot;pos&quot;:0.11999999731779099,&quot;transparency&quot;:1},{&quot;brightness&quot;:0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5023_1*n_h_h_i*1_2_1_2"/>
  <p:tag name="KSO_WM_TEMPLATE_CATEGORY" val="diagram"/>
  <p:tag name="KSO_WM_TEMPLATE_INDEX" val="20235023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VIRTUALLY_FRAME" val="{&quot;height&quot;:389.15000000000003,&quot;left&quot;:54.37503937007873,&quot;top&quot;:75.47503937007875,&quot;width&quot;:851.35}"/>
  <p:tag name="KSO_WM_DIAGRAM_COLOR_MATCH_VALUE" val="{&quot;shape&quot;:{&quot;fill&quot;:{&quot;gradient&quot;:[{&quot;brightness&quot;:0,&quot;colorType&quot;:1,&quot;foreColorIndex&quot;:5,&quot;pos&quot;:0.11999999731779099,&quot;transparency&quot;:1},{&quot;brightness&quot;:0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235023_1*n_h_h_a*1_2_1_1"/>
  <p:tag name="KSO_WM_TEMPLATE_CATEGORY" val="diagram"/>
  <p:tag name="KSO_WM_TEMPLATE_INDEX" val="20235023"/>
  <p:tag name="KSO_WM_UNIT_LAYERLEVEL" val="1_1_1_1"/>
  <p:tag name="KSO_WM_TAG_VERSION" val="3.0"/>
  <p:tag name="KSO_WM_DIAGRAM_MAX_ITEMCNT" val="5"/>
  <p:tag name="KSO_WM_DIAGRAM_MIN_ITEMCNT" val="3"/>
  <p:tag name="KSO_WM_DIAGRAM_VIRTUALLY_FRAME" val="{&quot;height&quot;:389.15000000000003,&quot;left&quot;:54.37503937007873,&quot;top&quot;:75.47503937007875,&quot;width&quot;:851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PRESET_TEXT" val="工作职责明确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43.xml><?xml version="1.0" encoding="utf-8"?>
<p:tagLst xmlns:p="http://schemas.openxmlformats.org/presentationml/2006/main">
  <p:tag name="KSO_WM_UNIT_SUBTYPE" val="a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5023_1*n_h_h_f*1_2_1_1"/>
  <p:tag name="KSO_WM_TEMPLATE_CATEGORY" val="diagram"/>
  <p:tag name="KSO_WM_TEMPLATE_INDEX" val="20235023"/>
  <p:tag name="KSO_WM_UNIT_LAYERLEVEL" val="1_1_1_1"/>
  <p:tag name="KSO_WM_TAG_VERSION" val="3.0"/>
  <p:tag name="KSO_WM_DIAGRAM_MAX_ITEMCNT" val="5"/>
  <p:tag name="KSO_WM_DIAGRAM_MIN_ITEMCNT" val="3"/>
  <p:tag name="KSO_WM_DIAGRAM_VIRTUALLY_FRAME" val="{&quot;height&quot;:389.15000000000003,&quot;left&quot;:54.37503937007873,&quot;top&quot;:75.47503937007875,&quot;width&quot;:851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PRESET_TEXT" val="单击此处添加文本，简明扼要地阐述您的观点。根据需要可酌情增减文字，以便观者准确地理解您传达的思想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2_1"/>
  <p:tag name="KSO_WM_UNIT_ID" val="diagram20235023_1*n_h_h_a*1_2_2_1"/>
  <p:tag name="KSO_WM_TEMPLATE_CATEGORY" val="diagram"/>
  <p:tag name="KSO_WM_TEMPLATE_INDEX" val="20235023"/>
  <p:tag name="KSO_WM_UNIT_LAYERLEVEL" val="1_1_1_1"/>
  <p:tag name="KSO_WM_TAG_VERSION" val="3.0"/>
  <p:tag name="KSO_WM_DIAGRAM_MAX_ITEMCNT" val="5"/>
  <p:tag name="KSO_WM_DIAGRAM_MIN_ITEMCNT" val="3"/>
  <p:tag name="KSO_WM_DIAGRAM_VIRTUALLY_FRAME" val="{&quot;height&quot;:389.15000000000003,&quot;left&quot;:54.37503937007873,&quot;top&quot;:75.47503937007875,&quot;width&quot;:851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PRESET_TEXT" val="提升人员技能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45.xml><?xml version="1.0" encoding="utf-8"?>
<p:tagLst xmlns:p="http://schemas.openxmlformats.org/presentationml/2006/main">
  <p:tag name="KSO_WM_UNIT_SUBTYPE" val="a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5023_1*n_h_h_f*1_2_2_1"/>
  <p:tag name="KSO_WM_TEMPLATE_CATEGORY" val="diagram"/>
  <p:tag name="KSO_WM_TEMPLATE_INDEX" val="20235023"/>
  <p:tag name="KSO_WM_UNIT_LAYERLEVEL" val="1_1_1_1"/>
  <p:tag name="KSO_WM_TAG_VERSION" val="3.0"/>
  <p:tag name="KSO_WM_DIAGRAM_MAX_ITEMCNT" val="5"/>
  <p:tag name="KSO_WM_DIAGRAM_MIN_ITEMCNT" val="3"/>
  <p:tag name="KSO_WM_DIAGRAM_VIRTUALLY_FRAME" val="{&quot;height&quot;:389.15000000000003,&quot;left&quot;:54.37503937007873,&quot;top&quot;:75.47503937007875,&quot;width&quot;:851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PRESET_TEXT" val="单击此处添加文本，简明扼要地阐述您的观点。根据需要可酌情增减文字，以便观者准确地理解您传达的思想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4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3_1"/>
  <p:tag name="KSO_WM_UNIT_ID" val="diagram20235023_1*n_h_h_a*1_2_3_1"/>
  <p:tag name="KSO_WM_TEMPLATE_CATEGORY" val="diagram"/>
  <p:tag name="KSO_WM_TEMPLATE_INDEX" val="20235023"/>
  <p:tag name="KSO_WM_UNIT_LAYERLEVEL" val="1_1_1_1"/>
  <p:tag name="KSO_WM_TAG_VERSION" val="3.0"/>
  <p:tag name="KSO_WM_DIAGRAM_MAX_ITEMCNT" val="5"/>
  <p:tag name="KSO_WM_DIAGRAM_MIN_ITEMCNT" val="3"/>
  <p:tag name="KSO_WM_DIAGRAM_VIRTUALLY_FRAME" val="{&quot;height&quot;:389.15000000000003,&quot;left&quot;:54.37503937007873,&quot;top&quot;:75.47503937007875,&quot;width&quot;:851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PRESET_TEXT" val="产品管理升级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47.xml><?xml version="1.0" encoding="utf-8"?>
<p:tagLst xmlns:p="http://schemas.openxmlformats.org/presentationml/2006/main">
  <p:tag name="KSO_WM_UNIT_SUBTYPE" val="a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35023_1*n_h_h_f*1_2_3_1"/>
  <p:tag name="KSO_WM_TEMPLATE_CATEGORY" val="diagram"/>
  <p:tag name="KSO_WM_TEMPLATE_INDEX" val="20235023"/>
  <p:tag name="KSO_WM_UNIT_LAYERLEVEL" val="1_1_1_1"/>
  <p:tag name="KSO_WM_TAG_VERSION" val="3.0"/>
  <p:tag name="KSO_WM_DIAGRAM_MAX_ITEMCNT" val="5"/>
  <p:tag name="KSO_WM_DIAGRAM_MIN_ITEMCNT" val="3"/>
  <p:tag name="KSO_WM_DIAGRAM_VIRTUALLY_FRAME" val="{&quot;height&quot;:389.15000000000003,&quot;left&quot;:54.37503937007873,&quot;top&quot;:75.47503937007875,&quot;width&quot;:851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PRESET_TEXT" val="单击此处添加文本，简明扼要地阐述您的观点。根据需要可酌情增减文字，以便观者准确地理解您传达的思想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48.xml><?xml version="1.0" encoding="utf-8"?>
<p:tagLst xmlns:p="http://schemas.openxmlformats.org/presentationml/2006/main">
  <p:tag name="KSO_WM_SPECIAL_SOURCE" val="bdnull"/>
  <p:tag name="resource_record_key" val="{&quot;70&quot;:[3332761]}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SPECIAL_SOURCE" val="bdnull"/>
  <p:tag name="resource_record_key" val="{&quot;70&quot;:[3332761]}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6935_1*m_i*1_1"/>
  <p:tag name="KSO_WM_TEMPLATE_CATEGORY" val="diagram"/>
  <p:tag name="KSO_WM_TEMPLATE_INDEX" val="20236935"/>
  <p:tag name="KSO_WM_UNIT_LAYERLEVEL" val="1_1"/>
  <p:tag name="KSO_WM_TAG_VERSION" val="3.0"/>
  <p:tag name="KSO_WM_BEAUTIFY_FLAG" val="#wm#"/>
  <p:tag name="KSO_WM_DIAGRAM_GROUP_CODE" val="m1-1"/>
  <p:tag name="KSO_WM_UNIT_TYPE" val="m_i"/>
  <p:tag name="KSO_WM_UNIT_INDEX" val="1_1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VIRTUALLY_FRAME" val="{&quot;height&quot;:406.0899353027344,&quot;left&quot;:0,&quot;top&quot;:66.98219770296355,&quot;width&quot;:960}"/>
  <p:tag name="KSO_WM_DIAGRAM_COLOR_MATCH_VALUE" val="{&quot;shape&quot;:{&quot;fill&quot;:{&quot;gradient&quot;:[{&quot;brightness&quot;:0.5,&quot;colorType&quot;:1,&quot;foreColorIndex&quot;:5,&quot;pos&quot;:1,&quot;transparency&quot;:0.20000000298023224},{&quot;brightness&quot;:0.5,&quot;colorType&quot;:1,&quot;foreColorIndex&quot;:5,&quot;pos&quot;:0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6935_1*m_i*1_2"/>
  <p:tag name="KSO_WM_TEMPLATE_CATEGORY" val="diagram"/>
  <p:tag name="KSO_WM_TEMPLATE_INDEX" val="20236935"/>
  <p:tag name="KSO_WM_UNIT_LAYERLEVEL" val="1_1"/>
  <p:tag name="KSO_WM_TAG_VERSION" val="3.0"/>
  <p:tag name="KSO_WM_BEAUTIFY_FLAG" val="#wm#"/>
  <p:tag name="KSO_WM_DIAGRAM_GROUP_CODE" val="m1-1"/>
  <p:tag name="KSO_WM_UNIT_TYPE" val="m_i"/>
  <p:tag name="KSO_WM_UNIT_INDEX" val="1_2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VIRTUALLY_FRAME" val="{&quot;height&quot;:406.0899353027344,&quot;left&quot;:0,&quot;top&quot;:66.98219770296355,&quot;width&quot;:960}"/>
  <p:tag name="KSO_WM_DIAGRAM_COLOR_MATCH_VALUE" val="{&quot;shape&quot;:{&quot;fill&quot;:{&quot;gradient&quot;:[{&quot;brightness&quot;:0.4000000059604645,&quot;colorType&quot;:1,&quot;foreColorIndex&quot;:5,&quot;pos&quot;:0.30000001192092896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6935_1*m_h_i*1_1_1"/>
  <p:tag name="KSO_WM_TEMPLATE_CATEGORY" val="diagram"/>
  <p:tag name="KSO_WM_TEMPLATE_INDEX" val="20236935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1_1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406.0899353027344,&quot;left&quot;:0,&quot;top&quot;:66.98219770296355,&quot;width&quot;:960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6800000071525574,&quot;transparency&quot;:0.5},{&quot;brightness&quot;:0,&quot;colorType&quot;:1,&quot;foreColorIndex&quot;:5,&quot;pos&quot;:0.1599999964237213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55.xml><?xml version="1.0" encoding="utf-8"?>
<p:tagLst xmlns:p="http://schemas.openxmlformats.org/presentationml/2006/main">
  <p:tag name="KSO_WM_DIAGRAM_VIRTUALLY_FRAME" val="{&quot;height&quot;:406.0899353027344,&quot;left&quot;:0,&quot;top&quot;:66.98219770296355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i*1_1_2"/>
  <p:tag name="KSO_WM_TEMPLATE_CATEGORY" val="diagram"/>
  <p:tag name="KSO_WM_TEMPLATE_INDEX" val="20236935"/>
  <p:tag name="KSO_WM_UNIT_LAYERLEVEL" val="1_1_1"/>
  <p:tag name="KSO_WM_TAG_VERSION" val="3.0"/>
  <p:tag name="KSO_WM_BEAUTIFY_FLAG" val="#wm#"/>
  <p:tag name="KSO_WM_DIAGRAM_GROUP_CODE" val="m1-1"/>
  <p:tag name="KSO_WM_UNIT_SUBTYPE" val="nb"/>
  <p:tag name="KSO_WM_UNIT_TYPE" val="m_h_i"/>
  <p:tag name="KSO_WM_UNIT_INDEX" val="1_1_2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COLOR_MATCH_VALUE" val="{&quot;shape&quot;:{&quot;fill&quot;:{&quot;gradient&quot;:[{&quot;brightness&quot;:0.4000000059604645,&quot;colorType&quot;:1,&quot;foreColorIndex&quot;:5,&quot;pos&quot;:0.10999999940395355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56.xml><?xml version="1.0" encoding="utf-8"?>
<p:tagLst xmlns:p="http://schemas.openxmlformats.org/presentationml/2006/main">
  <p:tag name="KSO_WM_DIAGRAM_VIRTUALLY_FRAME" val="{&quot;height&quot;:406.0899353027344,&quot;left&quot;:0,&quot;top&quot;:66.98219770296355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f*1_1_1"/>
  <p:tag name="KSO_WM_TEMPLATE_CATEGORY" val="diagram"/>
  <p:tag name="KSO_WM_TEMPLATE_INDEX" val="20236935"/>
  <p:tag name="KSO_WM_UNIT_LAYERLEVEL" val="1_1_1"/>
  <p:tag name="KSO_WM_TAG_VERSION" val="3.0"/>
  <p:tag name="KSO_WM_BEAUTIFY_FLAG" val="#wm#"/>
  <p:tag name="KSO_WM_UNIT_SUBTYPE" val="a"/>
  <p:tag name="KSO_WM_UNIT_NOCLEAR" val="0"/>
  <p:tag name="KSO_WM_DIAGRAM_GROUP_CODE" val="m1-1"/>
  <p:tag name="KSO_WM_UNIT_TYPE" val="m_h_f"/>
  <p:tag name="KSO_WM_UNIT_INDEX" val="1_1_1"/>
  <p:tag name="KSO_WM_DIAGRAM_VERSION" val="3"/>
  <p:tag name="KSO_WM_DIAGRAM_COLOR_TRICK" val="1"/>
  <p:tag name="KSO_WM_DIAGRAM_COLOR_TEXT_CAN_REMOVE" val="n"/>
  <p:tag name="KSO_WM_UNIT_PRESET_TEXT" val="单击此处输入正文，文字是您思想的提炼。"/>
  <p:tag name="KSO_WM_UNIT_TEXT_FILL_FORE_SCHEMECOLOR_INDEX" val="1"/>
  <p:tag name="KSO_WM_UNIT_TEXT_FILL_TYPE" val="1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5,6,5,6,5,6]}"/>
</p:tagLst>
</file>

<file path=ppt/tags/tag57.xml><?xml version="1.0" encoding="utf-8"?>
<p:tagLst xmlns:p="http://schemas.openxmlformats.org/presentationml/2006/main">
  <p:tag name="KSO_WM_DIAGRAM_VIRTUALLY_FRAME" val="{&quot;height&quot;:406.0899353027344,&quot;left&quot;:0,&quot;top&quot;:66.98219770296355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i*1_2_1"/>
  <p:tag name="KSO_WM_TEMPLATE_CATEGORY" val="diagram"/>
  <p:tag name="KSO_WM_TEMPLATE_INDEX" val="20236935"/>
  <p:tag name="KSO_WM_UNIT_LAYERLEVEL" val="1_1_1"/>
  <p:tag name="KSO_WM_TAG_VERSION" val="3.0"/>
  <p:tag name="KSO_WM_BEAUTIFY_FLAG" val="#wm#"/>
  <p:tag name="KSO_WM_DIAGRAM_GROUP_CODE" val="m1-1"/>
  <p:tag name="KSO_WM_UNIT_SUBTYPE" val="nb"/>
  <p:tag name="KSO_WM_UNIT_TYPE" val="m_h_i"/>
  <p:tag name="KSO_WM_UNIT_INDEX" val="1_2_1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COLOR_MATCH_VALUE" val="{&quot;shape&quot;:{&quot;fill&quot;:{&quot;gradient&quot;:[{&quot;brightness&quot;:0.4000000059604645,&quot;colorType&quot;:1,&quot;foreColorIndex&quot;:5,&quot;pos&quot;:0.10999999940395355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58.xml><?xml version="1.0" encoding="utf-8"?>
<p:tagLst xmlns:p="http://schemas.openxmlformats.org/presentationml/2006/main">
  <p:tag name="KSO_WM_DIAGRAM_VIRTUALLY_FRAME" val="{&quot;height&quot;:406.0899353027344,&quot;left&quot;:0,&quot;top&quot;:66.98219770296355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i*1_2_2"/>
  <p:tag name="KSO_WM_TEMPLATE_CATEGORY" val="diagram"/>
  <p:tag name="KSO_WM_TEMPLATE_INDEX" val="20236935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2_2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6800000071525574,&quot;transparency&quot;:0.5},{&quot;brightness&quot;:0,&quot;colorType&quot;:1,&quot;foreColorIndex&quot;:5,&quot;pos&quot;:0.1599999964237213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59.xml><?xml version="1.0" encoding="utf-8"?>
<p:tagLst xmlns:p="http://schemas.openxmlformats.org/presentationml/2006/main">
  <p:tag name="KSO_WM_DIAGRAM_VIRTUALLY_FRAME" val="{&quot;height&quot;:406.0899353027344,&quot;left&quot;:0,&quot;top&quot;:66.98219770296355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f*1_2_1"/>
  <p:tag name="KSO_WM_TEMPLATE_CATEGORY" val="diagram"/>
  <p:tag name="KSO_WM_TEMPLATE_INDEX" val="20236935"/>
  <p:tag name="KSO_WM_UNIT_LAYERLEVEL" val="1_1_1"/>
  <p:tag name="KSO_WM_TAG_VERSION" val="3.0"/>
  <p:tag name="KSO_WM_BEAUTIFY_FLAG" val="#wm#"/>
  <p:tag name="KSO_WM_UNIT_SUBTYPE" val="a"/>
  <p:tag name="KSO_WM_UNIT_NOCLEAR" val="0"/>
  <p:tag name="KSO_WM_DIAGRAM_GROUP_CODE" val="m1-1"/>
  <p:tag name="KSO_WM_UNIT_TYPE" val="m_h_f"/>
  <p:tag name="KSO_WM_UNIT_INDEX" val="1_2_1"/>
  <p:tag name="KSO_WM_DIAGRAM_VERSION" val="3"/>
  <p:tag name="KSO_WM_DIAGRAM_COLOR_TRICK" val="1"/>
  <p:tag name="KSO_WM_DIAGRAM_COLOR_TEXT_CAN_REMOVE" val="n"/>
  <p:tag name="KSO_WM_UNIT_PRESET_TEXT" val="单击此处输入正文，文字是您思想的提炼。"/>
  <p:tag name="KSO_WM_UNIT_TEXT_FILL_FORE_SCHEMECOLOR_INDEX" val="1"/>
  <p:tag name="KSO_WM_UNIT_TEXT_FILL_TYPE" val="1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5,6,5,6,5,6]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DIAGRAM_VIRTUALLY_FRAME" val="{&quot;height&quot;:406.0899353027344,&quot;left&quot;:0,&quot;top&quot;:66.98219770296355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i*1_3_1"/>
  <p:tag name="KSO_WM_TEMPLATE_CATEGORY" val="diagram"/>
  <p:tag name="KSO_WM_TEMPLATE_INDEX" val="20236935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3_1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6800000071525574,&quot;transparency&quot;:0.5},{&quot;brightness&quot;:0,&quot;colorType&quot;:1,&quot;foreColorIndex&quot;:5,&quot;pos&quot;:0.1599999964237213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61.xml><?xml version="1.0" encoding="utf-8"?>
<p:tagLst xmlns:p="http://schemas.openxmlformats.org/presentationml/2006/main">
  <p:tag name="KSO_WM_DIAGRAM_VIRTUALLY_FRAME" val="{&quot;height&quot;:406.0899353027344,&quot;left&quot;:0,&quot;top&quot;:66.98219770296355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i*1_3_2"/>
  <p:tag name="KSO_WM_TEMPLATE_CATEGORY" val="diagram"/>
  <p:tag name="KSO_WM_TEMPLATE_INDEX" val="20236935"/>
  <p:tag name="KSO_WM_UNIT_LAYERLEVEL" val="1_1_1"/>
  <p:tag name="KSO_WM_TAG_VERSION" val="3.0"/>
  <p:tag name="KSO_WM_BEAUTIFY_FLAG" val="#wm#"/>
  <p:tag name="KSO_WM_DIAGRAM_GROUP_CODE" val="m1-1"/>
  <p:tag name="KSO_WM_UNIT_SUBTYPE" val="nb"/>
  <p:tag name="KSO_WM_UNIT_TYPE" val="m_h_i"/>
  <p:tag name="KSO_WM_UNIT_INDEX" val="1_3_2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COLOR_MATCH_VALUE" val="{&quot;shape&quot;:{&quot;fill&quot;:{&quot;gradient&quot;:[{&quot;brightness&quot;:0.4000000059604645,&quot;colorType&quot;:1,&quot;foreColorIndex&quot;:5,&quot;pos&quot;:0.10999999940395355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62.xml><?xml version="1.0" encoding="utf-8"?>
<p:tagLst xmlns:p="http://schemas.openxmlformats.org/presentationml/2006/main">
  <p:tag name="KSO_WM_DIAGRAM_VIRTUALLY_FRAME" val="{&quot;height&quot;:406.0899353027344,&quot;left&quot;:0,&quot;top&quot;:66.98219770296355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f*1_3_1"/>
  <p:tag name="KSO_WM_TEMPLATE_CATEGORY" val="diagram"/>
  <p:tag name="KSO_WM_TEMPLATE_INDEX" val="20236935"/>
  <p:tag name="KSO_WM_UNIT_LAYERLEVEL" val="1_1_1"/>
  <p:tag name="KSO_WM_TAG_VERSION" val="3.0"/>
  <p:tag name="KSO_WM_BEAUTIFY_FLAG" val="#wm#"/>
  <p:tag name="KSO_WM_UNIT_SUBTYPE" val="a"/>
  <p:tag name="KSO_WM_UNIT_NOCLEAR" val="0"/>
  <p:tag name="KSO_WM_DIAGRAM_GROUP_CODE" val="m1-1"/>
  <p:tag name="KSO_WM_UNIT_TYPE" val="m_h_f"/>
  <p:tag name="KSO_WM_UNIT_INDEX" val="1_3_1"/>
  <p:tag name="KSO_WM_DIAGRAM_VERSION" val="3"/>
  <p:tag name="KSO_WM_DIAGRAM_COLOR_TRICK" val="1"/>
  <p:tag name="KSO_WM_DIAGRAM_COLOR_TEXT_CAN_REMOVE" val="n"/>
  <p:tag name="KSO_WM_UNIT_PRESET_TEXT" val="单击此处输入正文，文字是您思想的提炼。"/>
  <p:tag name="KSO_WM_UNIT_TEXT_FILL_FORE_SCHEMECOLOR_INDEX" val="1"/>
  <p:tag name="KSO_WM_UNIT_TEXT_FILL_TYPE" val="1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5,6,5,6,5,6]}"/>
</p:tagLst>
</file>

<file path=ppt/tags/tag63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8082]}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8082]}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861_1*l_h_i*1_1_2"/>
  <p:tag name="KSO_WM_TEMPLATE_CATEGORY" val="diagram"/>
  <p:tag name="KSO_WM_TEMPLATE_INDEX" val="20231861"/>
  <p:tag name="KSO_WM_UNIT_LAYERLEVEL" val="1_1_1"/>
  <p:tag name="KSO_WM_TAG_VERSION" val="3.0"/>
  <p:tag name="KSO_WM_DIAGRAM_MAX_ITEMCNT" val="3"/>
  <p:tag name="KSO_WM_DIAGRAM_MIN_ITEMCNT" val="2"/>
  <p:tag name="KSO_WM_DIAGRAM_VIRTUALLY_FRAME" val="{&quot;height&quot;:364.5527648925781,&quot;left&quot;:54.53059356929752,&quot;top&quot;:87.76113723875032,&quot;width&quot;:850.9888916015625}"/>
  <p:tag name="KSO_WM_DIAGRAM_COLOR_MATCH_VALUE" val="{&quot;shape&quot;:{&quot;fill&quot;:{&quot;solid&quot;:{&quot;brightness&quot;:-0.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-0.5"/>
  <p:tag name="KSO_WM_DIAGRAM_USE_COLOR_VALUE" val="{&quot;color_scheme&quot;:1,&quot;color_type&quot;:1,&quot;theme_color_indexes&quot;:[5,6,5,6,5,6]}"/>
</p:tagLst>
</file>

<file path=ppt/tags/tag68.xml><?xml version="1.0" encoding="utf-8"?>
<p:tagLst xmlns:p="http://schemas.openxmlformats.org/presentationml/2006/main">
  <p:tag name="KSO_WM_UNIT_COMPATIBLE" val="0"/>
  <p:tag name="KSO_WM_UNIT_DIAGRAM_ISREFERUNIT" val="0"/>
  <p:tag name="KSO_WM_TEMPLATE_INDEX" val="20231861"/>
  <p:tag name="KSO_WM_TAG_VERSION" val="3.0"/>
  <p:tag name="KSO_WM_DIAGRAM_MIN_ITEMCNT" val="2"/>
  <p:tag name="KSO_WM_DIAGRAM_VERSION" val="3"/>
  <p:tag name="KSO_WM_DIAGRAM_COLOR_TEXT_CAN_REMOVE" val="n"/>
  <p:tag name="KSO_WM_UNIT_SUBTYPE" val="a"/>
  <p:tag name="KSO_WM_UNIT_NOCLEAR" val="0"/>
  <p:tag name="KSO_WM_UNIT_VALUE" val="60"/>
  <p:tag name="KSO_WM_UNIT_HIGHLIGHT" val="0"/>
  <p:tag name="KSO_WM_UNIT_DIAGRAM_ISNUMVISUAL" val="0"/>
  <p:tag name="KSO_WM_UNIT_TYPE" val="l_h_f"/>
  <p:tag name="KSO_WM_UNIT_INDEX" val="1_1_1"/>
  <p:tag name="KSO_WM_UNIT_ID" val="diagram20231861_1*l_h_f*1_1_1"/>
  <p:tag name="KSO_WM_TEMPLATE_CATEGORY" val="diagram"/>
  <p:tag name="KSO_WM_UNIT_LAYERLEVEL" val="1_1_1"/>
  <p:tag name="KSO_WM_BEAUTIFY_FLAG" val="#wm#"/>
  <p:tag name="KSO_WM_DIAGRAM_GROUP_CODE" val="l1-1"/>
  <p:tag name="KSO_WM_DIAGRAM_COLOR_TRICK" val="1"/>
  <p:tag name="KSO_WM_DIAGRAM_MAX_ITEMCNT" val="3"/>
  <p:tag name="KSO_WM_DIAGRAM_VIRTUALLY_FRAME" val="{&quot;height&quot;:364.5527648925781,&quot;left&quot;:54.53059356929752,&quot;top&quot;:87.76113723875032,&quot;width&quot;:850.98889160156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92929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增减文字，以便观者理解您传达的思想。单击此处添加文本内容。"/>
  <p:tag name="KSO_WM_UNIT_LINE_FORE_SCHEMECOLOR_INDEX" val="5"/>
  <p:tag name="KSO_WM_UNIT_TEXT_TYPE" val="1"/>
  <p:tag name="KSO_WM_DIAGRAM_USE_COLOR_VALUE" val="{&quot;color_scheme&quot;:1,&quot;color_type&quot;:1,&quot;theme_color_indexes&quot;:[5,6,5,6,5,6]}"/>
</p:tagLst>
</file>

<file path=ppt/tags/tag6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861_1*l_h_a*1_1_1"/>
  <p:tag name="KSO_WM_TEMPLATE_CATEGORY" val="diagram"/>
  <p:tag name="KSO_WM_TEMPLATE_INDEX" val="20231861"/>
  <p:tag name="KSO_WM_UNIT_LAYERLEVEL" val="1_1_1"/>
  <p:tag name="KSO_WM_TAG_VERSION" val="3.0"/>
  <p:tag name="KSO_WM_DIAGRAM_GROUP_CODE" val="l1-1"/>
  <p:tag name="KSO_WM_DIAGRAM_MAX_ITEMCNT" val="3"/>
  <p:tag name="KSO_WM_DIAGRAM_MIN_ITEMCNT" val="2"/>
  <p:tag name="KSO_WM_DIAGRAM_VIRTUALLY_FRAME" val="{&quot;height&quot;:364.5527648925781,&quot;left&quot;:54.53059356929752,&quot;top&quot;:87.76113723875032,&quot;width&quot;:850.9888916015625}"/>
  <p:tag name="KSO_WM_DIAGRAM_COLOR_MATCH_VALUE" val="{&quot;shape&quot;:{&quot;fill&quot;:{&quot;gradient&quot;:[{&quot;brightness&quot;:0,&quot;colorType&quot;:1,&quot;foreColorIndex&quot;:5,&quot;pos&quot;:1,&quot;transparency&quot;:0},{&quot;brightness&quot;:0.30000001192092896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PRESET_TEXT" val="此处添加标题"/>
  <p:tag name="KSO_WM_UNIT_FILL_TYPE" val="3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861_1*l_h_i*1_2_2"/>
  <p:tag name="KSO_WM_TEMPLATE_CATEGORY" val="diagram"/>
  <p:tag name="KSO_WM_TEMPLATE_INDEX" val="20231861"/>
  <p:tag name="KSO_WM_UNIT_LAYERLEVEL" val="1_1_1"/>
  <p:tag name="KSO_WM_TAG_VERSION" val="3.0"/>
  <p:tag name="KSO_WM_DIAGRAM_MAX_ITEMCNT" val="3"/>
  <p:tag name="KSO_WM_DIAGRAM_MIN_ITEMCNT" val="2"/>
  <p:tag name="KSO_WM_DIAGRAM_VIRTUALLY_FRAME" val="{&quot;height&quot;:364.5527648925781,&quot;left&quot;:54.53059356929752,&quot;top&quot;:87.76113723875032,&quot;width&quot;:850.9888916015625}"/>
  <p:tag name="KSO_WM_DIAGRAM_COLOR_MATCH_VALUE" val="{&quot;shape&quot;:{&quot;fill&quot;:{&quot;solid&quot;:{&quot;brightness&quot;:-0.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-0.5"/>
  <p:tag name="KSO_WM_DIAGRAM_USE_COLOR_VALUE" val="{&quot;color_scheme&quot;:1,&quot;color_type&quot;:1,&quot;theme_color_indexes&quot;:[5,6,5,6,5,6]}"/>
</p:tagLst>
</file>

<file path=ppt/tags/tag71.xml><?xml version="1.0" encoding="utf-8"?>
<p:tagLst xmlns:p="http://schemas.openxmlformats.org/presentationml/2006/main">
  <p:tag name="KSO_WM_UNIT_COMPATIBLE" val="0"/>
  <p:tag name="KSO_WM_UNIT_DIAGRAM_ISREFERUNIT" val="0"/>
  <p:tag name="KSO_WM_TEMPLATE_INDEX" val="20231861"/>
  <p:tag name="KSO_WM_TAG_VERSION" val="3.0"/>
  <p:tag name="KSO_WM_DIAGRAM_MIN_ITEMCNT" val="2"/>
  <p:tag name="KSO_WM_DIAGRAM_VERSION" val="3"/>
  <p:tag name="KSO_WM_DIAGRAM_COLOR_TEXT_CAN_REMOVE" val="n"/>
  <p:tag name="KSO_WM_UNIT_SUBTYPE" val="a"/>
  <p:tag name="KSO_WM_UNIT_NOCLEAR" val="0"/>
  <p:tag name="KSO_WM_UNIT_VALUE" val="60"/>
  <p:tag name="KSO_WM_UNIT_HIGHLIGHT" val="0"/>
  <p:tag name="KSO_WM_UNIT_DIAGRAM_ISNUMVISUAL" val="0"/>
  <p:tag name="KSO_WM_UNIT_TYPE" val="l_h_f"/>
  <p:tag name="KSO_WM_UNIT_INDEX" val="1_2_1"/>
  <p:tag name="KSO_WM_UNIT_ID" val="diagram20231861_1*l_h_f*1_2_1"/>
  <p:tag name="KSO_WM_TEMPLATE_CATEGORY" val="diagram"/>
  <p:tag name="KSO_WM_UNIT_LAYERLEVEL" val="1_1_1"/>
  <p:tag name="KSO_WM_BEAUTIFY_FLAG" val="#wm#"/>
  <p:tag name="KSO_WM_DIAGRAM_GROUP_CODE" val="l1-1"/>
  <p:tag name="KSO_WM_DIAGRAM_COLOR_TRICK" val="1"/>
  <p:tag name="KSO_WM_DIAGRAM_MAX_ITEMCNT" val="3"/>
  <p:tag name="KSO_WM_DIAGRAM_VIRTUALLY_FRAME" val="{&quot;height&quot;:364.5527648925781,&quot;left&quot;:54.53059356929752,&quot;top&quot;:87.76113723875032,&quot;width&quot;:850.98889160156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92929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增减文字，以便观者理解您传达的思想。单击此处添加文本内容。"/>
  <p:tag name="KSO_WM_UNIT_LINE_FORE_SCHEMECOLOR_INDEX" val="5"/>
  <p:tag name="KSO_WM_UNIT_TEXT_TYPE" val="1"/>
  <p:tag name="KSO_WM_DIAGRAM_USE_COLOR_VALUE" val="{&quot;color_scheme&quot;:1,&quot;color_type&quot;:1,&quot;theme_color_indexes&quot;:[5,6,5,6,5,6]}"/>
</p:tagLst>
</file>

<file path=ppt/tags/tag7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861_1*l_h_a*1_2_1"/>
  <p:tag name="KSO_WM_TEMPLATE_CATEGORY" val="diagram"/>
  <p:tag name="KSO_WM_TEMPLATE_INDEX" val="20231861"/>
  <p:tag name="KSO_WM_UNIT_LAYERLEVEL" val="1_1_1"/>
  <p:tag name="KSO_WM_TAG_VERSION" val="3.0"/>
  <p:tag name="KSO_WM_DIAGRAM_GROUP_CODE" val="l1-1"/>
  <p:tag name="KSO_WM_DIAGRAM_MAX_ITEMCNT" val="3"/>
  <p:tag name="KSO_WM_DIAGRAM_MIN_ITEMCNT" val="2"/>
  <p:tag name="KSO_WM_DIAGRAM_VIRTUALLY_FRAME" val="{&quot;height&quot;:364.5527648925781,&quot;left&quot;:54.53059356929752,&quot;top&quot;:87.76113723875032,&quot;width&quot;:850.9888916015625}"/>
  <p:tag name="KSO_WM_DIAGRAM_COLOR_MATCH_VALUE" val="{&quot;shape&quot;:{&quot;fill&quot;:{&quot;gradient&quot;:[{&quot;brightness&quot;:0,&quot;colorType&quot;:1,&quot;foreColorIndex&quot;:5,&quot;pos&quot;:1,&quot;transparency&quot;:0},{&quot;brightness&quot;:0.30000001192092896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PRESET_TEXT" val="此处添加标题"/>
  <p:tag name="KSO_WM_UNIT_FILL_TYPE" val="3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73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3868]}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50.9500122070313,&quot;left&quot;:119.22501220703126,&quot;top&quot;:94.5500332665631,&quot;width&quot;:721.5999755859375}"/>
  <p:tag name="KSO_WM_DIAGRAM_COLOR_MATCH_VALUE" val="{&quot;shape&quot;:{&quot;fill&quot;:{&quot;solid&quot;:{&quot;brightness&quot;:0.800000011920929,&quot;colorType&quot;:1,&quot;foreColorIndex&quot;:5,&quot;transparency&quot;:0.64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230938_2*m_h_i*1_3_2"/>
  <p:tag name="KSO_WM_TEMPLATE_CATEGORY" val="diagram"/>
  <p:tag name="KSO_WM_TEMPLATE_INDEX" val="20230938"/>
  <p:tag name="KSO_WM_UNIT_LAYERLEVEL" val="1_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.8"/>
  <p:tag name="KSO_WM_DIAGRAM_USE_COLOR_VALUE" val="{&quot;color_scheme&quot;:1,&quot;color_type&quot;:1,&quot;theme_color_indexes&quot;:[9,10,9,10,9,10]}"/>
</p:tagLst>
</file>

<file path=ppt/tags/tag76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50.9500122070313,&quot;left&quot;:119.22501220703126,&quot;top&quot;:94.5500332665631,&quot;width&quot;:721.5999755859375}"/>
  <p:tag name="KSO_WM_DIAGRAM_COLOR_MATCH_VALUE" val="{&quot;shape&quot;:{&quot;fill&quot;:{&quot;gradient&quot;:[{&quot;brightness&quot;:0.09000000357627869,&quot;colorType&quot;:1,&quot;foreColorIndex&quot;:5,&quot;pos&quot;:0.5799999833106995,&quot;transparency&quot;:0},{&quot;brightness&quot;:0.6000000238418579,&quot;colorType&quot;:1,&quot;foreColorIndex&quot;:8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230938_2*m_h_a*1_3_1"/>
  <p:tag name="KSO_WM_TEMPLATE_CATEGORY" val="diagram"/>
  <p:tag name="KSO_WM_TEMPLATE_INDEX" val="20230938"/>
  <p:tag name="KSO_WM_UNIT_LAYERLEVEL" val="1_1_1"/>
  <p:tag name="KSO_WM_TAG_VERSION" val="3.0"/>
  <p:tag name="KSO_WM_BEAUTIFY_FLAG" val="#wm#"/>
  <p:tag name="KSO_WM_UNIT_PRESET_TEXT" val="添加标题"/>
  <p:tag name="KSO_WM_UNIT_FILL_TYPE" val="3"/>
  <p:tag name="KSO_WM_UNIT_TEXT_TYPE" val="1"/>
  <p:tag name="KSO_WM_DIAGRAM_USE_COLOR_VALUE" val="{&quot;color_scheme&quot;:1,&quot;color_type&quot;:1,&quot;theme_color_indexes&quot;:[9,10,9,10,9,10]}"/>
</p:tagLst>
</file>

<file path=ppt/tags/tag77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50.9500122070313,&quot;left&quot;:119.22501220703126,&quot;top&quot;:94.5500332665631,&quot;width&quot;:721.5999755859375}"/>
  <p:tag name="KSO_WM_DIAGRAM_COLOR_MATCH_VALUE" val="{&quot;shape&quot;:{&quot;fill&quot;:{&quot;solid&quot;:{&quot;brightness&quot;:0.800000011920929,&quot;colorType&quot;:1,&quot;foreColorIndex&quot;:8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230938_2*m_h_i*1_2_2"/>
  <p:tag name="KSO_WM_TEMPLATE_CATEGORY" val="diagram"/>
  <p:tag name="KSO_WM_TEMPLATE_INDEX" val="20230938"/>
  <p:tag name="KSO_WM_UNIT_LAYERLEVEL" val="1_1_1"/>
  <p:tag name="KSO_WM_TAG_VERSION" val="3.0"/>
  <p:tag name="KSO_WM_BEAUTIFY_FLAG" val="#wm#"/>
  <p:tag name="KSO_WM_UNIT_FILL_TYPE" val="1"/>
  <p:tag name="KSO_WM_UNIT_FILL_FORE_SCHEMECOLOR_INDEX" val="8"/>
  <p:tag name="KSO_WM_UNIT_FILL_FORE_SCHEMECOLOR_INDEX_BRIGHTNESS" val="0.8"/>
  <p:tag name="KSO_WM_DIAGRAM_USE_COLOR_VALUE" val="{&quot;color_scheme&quot;:1,&quot;color_type&quot;:1,&quot;theme_color_indexes&quot;:[9,10,9,10,9,10]}"/>
</p:tagLst>
</file>

<file path=ppt/tags/tag78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50.9500122070313,&quot;left&quot;:119.22501220703126,&quot;top&quot;:94.5500332665631,&quot;width&quot;:721.5999755859375}"/>
  <p:tag name="KSO_WM_DIAGRAM_COLOR_MATCH_VALUE" val="{&quot;shape&quot;:{&quot;fill&quot;:{&quot;gradient&quot;:[{&quot;brightness&quot;:0.09000000357627869,&quot;colorType&quot;:1,&quot;foreColorIndex&quot;:5,&quot;pos&quot;:0.5799999833106995,&quot;transparency&quot;:0},{&quot;brightness&quot;:0.6000000238418579,&quot;colorType&quot;:1,&quot;foreColorIndex&quot;:8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230938_2*m_h_a*1_1_1"/>
  <p:tag name="KSO_WM_TEMPLATE_CATEGORY" val="diagram"/>
  <p:tag name="KSO_WM_TEMPLATE_INDEX" val="20230938"/>
  <p:tag name="KSO_WM_UNIT_LAYERLEVEL" val="1_1_1"/>
  <p:tag name="KSO_WM_TAG_VERSION" val="3.0"/>
  <p:tag name="KSO_WM_BEAUTIFY_FLAG" val="#wm#"/>
  <p:tag name="KSO_WM_UNIT_PRESET_TEXT" val="添加标题"/>
  <p:tag name="KSO_WM_UNIT_FILL_TYPE" val="3"/>
  <p:tag name="KSO_WM_UNIT_TEXT_TYPE" val="1"/>
  <p:tag name="KSO_WM_DIAGRAM_USE_COLOR_VALUE" val="{&quot;color_scheme&quot;:1,&quot;color_type&quot;:1,&quot;theme_color_indexes&quot;:[9,10,9,10,9,10]}"/>
</p:tagLst>
</file>

<file path=ppt/tags/tag79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50.9500122070313,&quot;left&quot;:119.22501220703126,&quot;top&quot;:94.5500332665631,&quot;width&quot;:721.5999755859375}"/>
  <p:tag name="KSO_WM_DIAGRAM_COLOR_MATCH_VALUE" val="{&quot;shape&quot;:{&quot;fill&quot;:{&quot;gradient&quot;:[{&quot;brightness&quot;:0,&quot;colorType&quot;:1,&quot;foreColorIndex&quot;:8,&quot;pos&quot;:0.30000001192092896,&quot;transparency&quot;:0},{&quot;brightness&quot;:0.6000000238418579,&quot;colorType&quot;:1,&quot;foreColorIndex&quot;:8,&quot;pos&quot;:0.8600000143051147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230938_2*m_h_a*1_2_1"/>
  <p:tag name="KSO_WM_TEMPLATE_CATEGORY" val="diagram"/>
  <p:tag name="KSO_WM_TEMPLATE_INDEX" val="20230938"/>
  <p:tag name="KSO_WM_UNIT_LAYERLEVEL" val="1_1_1"/>
  <p:tag name="KSO_WM_TAG_VERSION" val="3.0"/>
  <p:tag name="KSO_WM_BEAUTIFY_FLAG" val="#wm#"/>
  <p:tag name="KSO_WM_UNIT_PRESET_TEXT" val="添加标题"/>
  <p:tag name="KSO_WM_UNIT_FILL_TYPE" val="3"/>
  <p:tag name="KSO_WM_UNIT_TEXT_TYPE" val="1"/>
  <p:tag name="KSO_WM_DIAGRAM_USE_COLOR_VALUE" val="{&quot;color_scheme&quot;:1,&quot;color_type&quot;:1,&quot;theme_color_indexes&quot;:[9,10,9,10,9,10]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80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50.9500122070313,&quot;left&quot;:119.22501220703126,&quot;top&quot;:94.5500332665631,&quot;width&quot;:721.5999755859375}"/>
  <p:tag name="KSO_WM_DIAGRAM_COLOR_MATCH_VALUE" val="{&quot;shape&quot;:{&quot;fill&quot;:{&quot;solid&quot;:{&quot;brightness&quot;:0.800000011920929,&quot;colorType&quot;:1,&quot;foreColorIndex&quot;:5,&quot;transparency&quot;:0.44999998807907104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30938_2*m_h_i*1_1_2"/>
  <p:tag name="KSO_WM_TEMPLATE_CATEGORY" val="diagram"/>
  <p:tag name="KSO_WM_TEMPLATE_INDEX" val="20230938"/>
  <p:tag name="KSO_WM_UNIT_LAYERLEVEL" val="1_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.8"/>
  <p:tag name="KSO_WM_DIAGRAM_USE_COLOR_VALUE" val="{&quot;color_scheme&quot;:1,&quot;color_type&quot;:1,&quot;theme_color_indexes&quot;:[9,10,9,10,9,10]}"/>
</p:tagLst>
</file>

<file path=ppt/tags/tag81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50.9500122070313,&quot;left&quot;:119.22501220703126,&quot;top&quot;:94.5500332665631,&quot;width&quot;:721.59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SUBTYPE" val="a"/>
  <p:tag name="KSO_WM_UNIT_NOCLEAR" val="0"/>
  <p:tag name="KSO_WM_UNIT_VALUE" val="8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230938_2*m_h_f*1_3_1"/>
  <p:tag name="KSO_WM_TEMPLATE_CATEGORY" val="diagram"/>
  <p:tag name="KSO_WM_TEMPLATE_INDEX" val="20230938"/>
  <p:tag name="KSO_WM_UNIT_LAYERLEVEL" val="1_1_1"/>
  <p:tag name="KSO_WM_TAG_VERSION" val="3.0"/>
  <p:tag name="KSO_WM_BEAUTIFY_FLAG" val="#wm#"/>
  <p:tag name="KSO_WM_UNIT_PRESET_TEXT" val="单击此处输入你的智能图形项正文，文字是您思想的提炼，请尽量言简意赅的阐述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9,10,9,10,9,10]}"/>
</p:tagLst>
</file>

<file path=ppt/tags/tag82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50.9500122070313,&quot;left&quot;:119.22501220703126,&quot;top&quot;:94.5500332665631,&quot;width&quot;:721.59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SUBTYPE" val="a"/>
  <p:tag name="KSO_WM_UNIT_NOCLEAR" val="0"/>
  <p:tag name="KSO_WM_UNIT_VALUE" val="8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30938_2*m_h_f*1_2_1"/>
  <p:tag name="KSO_WM_TEMPLATE_CATEGORY" val="diagram"/>
  <p:tag name="KSO_WM_TEMPLATE_INDEX" val="20230938"/>
  <p:tag name="KSO_WM_UNIT_LAYERLEVEL" val="1_1_1"/>
  <p:tag name="KSO_WM_TAG_VERSION" val="3.0"/>
  <p:tag name="KSO_WM_BEAUTIFY_FLAG" val="#wm#"/>
  <p:tag name="KSO_WM_UNIT_PRESET_TEXT" val="单击此处输入你的智能图形项正文，文字是您思想的提炼，请尽量言简意赅的阐述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9,10,9,10,9,10]}"/>
</p:tagLst>
</file>

<file path=ppt/tags/tag83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50.9500122070313,&quot;left&quot;:119.22501220703126,&quot;top&quot;:94.5500332665631,&quot;width&quot;:721.59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230938_2*m_h_f*1_1_1"/>
  <p:tag name="KSO_WM_TEMPLATE_CATEGORY" val="diagram"/>
  <p:tag name="KSO_WM_TEMPLATE_INDEX" val="20230938"/>
  <p:tag name="KSO_WM_UNIT_LAYERLEVEL" val="1_1_1"/>
  <p:tag name="KSO_WM_TAG_VERSION" val="3.0"/>
  <p:tag name="KSO_WM_BEAUTIFY_FLAG" val="#wm#"/>
  <p:tag name="KSO_WM_UNIT_PRESET_TEXT" val="单击此处输入你的智能图形项正文，文字是您思想的提炼，请尽量言简意赅的阐述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9,10,9,10,9,10]}"/>
</p:tagLst>
</file>

<file path=ppt/tags/tag84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50.9500122070313,&quot;left&quot;:119.22501220703126,&quot;top&quot;:94.5500332665631,&quot;width&quot;:721.59997558593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230938_2*m_h_i*1_3_1"/>
  <p:tag name="KSO_WM_TEMPLATE_CATEGORY" val="diagram"/>
  <p:tag name="KSO_WM_TEMPLATE_INDEX" val="20230938"/>
  <p:tag name="KSO_WM_UNIT_LAYERLEVEL" val="1_1_1"/>
  <p:tag name="KSO_WM_TAG_VERSION" val="3.0"/>
  <p:tag name="KSO_WM_BEAUTIFY_FLAG" val="#wm#"/>
  <p:tag name="KSO_WM_DIAGRAM_USE_COLOR_VALUE" val="{&quot;color_scheme&quot;:1,&quot;color_type&quot;:1,&quot;theme_color_indexes&quot;:[9,10,9,10,9,10]}"/>
</p:tagLst>
</file>

<file path=ppt/tags/tag85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50.9500122070313,&quot;left&quot;:119.22501220703126,&quot;top&quot;:94.5500332665631,&quot;width&quot;:721.59997558593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230938_2*m_h_i*1_2_1"/>
  <p:tag name="KSO_WM_TEMPLATE_CATEGORY" val="diagram"/>
  <p:tag name="KSO_WM_TEMPLATE_INDEX" val="20230938"/>
  <p:tag name="KSO_WM_UNIT_LAYERLEVEL" val="1_1_1"/>
  <p:tag name="KSO_WM_TAG_VERSION" val="3.0"/>
  <p:tag name="KSO_WM_BEAUTIFY_FLAG" val="#wm#"/>
  <p:tag name="KSO_WM_DIAGRAM_USE_COLOR_VALUE" val="{&quot;color_scheme&quot;:1,&quot;color_type&quot;:1,&quot;theme_color_indexes&quot;:[9,10,9,10,9,10]}"/>
</p:tagLst>
</file>

<file path=ppt/tags/tag86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50.9500122070313,&quot;left&quot;:119.22501220703126,&quot;top&quot;:94.5500332665631,&quot;width&quot;:721.59997558593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230938_2*m_h_i*1_1_1"/>
  <p:tag name="KSO_WM_TEMPLATE_CATEGORY" val="diagram"/>
  <p:tag name="KSO_WM_TEMPLATE_INDEX" val="20230938"/>
  <p:tag name="KSO_WM_UNIT_LAYERLEVEL" val="1_1_1"/>
  <p:tag name="KSO_WM_TAG_VERSION" val="3.0"/>
  <p:tag name="KSO_WM_BEAUTIFY_FLAG" val="#wm#"/>
  <p:tag name="KSO_WM_DIAGRAM_USE_COLOR_VALUE" val="{&quot;color_scheme&quot;:1,&quot;color_type&quot;:1,&quot;theme_color_indexes&quot;:[9,10,9,10,9,10]}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8_2*m_h_x*1_1_1"/>
  <p:tag name="KSO_WM_TEMPLATE_CATEGORY" val="diagram"/>
  <p:tag name="KSO_WM_TEMPLATE_INDEX" val="20230938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UNIT_VALUE" val="47*48"/>
  <p:tag name="KSO_WM_UNIT_TYPE" val="m_h_x"/>
  <p:tag name="KSO_WM_UNIT_INDEX" val="1_1_1"/>
  <p:tag name="KSO_WM_DIAGRAM_MAX_ITEMCNT" val="6"/>
  <p:tag name="KSO_WM_DIAGRAM_MIN_ITEMCNT" val="2"/>
  <p:tag name="KSO_WM_DIAGRAM_VIRTUALLY_FRAME" val="{&quot;height&quot;:350.9500122070313,&quot;left&quot;:119.22501220703126,&quot;top&quot;:94.5500332665631,&quot;width&quot;:721.5999755859375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9,10,9,10,9,10]}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8_2*m_h_x*1_2_1"/>
  <p:tag name="KSO_WM_TEMPLATE_CATEGORY" val="diagram"/>
  <p:tag name="KSO_WM_TEMPLATE_INDEX" val="20230938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UNIT_VALUE" val="42*48"/>
  <p:tag name="KSO_WM_UNIT_TYPE" val="m_h_x"/>
  <p:tag name="KSO_WM_UNIT_INDEX" val="1_2_1"/>
  <p:tag name="KSO_WM_DIAGRAM_MAX_ITEMCNT" val="6"/>
  <p:tag name="KSO_WM_DIAGRAM_MIN_ITEMCNT" val="2"/>
  <p:tag name="KSO_WM_DIAGRAM_VIRTUALLY_FRAME" val="{&quot;height&quot;:350.9500122070313,&quot;left&quot;:119.22501220703126,&quot;top&quot;:94.5500332665631,&quot;width&quot;:721.5999755859375}"/>
  <p:tag name="KSO_WM_DIAGRAM_COLOR_MATCH_VALUE" val="{&quot;shape&quot;:{&quot;fill&quot;:{&quot;gradient&quot;:[{&quot;brightness&quot;:0,&quot;colorType&quot;:1,&quot;foreColorIndex&quot;:8,&quot;pos&quot;:0,&quot;transparency&quot;:0},{&quot;brightness&quot;:0,&quot;colorType&quot;:1,&quot;foreColorIndex&quot;:8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8"/>
  <p:tag name="KSO_WM_UNIT_FILL_FORE_SCHEMECOLOR_INDEX_BRIGHTNESS" val="0"/>
  <p:tag name="KSO_WM_DIAGRAM_USE_COLOR_VALUE" val="{&quot;color_scheme&quot;:1,&quot;color_type&quot;:1,&quot;theme_color_indexes&quot;:[9,10,9,10,9,10]}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8_2*m_h_x*1_3_1"/>
  <p:tag name="KSO_WM_TEMPLATE_CATEGORY" val="diagram"/>
  <p:tag name="KSO_WM_TEMPLATE_INDEX" val="20230938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UNIT_VALUE" val="45*48"/>
  <p:tag name="KSO_WM_UNIT_TYPE" val="m_h_x"/>
  <p:tag name="KSO_WM_UNIT_INDEX" val="1_3_1"/>
  <p:tag name="KSO_WM_DIAGRAM_MAX_ITEMCNT" val="6"/>
  <p:tag name="KSO_WM_DIAGRAM_MIN_ITEMCNT" val="2"/>
  <p:tag name="KSO_WM_DIAGRAM_VIRTUALLY_FRAME" val="{&quot;height&quot;:350.9500122070313,&quot;left&quot;:119.22501220703126,&quot;top&quot;:94.5500332665631,&quot;width&quot;:721.5999755859375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9,10,9,10,9,10]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90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2345]}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43_2*n_h_i*1_2_1"/>
  <p:tag name="KSO_WM_TEMPLATE_CATEGORY" val="diagram"/>
  <p:tag name="KSO_WM_TEMPLATE_INDEX" val="20231643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2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5000000000007,&quot;left&quot;:54.80003326656315,&quot;top&quot;:75.52503937007874,&quot;width&quot;:850.4500122070312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43_2*n_h_i*1_2_2"/>
  <p:tag name="KSO_WM_TEMPLATE_CATEGORY" val="diagram"/>
  <p:tag name="KSO_WM_TEMPLATE_INDEX" val="20231643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2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5000000000007,&quot;left&quot;:54.80003326656315,&quot;top&quot;:75.52503937007874,&quot;width&quot;:850.4500122070312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43_2*n_h_i*1_2_3"/>
  <p:tag name="KSO_WM_TEMPLATE_CATEGORY" val="diagram"/>
  <p:tag name="KSO_WM_TEMPLATE_INDEX" val="20231643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2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5000000000007,&quot;left&quot;:54.80003326656315,&quot;top&quot;:75.52503937007874,&quot;width&quot;:850.4500122070312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9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643_2*n_h_h_f*1_2_1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5000000000007,&quot;left&quot;:54.80003326656315,&quot;top&quot;:75.52503937007874,&quot;width&quot;:850.4500122070312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输入你的项正文，文字是您思想的提炼，请尽量言简意赅的阐述观点。"/>
  <p:tag name="KSO_WM_UNIT_FILL_TYPE" val="1"/>
  <p:tag name="KSO_WM_UNIT_FILL_FORE_SCHEMECOLOR_INDEX" val="5"/>
  <p:tag name="KSO_WM_UNIT_FILL_FORE_SCHEMECOLOR_INDEX_BRIGHTNESS" val="0.9"/>
  <p:tag name="KSO_WM_UNIT_TEXT_TYPE" val="1"/>
  <p:tag name="KSO_WM_DIAGRAM_USE_COLOR_VALUE" val="{&quot;color_scheme&quot;:1,&quot;color_type&quot;:1,&quot;theme_color_indexes&quot;:[5,6,5,6,5,6]}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1_1"/>
  <p:tag name="KSO_WM_UNIT_ID" val="diagram20231643_2*n_h_h_i*1_2_1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5000000000007,&quot;left&quot;:54.80003326656315,&quot;top&quot;:75.52503937007874,&quot;width&quot;:850.45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3"/>
  <p:tag name="KSO_WM_DIAGRAM_USE_COLOR_VALUE" val="{&quot;color_scheme&quot;:1,&quot;color_type&quot;:1,&quot;theme_color_indexes&quot;:[5,6,5,6,5,6]}"/>
</p:tagLst>
</file>

<file path=ppt/tags/tag9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643_2*n_h_h_f*1_2_2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5000000000007,&quot;left&quot;:54.80003326656315,&quot;top&quot;:75.52503937007874,&quot;width&quot;:850.4500122070312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输入你的项正文，文字是您思想的提炼，请尽量言简意赅的阐述观点。"/>
  <p:tag name="KSO_WM_UNIT_FILL_TYPE" val="1"/>
  <p:tag name="KSO_WM_UNIT_FILL_FORE_SCHEMECOLOR_INDEX" val="5"/>
  <p:tag name="KSO_WM_UNIT_FILL_FORE_SCHEMECOLOR_INDEX_BRIGHTNESS" val="0.9"/>
  <p:tag name="KSO_WM_UNIT_TEXT_TYPE" val="1"/>
  <p:tag name="KSO_WM_DIAGRAM_USE_COLOR_VALUE" val="{&quot;color_scheme&quot;:1,&quot;color_type&quot;:1,&quot;theme_color_indexes&quot;:[5,6,5,6,5,6]}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2_1"/>
  <p:tag name="KSO_WM_UNIT_ID" val="diagram20231643_2*n_h_h_i*1_2_2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5000000000007,&quot;left&quot;:54.80003326656315,&quot;top&quot;:75.52503937007874,&quot;width&quot;:850.45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3"/>
  <p:tag name="KSO_WM_DIAGRAM_USE_COLOR_VALUE" val="{&quot;color_scheme&quot;:1,&quot;color_type&quot;:1,&quot;theme_color_indexes&quot;:[5,6,5,6,5,6]}"/>
</p:tagLst>
</file>

<file path=ppt/tags/tag9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1643_2*n_h_h_f*1_2_3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5000000000007,&quot;left&quot;:54.80003326656315,&quot;top&quot;:75.52503937007874,&quot;width&quot;:850.4500122070312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输入你的项正文，文字是您思想的提炼，请尽量言简意赅的阐述观点。"/>
  <p:tag name="KSO_WM_UNIT_FILL_TYPE" val="1"/>
  <p:tag name="KSO_WM_UNIT_FILL_FORE_SCHEMECOLOR_INDEX" val="5"/>
  <p:tag name="KSO_WM_UNIT_FILL_FORE_SCHEMECOLOR_INDEX_BRIGHTNESS" val="0.9"/>
  <p:tag name="KSO_WM_UNIT_TEXT_TYPE" val="1"/>
  <p:tag name="KSO_WM_DIAGRAM_USE_COLOR_VALUE" val="{&quot;color_scheme&quot;:1,&quot;color_type&quot;:1,&quot;theme_color_indexes&quot;:[5,6,5,6,5,6]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1818</Words>
  <Application>WPS 演示</Application>
  <PresentationFormat>宽屏</PresentationFormat>
  <Paragraphs>164</Paragraphs>
  <Slides>23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42" baseType="lpstr">
      <vt:lpstr>Arial</vt:lpstr>
      <vt:lpstr>宋体</vt:lpstr>
      <vt:lpstr>Wingdings</vt:lpstr>
      <vt:lpstr>微软雅黑</vt:lpstr>
      <vt:lpstr>Wingdings</vt:lpstr>
      <vt:lpstr>方正宝黑体 简 Light</vt:lpstr>
      <vt:lpstr>思源黑体 CN Normal</vt:lpstr>
      <vt:lpstr>黑体</vt:lpstr>
      <vt:lpstr>思源黑体 CN Medium</vt:lpstr>
      <vt:lpstr>思源黑体 CN Heavy</vt:lpstr>
      <vt:lpstr>印品朗黑体</vt:lpstr>
      <vt:lpstr>方正宝黑体 简 Medium</vt:lpstr>
      <vt:lpstr>文道潮黑体</vt:lpstr>
      <vt:lpstr>MiSans Normal</vt:lpstr>
      <vt:lpstr>方正大标宋简体</vt:lpstr>
      <vt:lpstr>Arial Unicode MS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Lena</cp:lastModifiedBy>
  <cp:revision>342</cp:revision>
  <dcterms:created xsi:type="dcterms:W3CDTF">2022-12-31T05:43:00Z</dcterms:created>
  <dcterms:modified xsi:type="dcterms:W3CDTF">2024-11-20T09:50:23Z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2052-12.1.0.18912</vt:lpwstr>
  </property>
  <property fmtid="{D5CDD505-2E9C-101B-9397-08002B2CF9AE}" pid="3" name="ICV">
    <vt:lpwstr>0CDF5C990CDC4BA39A05B6B24265BE94_13</vt:lpwstr>
  </property>
</Properties>
</file>