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410" r:id="rId3"/>
    <p:sldId id="267" r:id="rId4"/>
    <p:sldId id="461" r:id="rId5"/>
    <p:sldId id="485" r:id="rId6"/>
    <p:sldId id="596" r:id="rId7"/>
    <p:sldId id="329" r:id="rId8"/>
    <p:sldId id="446" r:id="rId9"/>
    <p:sldId id="486" r:id="rId10"/>
    <p:sldId id="487" r:id="rId11"/>
    <p:sldId id="489" r:id="rId12"/>
    <p:sldId id="447" r:id="rId13"/>
    <p:sldId id="490" r:id="rId14"/>
    <p:sldId id="598" r:id="rId15"/>
    <p:sldId id="602" r:id="rId16"/>
    <p:sldId id="603" r:id="rId17"/>
    <p:sldId id="597" r:id="rId18"/>
    <p:sldId id="601" r:id="rId19"/>
    <p:sldId id="604" r:id="rId20"/>
    <p:sldId id="448" r:id="rId21"/>
    <p:sldId id="493" r:id="rId22"/>
    <p:sldId id="451" r:id="rId23"/>
    <p:sldId id="452" r:id="rId24"/>
    <p:sldId id="453" r:id="rId25"/>
    <p:sldId id="454" r:id="rId26"/>
    <p:sldId id="455" r:id="rId27"/>
    <p:sldId id="458" r:id="rId28"/>
    <p:sldId id="605" r:id="rId29"/>
    <p:sldId id="457" r:id="rId30"/>
    <p:sldId id="460" r:id="rId31"/>
    <p:sldId id="492" r:id="rId32"/>
    <p:sldId id="494" r:id="rId33"/>
    <p:sldId id="496" r:id="rId34"/>
    <p:sldId id="497" r:id="rId35"/>
    <p:sldId id="607" r:id="rId36"/>
    <p:sldId id="429" r:id="rId37"/>
    <p:sldId id="610" r:id="rId38"/>
    <p:sldId id="609" r:id="rId39"/>
    <p:sldId id="608" r:id="rId40"/>
    <p:sldId id="421" r:id="rId41"/>
    <p:sldId id="272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7" autoAdjust="0"/>
    <p:restoredTop sz="99761" autoAdjust="0"/>
  </p:normalViewPr>
  <p:slideViewPr>
    <p:cSldViewPr snapToGrid="0" showGuides="1">
      <p:cViewPr varScale="1">
        <p:scale>
          <a:sx n="102" d="100"/>
          <a:sy n="102" d="100"/>
        </p:scale>
        <p:origin x="150" y="288"/>
      </p:cViewPr>
      <p:guideLst>
        <p:guide orient="horz" pos="2186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png"/><Relationship Id="rId5" Type="http://schemas.openxmlformats.org/officeDocument/2006/relationships/tags" Target="../tags/tag12.xml"/><Relationship Id="rId10" Type="http://schemas.openxmlformats.org/officeDocument/2006/relationships/image" Target="../media/image3.png"/><Relationship Id="rId4" Type="http://schemas.openxmlformats.org/officeDocument/2006/relationships/tags" Target="../tags/tag11.xml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3.png"/><Relationship Id="rId5" Type="http://schemas.openxmlformats.org/officeDocument/2006/relationships/tags" Target="../tags/tag28.xml"/><Relationship Id="rId10" Type="http://schemas.openxmlformats.org/officeDocument/2006/relationships/image" Target="../media/image2.png"/><Relationship Id="rId4" Type="http://schemas.openxmlformats.org/officeDocument/2006/relationships/tags" Target="../tags/tag27.xml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2.xml"/><Relationship Id="rId7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30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91210"/>
            <a:ext cx="1219263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经传多赢投资顾问:陈锵行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执业编号:A1120620020001 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9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32.jpeg"/><Relationship Id="rId5" Type="http://schemas.openxmlformats.org/officeDocument/2006/relationships/tags" Target="../tags/tag85.xml"/><Relationship Id="rId10" Type="http://schemas.openxmlformats.org/officeDocument/2006/relationships/image" Target="../media/image31.jpeg"/><Relationship Id="rId4" Type="http://schemas.openxmlformats.org/officeDocument/2006/relationships/tags" Target="../tags/tag84.xml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10" Type="http://schemas.openxmlformats.org/officeDocument/2006/relationships/image" Target="../media/image35.png"/><Relationship Id="rId4" Type="http://schemas.openxmlformats.org/officeDocument/2006/relationships/tags" Target="../tags/tag91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38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53.jpe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2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51.png"/><Relationship Id="rId5" Type="http://schemas.openxmlformats.org/officeDocument/2006/relationships/tags" Target="../tags/tag131.xml"/><Relationship Id="rId10" Type="http://schemas.openxmlformats.org/officeDocument/2006/relationships/image" Target="../media/image50.png"/><Relationship Id="rId4" Type="http://schemas.openxmlformats.org/officeDocument/2006/relationships/tags" Target="../tags/tag130.xml"/><Relationship Id="rId9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55.jpe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5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52.png"/><Relationship Id="rId5" Type="http://schemas.openxmlformats.org/officeDocument/2006/relationships/tags" Target="../tags/tag139.xml"/><Relationship Id="rId10" Type="http://schemas.openxmlformats.org/officeDocument/2006/relationships/image" Target="../media/image51.png"/><Relationship Id="rId4" Type="http://schemas.openxmlformats.org/officeDocument/2006/relationships/tags" Target="../tags/tag138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6415" y="804545"/>
            <a:ext cx="7985125" cy="5758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930" y="811530"/>
            <a:ext cx="6466840" cy="5737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选股讲解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3665" y="756285"/>
            <a:ext cx="9897745" cy="4348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485" y="5038090"/>
            <a:ext cx="870521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主题挖掘：</a:t>
            </a:r>
          </a:p>
          <a:p>
            <a:endParaRPr lang="zh-CN" altLang="en-US" sz="20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第一步：5日主力净买额选板块</a:t>
            </a:r>
          </a:p>
          <a:p>
            <a:endParaRPr lang="zh-CN" altLang="en-US" sz="20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第二步：3日涨幅选底部启动个股（主力动向倍量+K线突破底部大箱体）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主题挖掘选启动龙头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1450" y="910590"/>
            <a:ext cx="7245985" cy="4570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94020" y="829945"/>
            <a:ext cx="6172200" cy="5510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3080" y="1103630"/>
            <a:ext cx="8518525" cy="5650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54530" y="68580"/>
            <a:ext cx="9107805" cy="1035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825" y="0"/>
            <a:ext cx="4592955" cy="6849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涨停棱镜选启动龙头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8200" y="118300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2、涨停棱镜：</a:t>
            </a:r>
          </a:p>
          <a:p>
            <a:endParaRPr lang="zh-CN" altLang="en-US"/>
          </a:p>
          <a:p>
            <a:r>
              <a:rPr lang="zh-CN" altLang="en-US"/>
              <a:t>第一步：选择三天内的最强风口</a:t>
            </a:r>
          </a:p>
          <a:p>
            <a:endParaRPr lang="zh-CN" altLang="en-US"/>
          </a:p>
          <a:p>
            <a:r>
              <a:rPr lang="zh-CN" altLang="en-US"/>
              <a:t>第二步：根据五星龙头战法优中选优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783590"/>
            <a:ext cx="5544820" cy="5895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43905" y="2142490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2、涨停棱镜：</a:t>
            </a:r>
          </a:p>
          <a:p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第一步：选择三天内的最强风口</a:t>
            </a:r>
          </a:p>
          <a:p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第二步：根据五星龙头战法优中选优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777875"/>
            <a:ext cx="9777730" cy="5687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7017" y="5738224"/>
            <a:ext cx="477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以上观点来自经传多赢投资顾问陈锵行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执业编号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:A1120620020001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观点基于软件数据和逻辑分析，仅供参考，不构成买卖建议，股市有风险，投资需谨慎！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8435" y="1019810"/>
            <a:ext cx="11834495" cy="2278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8965" y="1339850"/>
            <a:ext cx="9527540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启动龙头专场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-</a:t>
            </a:r>
          </a:p>
          <a:p>
            <a:pPr algn="l">
              <a:lnSpc>
                <a:spcPct val="9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总结篇</a:t>
            </a: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85" y="800735"/>
            <a:ext cx="3199130" cy="5274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选股</a:t>
            </a:r>
            <a:r>
              <a:rPr kumimoji="0" lang="en-US" altLang="zh-CN" sz="4200" b="0" i="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3380" y="845820"/>
            <a:ext cx="7235825" cy="40703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3380" y="5076825"/>
            <a:ext cx="9343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勾选</a:t>
            </a:r>
            <a:r>
              <a:rPr lang="zh-CN" altLang="en-US" sz="32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【启动龙头】</a:t>
            </a:r>
            <a:r>
              <a:rPr lang="en-US" altLang="zh-CN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【风口龙头】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或</a:t>
            </a:r>
            <a:r>
              <a:rPr lang="zh-CN" altLang="en-US" sz="32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【资金龙头】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609205" y="1924050"/>
            <a:ext cx="43624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选股时间：</a:t>
            </a:r>
            <a:r>
              <a:rPr lang="zh-CN" altLang="en-US" sz="28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下午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或者</a:t>
            </a:r>
            <a:r>
              <a:rPr lang="zh-CN" altLang="en-US" sz="28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收盘</a:t>
            </a:r>
            <a:endParaRPr lang="zh-CN" altLang="en-US" sz="28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（因为龙头属性盘中会变化）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198245" y="1131570"/>
            <a:ext cx="9794875" cy="445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启动龙头五星评判标准      （符合一条获得一个星）</a:t>
            </a:r>
          </a:p>
          <a:p>
            <a:endParaRPr lang="zh-CN" altLang="en-US" sz="28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1、分化两天都是阳线 </a:t>
            </a: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2、属于风口板块</a:t>
            </a: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3、符合弱转强</a:t>
            </a: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4、趋势龙变启动龙</a:t>
            </a: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5、平均股价资金翻红</a:t>
            </a: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跌破蓝线扣一颗星，跌破熊线则全扣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66395" y="732790"/>
            <a:ext cx="10344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</a:t>
            </a:r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：容易选到首波启动的龙头，而且分歧给买点上车机会</a:t>
            </a:r>
          </a:p>
          <a:p>
            <a:r>
              <a:rPr lang="zh-CN" altLang="en-US" sz="28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趋势龙头</a:t>
            </a:r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：处于强势拉升区间，选出来后短期买点比较难找</a:t>
            </a:r>
            <a:b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28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回档龙头</a:t>
            </a:r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：回撤的力度过大，有机会龙头要倒下</a:t>
            </a:r>
          </a:p>
          <a:p>
            <a:r>
              <a:rPr lang="zh-CN" altLang="en-US" sz="28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接力龙头</a:t>
            </a:r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：属于第二波、第三波的机会，获利盘较多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72473" y="71755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启动龙头战法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7955" y="2646045"/>
            <a:ext cx="3810000" cy="189484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12590" y="2646680"/>
            <a:ext cx="3990340" cy="18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457565" y="2722245"/>
            <a:ext cx="3810000" cy="189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025525" y="5086350"/>
            <a:ext cx="952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优选从</a:t>
            </a:r>
            <a:r>
              <a:rPr lang="zh-CN" altLang="en-US" sz="36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趋势龙头</a:t>
            </a:r>
            <a:r>
              <a:rPr lang="zh-CN" altLang="en-US" sz="32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过渡到</a:t>
            </a:r>
            <a:r>
              <a:rPr lang="zh-CN" altLang="en-US" sz="36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的个股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交易细节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84480" y="904875"/>
            <a:ext cx="1179322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一、持股周期：不超过</a:t>
            </a:r>
            <a:r>
              <a:rPr lang="en-US" altLang="zh-CN" sz="28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天</a:t>
            </a:r>
          </a:p>
          <a:p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（参与启动龙头往往是死叉初期【分化前三天】，因为强势龙头股分化时间不会超过</a:t>
            </a:r>
            <a:r>
              <a:rPr lang="en-US" altLang="zh-CN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3-4</a:t>
            </a:r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天，赚取的是高位反包的利润）</a:t>
            </a:r>
          </a:p>
          <a:p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7010" y="2303780"/>
            <a:ext cx="4695825" cy="3117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08880" y="2169795"/>
            <a:ext cx="3660775" cy="3499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76335" y="2216785"/>
            <a:ext cx="3415665" cy="3204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939800"/>
            <a:ext cx="8453755" cy="569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二、买点：只买绿盘，不买红盘</a:t>
            </a:r>
            <a:endParaRPr lang="zh-CN" altLang="en-US" sz="3600" b="1" dirty="0">
              <a:solidFill>
                <a:srgbClr val="FF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24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智能交易蓝线，厂字型水下支撑位，熊线</a:t>
            </a:r>
            <a:endParaRPr lang="zh-CN" altLang="en-US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endParaRPr lang="zh-CN" altLang="en-US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r>
              <a:rPr lang="en-US" altLang="zh-CN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、分化第二天下午（绿盘），或第三天早盘（绿盘）找买点</a:t>
            </a:r>
          </a:p>
          <a:p>
            <a:endParaRPr lang="zh-CN" altLang="en-US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r>
              <a:rPr lang="en-US" altLang="zh-CN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、当天光头阴线击穿智能交易蓝线，先备选观望</a:t>
            </a:r>
          </a:p>
          <a:p>
            <a:endParaRPr lang="zh-CN" altLang="en-US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r>
              <a:rPr lang="en-US" altLang="zh-CN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、尽量做厂字型走势的，水下低吸</a:t>
            </a:r>
          </a:p>
          <a:p>
            <a:endParaRPr lang="en-US" altLang="zh-CN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r>
              <a:rPr lang="en-US" altLang="zh-CN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、跌破熊线则不参与</a:t>
            </a:r>
          </a:p>
          <a:p>
            <a:endParaRPr lang="zh-CN" altLang="en-US" sz="2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r>
              <a:rPr lang="en-US" altLang="zh-CN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、当天红盘的个股，也作为备选看下一天绿盘机会</a:t>
            </a:r>
          </a:p>
          <a:p>
            <a:endParaRPr lang="zh-CN" altLang="en-US" sz="20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endParaRPr lang="zh-CN" altLang="en-US" sz="20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61350" y="1787525"/>
            <a:ext cx="3833495" cy="339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7747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启动龙头买点在哪？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31080" y="3746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重要知识点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1235075"/>
            <a:ext cx="125939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启动龙头的买点就两个时间段，分化第二天的下午（绿盘），或分化第三天的早盘（绿盘）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2085" y="1695450"/>
            <a:ext cx="11734800" cy="488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2085" y="1695450"/>
            <a:ext cx="4658995" cy="1741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>
            <p:custDataLst>
              <p:tags r:id="rId2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4000">
                <a:solidFill>
                  <a:schemeClr val="bg1"/>
                </a:solidFill>
                <a:latin typeface="思源黑体 CN Bold"/>
                <a:ea typeface="思源黑体 CN Bold"/>
              </a:rPr>
              <a:t>水下低吸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365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lstStyle/>
          <a:p>
            <a:r>
              <a:rPr lang="zh-CN" sz="3600" b="1" dirty="0">
                <a:solidFill>
                  <a:schemeClr val="accent1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水下低吸：</a:t>
            </a:r>
            <a:br>
              <a:rPr lang="en-US" sz="24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sz="24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厂字型回档，买在下影线的支撑位置</a:t>
            </a:r>
            <a:endParaRPr lang="en-US" sz="24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en-US" sz="24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sz="24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看</a:t>
            </a:r>
            <a:r>
              <a:rPr lang="zh-CN" sz="24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多天分时图</a:t>
            </a:r>
            <a:r>
              <a:rPr lang="zh-CN" sz="24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更清晰！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点开</a:t>
            </a:r>
            <a:r>
              <a:rPr lang="en-US" sz="2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sz="2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分时</a:t>
            </a:r>
            <a:r>
              <a:rPr lang="en-US" sz="2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”——</a:t>
            </a:r>
            <a:r>
              <a:rPr lang="zh-CN" sz="2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按向下键，可以看到多天的分时，找到在个股在这几天震荡的支撑位！</a:t>
            </a:r>
          </a:p>
          <a:p>
            <a:endParaRPr lang="zh-CN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zh-CN" sz="2400" b="1" dirty="0">
              <a:solidFill>
                <a:srgbClr val="FF0000"/>
              </a:solidFill>
              <a:highlight>
                <a:srgbClr val="FFFF00"/>
              </a:highligh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适用于震荡行情！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57200" y="1622425"/>
            <a:ext cx="9458325" cy="3723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三、启动龙头战法的卖点：</a:t>
            </a:r>
          </a:p>
          <a:p>
            <a:pPr algn="l">
              <a:buClrTx/>
              <a:buSzTx/>
              <a:buNone/>
            </a:pP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1、出现拉升不涨停，果断获利了结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2、持股两天不拉升，果断离场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3、涨停板（不能烂板）则多持有一天，看是否连板</a:t>
            </a: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.</a:t>
            </a:r>
          </a:p>
          <a:p>
            <a:pPr algn="l">
              <a:buClrTx/>
              <a:buSzTx/>
              <a:buNone/>
            </a:pPr>
            <a:endParaRPr lang="en-US" altLang="zh-CN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、跌破成本价</a:t>
            </a: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个点止损，可以观察</a:t>
            </a: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分钟是否收回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57200" y="1622425"/>
            <a:ext cx="835342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三、参与死叉末端的卖点：</a:t>
            </a: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、金叉三天之后找卖点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、连阳后出现首阴找卖点</a:t>
            </a:r>
          </a:p>
          <a:p>
            <a:pPr algn="l">
              <a:buClrTx/>
              <a:buSzTx/>
              <a:buNone/>
            </a:pPr>
            <a:endParaRPr lang="en-US" altLang="zh-CN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、跌破支撑位</a:t>
            </a: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个点止损，以观察</a:t>
            </a:r>
            <a:r>
              <a:rPr lang="en-US" altLang="zh-CN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sz="28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分钟是否收回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61250" y="857250"/>
            <a:ext cx="4466590" cy="2144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4785" y="834390"/>
            <a:ext cx="7160895" cy="5271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476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行情解读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启动龙头两个买点</a:t>
            </a: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选股模式</a:t>
            </a:r>
          </a:p>
          <a:p>
            <a:pPr>
              <a:lnSpc>
                <a:spcPct val="190000"/>
              </a:lnSpc>
            </a:pP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智能盯盘</a:t>
            </a:r>
          </a:p>
          <a:p>
            <a:pPr algn="ctr"/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755" y="1000760"/>
            <a:ext cx="7640955" cy="3180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44329" y="885061"/>
            <a:ext cx="8901156" cy="5573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4600" y="1142556"/>
            <a:ext cx="6429103" cy="18755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14600" y="3018138"/>
            <a:ext cx="4701366" cy="2934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32378" y="950712"/>
            <a:ext cx="8225427" cy="53229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0881" y="915275"/>
            <a:ext cx="10539004" cy="53777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30772" y="953245"/>
            <a:ext cx="5882005" cy="55096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4BEE81-33A8-EF8B-D3CA-59F2CDFC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DAD459-DDC7-7DFF-5542-92443E46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7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21C895-1BC9-8D37-0FE4-4158466EF8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97860" y="1586230"/>
            <a:ext cx="8519795" cy="470916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9C623B4-560C-5CCA-AB8D-43C381AF1B44}"/>
              </a:ext>
            </a:extLst>
          </p:cNvPr>
          <p:cNvGrpSpPr/>
          <p:nvPr/>
        </p:nvGrpSpPr>
        <p:grpSpPr>
          <a:xfrm>
            <a:off x="563245" y="997585"/>
            <a:ext cx="2294890" cy="5132070"/>
            <a:chOff x="264" y="1653"/>
            <a:chExt cx="3614" cy="8082"/>
          </a:xfrm>
        </p:grpSpPr>
        <p:pic>
          <p:nvPicPr>
            <p:cNvPr id="4" name="图片 3" descr="240x360_商品图">
              <a:extLst>
                <a:ext uri="{FF2B5EF4-FFF2-40B4-BE49-F238E27FC236}">
                  <a16:creationId xmlns:a16="http://schemas.microsoft.com/office/drawing/2014/main" id="{45EF941C-BAA3-9131-3B5F-2E762762323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 t="15074" b="9074"/>
            <a:stretch>
              <a:fillRect/>
            </a:stretch>
          </p:blipFill>
          <p:spPr>
            <a:xfrm>
              <a:off x="277" y="5639"/>
              <a:ext cx="3600" cy="409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1060A15-A724-9FE3-733F-E2CE3971B6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77" y="1705"/>
              <a:ext cx="3599" cy="3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投资日历投研带货二维码">
              <a:extLst>
                <a:ext uri="{FF2B5EF4-FFF2-40B4-BE49-F238E27FC236}">
                  <a16:creationId xmlns:a16="http://schemas.microsoft.com/office/drawing/2014/main" id="{11CE9804-BB27-19A4-44E6-AF9CF9141A8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17" y="2482"/>
              <a:ext cx="3120" cy="312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62E6EBC-5735-0733-9D2B-D55B25CC773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64" y="1653"/>
              <a:ext cx="3614" cy="8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36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扫码购买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DC799DB-7374-14F5-AFE5-E2D3AC8422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56815" y="0"/>
            <a:ext cx="7418070" cy="715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陪您与牛同行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19D2ED-430A-3066-2E1C-095A7C0034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98495" y="1039495"/>
            <a:ext cx="8519160" cy="53657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>
                <a:ln>
                  <a:noFill/>
                </a:ln>
                <a:solidFill>
                  <a:srgbClr val="D7000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您知道过去三年里哪些板块在</a:t>
            </a:r>
            <a:r>
              <a:rPr lang="en-US" altLang="zh-CN" sz="3000" noProof="0" dirty="0">
                <a:ln>
                  <a:noFill/>
                </a:ln>
                <a:solidFill>
                  <a:srgbClr val="D7000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zh-CN" altLang="en-US" sz="3000" noProof="0" dirty="0">
                <a:ln>
                  <a:noFill/>
                </a:ln>
                <a:solidFill>
                  <a:srgbClr val="D7000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月涨得最好吗</a:t>
            </a:r>
            <a:r>
              <a:rPr lang="en-US" altLang="zh-CN" sz="3000" noProof="0" dirty="0">
                <a:ln>
                  <a:noFill/>
                </a:ln>
                <a:solidFill>
                  <a:srgbClr val="D7000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</a:p>
        </p:txBody>
      </p:sp>
      <p:pic>
        <p:nvPicPr>
          <p:cNvPr id="10" name="图片 9" descr="2024-12投资日历_1">
            <a:extLst>
              <a:ext uri="{FF2B5EF4-FFF2-40B4-BE49-F238E27FC236}">
                <a16:creationId xmlns:a16="http://schemas.microsoft.com/office/drawing/2014/main" id="{ED8C7E66-247E-8ACC-7237-B287446387C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682"/>
          <a:stretch>
            <a:fillRect/>
          </a:stretch>
        </p:blipFill>
        <p:spPr>
          <a:xfrm>
            <a:off x="3302000" y="1708785"/>
            <a:ext cx="3110230" cy="44291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图片 10" descr="2024-12投资日历_1">
            <a:extLst>
              <a:ext uri="{FF2B5EF4-FFF2-40B4-BE49-F238E27FC236}">
                <a16:creationId xmlns:a16="http://schemas.microsoft.com/office/drawing/2014/main" id="{3B2A87FB-11C1-C994-6460-2E21381E31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005" t="57428" r="15179" b="16345"/>
          <a:stretch>
            <a:fillRect/>
          </a:stretch>
        </p:blipFill>
        <p:spPr>
          <a:xfrm>
            <a:off x="6744335" y="3070860"/>
            <a:ext cx="4886960" cy="303784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肘形连接符 5">
            <a:extLst>
              <a:ext uri="{FF2B5EF4-FFF2-40B4-BE49-F238E27FC236}">
                <a16:creationId xmlns:a16="http://schemas.microsoft.com/office/drawing/2014/main" id="{1B2F6C58-F4B6-4912-A318-3EC278943485}"/>
              </a:ext>
            </a:extLst>
          </p:cNvPr>
          <p:cNvCxnSpPr/>
          <p:nvPr/>
        </p:nvCxnSpPr>
        <p:spPr>
          <a:xfrm flipV="1">
            <a:off x="6100445" y="4702175"/>
            <a:ext cx="643890" cy="3175"/>
          </a:xfrm>
          <a:prstGeom prst="bentConnector3">
            <a:avLst>
              <a:gd name="adj1" fmla="val 50099"/>
            </a:avLst>
          </a:prstGeom>
          <a:ln w="57150">
            <a:solidFill>
              <a:srgbClr val="FFC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773C6D3-94DF-652D-1322-3C332A22DEC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43700" y="1708785"/>
            <a:ext cx="4887595" cy="1370330"/>
          </a:xfrm>
          <a:prstGeom prst="rect">
            <a:avLst/>
          </a:prstGeom>
          <a:solidFill>
            <a:srgbClr val="D7000F"/>
          </a:solidFill>
          <a:ln>
            <a:solidFill>
              <a:schemeClr val="bg2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答案就在</a:t>
            </a:r>
            <a:r>
              <a:rPr lang="en-US" altLang="zh-CN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为您总结历史每月涨势较好的板块</a:t>
            </a:r>
          </a:p>
        </p:txBody>
      </p:sp>
    </p:spTree>
    <p:extLst>
      <p:ext uri="{BB962C8B-B14F-4D97-AF65-F5344CB8AC3E}">
        <p14:creationId xmlns:p14="http://schemas.microsoft.com/office/powerpoint/2010/main" val="3524824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48A2C1-CB54-FF44-841A-1122498382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13075" y="1080770"/>
            <a:ext cx="8885555" cy="509968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BA4217-4A89-3058-EF51-FE4F45DCE008}"/>
              </a:ext>
            </a:extLst>
          </p:cNvPr>
          <p:cNvGrpSpPr/>
          <p:nvPr/>
        </p:nvGrpSpPr>
        <p:grpSpPr>
          <a:xfrm>
            <a:off x="484505" y="1043305"/>
            <a:ext cx="2294890" cy="5137150"/>
            <a:chOff x="264" y="1645"/>
            <a:chExt cx="3614" cy="8090"/>
          </a:xfrm>
        </p:grpSpPr>
        <p:pic>
          <p:nvPicPr>
            <p:cNvPr id="4" name="图片 3" descr="240x360_商品图">
              <a:extLst>
                <a:ext uri="{FF2B5EF4-FFF2-40B4-BE49-F238E27FC236}">
                  <a16:creationId xmlns:a16="http://schemas.microsoft.com/office/drawing/2014/main" id="{C9676404-F28A-255E-C24B-6514A52D02F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t="15074" b="9074"/>
            <a:stretch>
              <a:fillRect/>
            </a:stretch>
          </p:blipFill>
          <p:spPr>
            <a:xfrm>
              <a:off x="277" y="5639"/>
              <a:ext cx="3600" cy="409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215B68F-D442-7F7B-AB91-ADD16D658B3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7" y="1705"/>
              <a:ext cx="3599" cy="3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投资日历投研带货二维码">
              <a:extLst>
                <a:ext uri="{FF2B5EF4-FFF2-40B4-BE49-F238E27FC236}">
                  <a16:creationId xmlns:a16="http://schemas.microsoft.com/office/drawing/2014/main" id="{D0385EA6-FC11-692C-3860-C002987715B2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17" y="2482"/>
              <a:ext cx="3120" cy="312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8753F5E-9A35-052E-8BAF-B9E3A3D91CE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64" y="1645"/>
              <a:ext cx="3614" cy="8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36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扫码购买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F39BD7D-9DC7-988A-33C2-EEB7388661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6805" y="0"/>
            <a:ext cx="8002905" cy="751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陪您与牛同行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9B3B2BD-C933-DE18-F973-67EB06B786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17030" y="1181100"/>
            <a:ext cx="5143500" cy="12407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您知道不同游资的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操作风格是怎样的吗</a:t>
            </a:r>
            <a:r>
              <a:rPr lang="en-US" altLang="zh-CN" sz="36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</a:p>
        </p:txBody>
      </p:sp>
      <p:pic>
        <p:nvPicPr>
          <p:cNvPr id="10" name="图片 9" descr="600×800-4">
            <a:extLst>
              <a:ext uri="{FF2B5EF4-FFF2-40B4-BE49-F238E27FC236}">
                <a16:creationId xmlns:a16="http://schemas.microsoft.com/office/drawing/2014/main" id="{BC278BD3-75BA-BB27-7588-08F7050C98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4046" b="22630"/>
          <a:stretch>
            <a:fillRect/>
          </a:stretch>
        </p:blipFill>
        <p:spPr>
          <a:xfrm>
            <a:off x="6678930" y="2364740"/>
            <a:ext cx="5196840" cy="3695065"/>
          </a:xfrm>
          <a:prstGeom prst="rect">
            <a:avLst/>
          </a:prstGeom>
        </p:spPr>
      </p:pic>
      <p:pic>
        <p:nvPicPr>
          <p:cNvPr id="11" name="图片 10" descr="2024-05投资日历_23">
            <a:extLst>
              <a:ext uri="{FF2B5EF4-FFF2-40B4-BE49-F238E27FC236}">
                <a16:creationId xmlns:a16="http://schemas.microsoft.com/office/drawing/2014/main" id="{B83254FE-1767-7918-F54F-4E524780C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909"/>
          <a:stretch>
            <a:fillRect/>
          </a:stretch>
        </p:blipFill>
        <p:spPr>
          <a:xfrm>
            <a:off x="3197860" y="1181735"/>
            <a:ext cx="3452495" cy="48971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592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50240"/>
            <a:ext cx="4386580" cy="5931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06925" y="1393190"/>
            <a:ext cx="64852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影响市场赚钱效应（启动龙头胜率）</a:t>
            </a:r>
            <a:r>
              <a:rPr lang="en-US" altLang="zh-CN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个核心因素</a:t>
            </a:r>
          </a:p>
          <a:p>
            <a:endParaRPr lang="zh-CN" altLang="en-US" sz="28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en-US" altLang="zh-CN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、市场成交量</a:t>
            </a:r>
          </a:p>
          <a:p>
            <a:endParaRPr lang="zh-CN" altLang="en-US" sz="28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en-US" altLang="zh-CN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、龙头连板情绪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800735"/>
            <a:ext cx="10572750" cy="4960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4200" b="0" i="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明年依旧是结构性行情！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3360" y="5809615"/>
            <a:ext cx="11053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3-5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年一次小机会，</a:t>
            </a:r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8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年一次大机会！指数行情、价值投资行情还需要</a:t>
            </a:r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2024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年一年的磨底时间，所以市场风格依然跟近期的行情差不多，还是围绕热点，围绕强势股的结构性机会！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启动龙头两个买点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4190" y="1334770"/>
            <a:ext cx="11097260" cy="40011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38922" y="1016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启动龙头战法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11250" y="225806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容易买到首波启动的龙头，而且首次分歧给买点上车机会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龙头两个核心买点！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540" y="783590"/>
            <a:ext cx="5882005" cy="58077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370955" y="902970"/>
            <a:ext cx="4862830" cy="556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、买点一：</a:t>
            </a:r>
          </a:p>
          <a:p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启动龙头反包模型：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涨停后分化第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2-3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天找买点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r>
              <a:rPr lang="en-US" altLang="zh-CN" sz="3200" b="1" dirty="0" err="1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上升回档模型</a:t>
            </a:r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(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不跌破熊线，大盘环境好</a:t>
            </a:r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)：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黑体" panose="02010609060101010101" charset="-122"/>
              </a:rPr>
              <a:t>日线死叉末端找买点</a:t>
            </a: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57877f6-fe8c-4c47-ab4c-274c99a6a791"/>
  <p:tag name="COMMONDATA" val="eyJoZGlkIjoiODYwYjEwMWQ3MzJhY2NkYjg2N2RlMDIwNjg4Y2RiYz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9200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82,&quot;width&quot;:10544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965</Words>
  <Application>Microsoft Office PowerPoint</Application>
  <PresentationFormat>宽屏</PresentationFormat>
  <Paragraphs>119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Noto Sans S Chinese Bold</vt:lpstr>
      <vt:lpstr>Noto Sans S Chinese Medium</vt:lpstr>
      <vt:lpstr>思源黑体 CN Bold</vt:lpstr>
      <vt:lpstr>思源黑体 CN Light</vt:lpstr>
      <vt:lpstr>思源黑体 CN Medium</vt:lpstr>
      <vt:lpstr>思源黑体 CN Normal</vt:lpstr>
      <vt:lpstr>微软雅黑</vt:lpstr>
      <vt:lpstr>Arial</vt:lpstr>
      <vt:lpstr>Calibri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339</cp:revision>
  <dcterms:created xsi:type="dcterms:W3CDTF">2019-06-19T02:08:00Z</dcterms:created>
  <dcterms:modified xsi:type="dcterms:W3CDTF">2023-11-20T10:34:35Z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E6DB94C4390E4C00A56799CC136AE05C_13</vt:lpwstr>
  </property>
</Properties>
</file>