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447" r:id="rId3"/>
    <p:sldId id="689" r:id="rId4"/>
    <p:sldId id="761" r:id="rId6"/>
    <p:sldId id="823" r:id="rId7"/>
    <p:sldId id="803" r:id="rId8"/>
    <p:sldId id="856" r:id="rId9"/>
    <p:sldId id="874" r:id="rId10"/>
    <p:sldId id="857" r:id="rId11"/>
    <p:sldId id="875" r:id="rId12"/>
    <p:sldId id="822" r:id="rId13"/>
    <p:sldId id="821" r:id="rId14"/>
    <p:sldId id="759" r:id="rId15"/>
    <p:sldId id="477" r:id="rId16"/>
    <p:sldId id="518" r:id="rId17"/>
    <p:sldId id="587" r:id="rId18"/>
    <p:sldId id="650" r:id="rId19"/>
    <p:sldId id="651" r:id="rId20"/>
    <p:sldId id="260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2CD"/>
    <a:srgbClr val="D3000A"/>
    <a:srgbClr val="FFF1DD"/>
    <a:srgbClr val="FFFFFD"/>
    <a:srgbClr val="FFF6DA"/>
    <a:srgbClr val="FFEFCC"/>
    <a:srgbClr val="F3CC9D"/>
    <a:srgbClr val="D00007"/>
    <a:srgbClr val="FDF248"/>
    <a:srgbClr val="D2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84"/>
      </p:cViewPr>
      <p:guideLst>
        <p:guide orient="horz" pos="2350"/>
        <p:guide pos="36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5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3" name="图片 2" descr="组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8130" y="2010093"/>
            <a:ext cx="2786380" cy="2837815"/>
          </a:xfrm>
          <a:prstGeom prst="rect">
            <a:avLst/>
          </a:prstGeom>
        </p:spPr>
      </p:pic>
      <p:pic>
        <p:nvPicPr>
          <p:cNvPr id="7" name="图片 6" descr="组 19 拷贝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椭圆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2273" y="2047875"/>
            <a:ext cx="1229360" cy="130937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49" y="0"/>
            <a:ext cx="12192000" cy="6858000"/>
          </a:xfrm>
          <a:prstGeom prst="rect">
            <a:avLst/>
          </a:prstGeom>
        </p:spPr>
      </p:pic>
      <p:pic>
        <p:nvPicPr>
          <p:cNvPr id="17" name="图片 1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4" name="图片 3" descr="组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815" y="2126615"/>
            <a:ext cx="6503670" cy="2605405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46705" y="6488430"/>
            <a:ext cx="6490335" cy="20891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6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38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0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3585" cy="684784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2" name="六边形 1"/>
              <p:cNvSpPr/>
              <p:nvPr/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3" name="六边形 2"/>
              <p:cNvSpPr/>
              <p:nvPr/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535" y="269875"/>
            <a:ext cx="1286510" cy="28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12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月初的结构展望（双底后周金）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" y="1155065"/>
            <a:ext cx="4104005" cy="41090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9720" y="5699760"/>
            <a:ext cx="8964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周线死叉要完成日线双底的构筑，周线的上升回档波段。</a:t>
            </a:r>
            <a:r>
              <a:rPr lang="en-US" altLang="zh-CN"/>
              <a:t>12</a:t>
            </a:r>
            <a:r>
              <a:rPr lang="zh-CN" altLang="en-US"/>
              <a:t>月初很多股走出老鸭头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740" y="1155065"/>
            <a:ext cx="3656965" cy="4229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765" y="1500505"/>
            <a:ext cx="3709670" cy="35388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超跌股的修复（补涨）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988060"/>
            <a:ext cx="5293995" cy="23304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3477895"/>
            <a:ext cx="4440555" cy="27539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775" y="1136015"/>
            <a:ext cx="5779770" cy="45631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386195" y="5798820"/>
            <a:ext cx="4375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海洋寻底</a:t>
            </a:r>
            <a:r>
              <a:rPr lang="en-US" altLang="zh-CN"/>
              <a:t>——</a:t>
            </a:r>
            <a:r>
              <a:rPr lang="zh-CN" altLang="en-US"/>
              <a:t>主力状态变紫（游资拉升）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研报选股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——12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月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9560" y="744855"/>
            <a:ext cx="11011535" cy="2449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80000"/>
              </a:lnSpc>
            </a:pP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4671060" y="5929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以中线上攻为核心寻找</a:t>
            </a:r>
            <a:r>
              <a:rPr lang="zh-CN" altLang="en-US">
                <a:solidFill>
                  <a:srgbClr val="FF0000"/>
                </a:solidFill>
              </a:rPr>
              <a:t>资金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控盘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885" y="1104900"/>
            <a:ext cx="7871460" cy="4264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机会从底部开始（九套战法）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861695"/>
            <a:ext cx="9660255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被套个股要不要卖（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280" y="809625"/>
            <a:ext cx="6428105" cy="5234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69210" y="5993130"/>
            <a:ext cx="7621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出现海洋寻底大底以上信号是中期底部的概率较大，代表非理性杀跌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主力状态变紫是高点，蓝色区域没归零就依旧存在超跌反弹需求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endParaRPr lang="en-US" alt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145" y="953770"/>
            <a:ext cx="5092700" cy="5057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周线金叉意味着什么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pic>
        <p:nvPicPr>
          <p:cNvPr id="2" name="图片 1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62120" y="6036310"/>
            <a:ext cx="4841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周线金叉三周内大概率有两波上涨结构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_1669802519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" y="0"/>
            <a:ext cx="119811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82955" y="4153535"/>
            <a:ext cx="6149340" cy="1397000"/>
            <a:chOff x="1233" y="6475"/>
            <a:chExt cx="9684" cy="2200"/>
          </a:xfrm>
        </p:grpSpPr>
        <p:pic>
          <p:nvPicPr>
            <p:cNvPr id="3" name="图片 2" descr="矩形6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3" y="6475"/>
              <a:ext cx="9684" cy="22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25" y="6669"/>
              <a:ext cx="9101" cy="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十年证券市场经验，本科金融主修。个人独创《底部三买点》《一分钟选股法》 《五进五出法》 </a:t>
              </a:r>
              <a:r>
                <a:rPr lang="en-US" altLang="zh-CN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,</a:t>
              </a: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配合短线买卖《超级买入法》深入浅出的解析个股买卖原理，提倡用最简单的方式去操作股票。</a:t>
              </a:r>
              <a:endParaRPr lang="zh-CN" altLang="en-US" sz="1600">
                <a:solidFill>
                  <a:srgbClr val="FFF9E7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05155" y="1255395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权重开路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05790" y="2400300"/>
            <a:ext cx="6504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6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酝酿老鸭头波段</a:t>
            </a:r>
            <a:endParaRPr lang="zh-CN" altLang="en-US" sz="6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2640" y="3621405"/>
            <a:ext cx="6111240" cy="460375"/>
            <a:chOff x="1462" y="5760"/>
            <a:chExt cx="9624" cy="725"/>
          </a:xfrm>
        </p:grpSpPr>
        <p:sp>
          <p:nvSpPr>
            <p:cNvPr id="16" name="文本框 15"/>
            <p:cNvSpPr txBox="1"/>
            <p:nvPr/>
          </p:nvSpPr>
          <p:spPr>
            <a:xfrm>
              <a:off x="4453" y="5760"/>
              <a:ext cx="36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11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19:30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19" y="6103"/>
              <a:ext cx="2267" cy="39"/>
            </a:xfrm>
            <a:prstGeom prst="rect">
              <a:avLst/>
            </a:prstGeom>
            <a:gradFill>
              <a:gsLst>
                <a:gs pos="100000">
                  <a:srgbClr val="FAFAFA">
                    <a:lumMod val="0"/>
                    <a:lumOff val="100000"/>
                    <a:alpha val="0"/>
                  </a:srgbClr>
                </a:gs>
                <a:gs pos="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62" y="6103"/>
              <a:ext cx="2268" cy="39"/>
            </a:xfrm>
            <a:prstGeom prst="rect">
              <a:avLst/>
            </a:prstGeom>
            <a:gradFill>
              <a:gsLst>
                <a:gs pos="0">
                  <a:srgbClr val="FAFAFA">
                    <a:lumMod val="0"/>
                    <a:lumOff val="100000"/>
                    <a:alpha val="0"/>
                  </a:srgbClr>
                </a:gs>
                <a:gs pos="10000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752483" y="915404"/>
            <a:ext cx="3747600" cy="568695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06360" y="1515110"/>
            <a:ext cx="645795" cy="2847340"/>
            <a:chOff x="11559" y="2080"/>
            <a:chExt cx="1017" cy="4484"/>
          </a:xfrm>
        </p:grpSpPr>
        <p:sp>
          <p:nvSpPr>
            <p:cNvPr id="27" name="文本框 26"/>
            <p:cNvSpPr txBox="1"/>
            <p:nvPr/>
          </p:nvSpPr>
          <p:spPr>
            <a:xfrm>
              <a:off x="11949" y="2080"/>
              <a:ext cx="627" cy="23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经传多赢资深投顾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559" y="2080"/>
              <a:ext cx="627" cy="12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执业编号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5400000">
              <a:off x="10173" y="4622"/>
              <a:ext cx="3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:A1120616080001</a:t>
              </a:r>
              <a:endParaRPr lang="en-US" altLang="zh-CN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32775" y="1497965"/>
            <a:ext cx="551815" cy="1456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FFFD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罗雪奎</a:t>
            </a:r>
            <a:endParaRPr lang="zh-CN" altLang="en-US" sz="2400">
              <a:solidFill>
                <a:srgbClr val="FFFFFD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00720" y="1567815"/>
            <a:ext cx="0" cy="88709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0875" y="53340"/>
            <a:ext cx="8350885" cy="649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月线底背离金叉，季线即将金叉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805815"/>
            <a:ext cx="6653530" cy="5685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6280" y="4553585"/>
            <a:ext cx="406400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反正就是</a:t>
            </a:r>
            <a:endParaRPr lang="zh-CN" altLang="en-US"/>
          </a:p>
          <a:p>
            <a:endParaRPr lang="zh-CN" altLang="en-US"/>
          </a:p>
          <a:p>
            <a:r>
              <a:rPr lang="zh-CN" altLang="en-US" sz="4800">
                <a:solidFill>
                  <a:srgbClr val="FF0000"/>
                </a:solidFill>
              </a:rPr>
              <a:t>未来可期</a:t>
            </a:r>
            <a:endParaRPr lang="zh-CN" altLang="en-US" sz="480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280" y="820420"/>
            <a:ext cx="4903470" cy="3676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大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     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盘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644380" y="2781300"/>
            <a:ext cx="22542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筹码下移依旧是当下市场自身的运行需求，</a:t>
            </a:r>
            <a:endParaRPr lang="zh-CN" altLang="en-US"/>
          </a:p>
          <a:p>
            <a:r>
              <a:rPr lang="zh-CN" altLang="en-US"/>
              <a:t>在</a:t>
            </a:r>
            <a:r>
              <a:rPr lang="zh-CN" altLang="en-US">
                <a:solidFill>
                  <a:srgbClr val="FF0000"/>
                </a:solidFill>
              </a:rPr>
              <a:t>资金翻绿</a:t>
            </a:r>
            <a:r>
              <a:rPr lang="zh-CN" altLang="en-US"/>
              <a:t>的背景下，市场会有个震荡过程</a:t>
            </a:r>
            <a:r>
              <a:rPr lang="en-US" altLang="zh-CN"/>
              <a:t>“</a:t>
            </a:r>
            <a:r>
              <a:rPr lang="zh-CN" altLang="en-US"/>
              <a:t>磨人</a:t>
            </a:r>
            <a:r>
              <a:rPr lang="en-US" altLang="zh-CN"/>
              <a:t>”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90" y="968375"/>
            <a:ext cx="9627870" cy="54876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11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月中下旬的特点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50925" y="960120"/>
            <a:ext cx="83470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a.</a:t>
            </a:r>
            <a:r>
              <a:rPr lang="zh-CN" altLang="en-US" sz="2400">
                <a:solidFill>
                  <a:srgbClr val="FF0000"/>
                </a:solidFill>
              </a:rPr>
              <a:t>资金翻绿</a:t>
            </a:r>
            <a:r>
              <a:rPr lang="en-US" altLang="zh-CN" sz="2400">
                <a:solidFill>
                  <a:srgbClr val="FF0000"/>
                </a:solidFill>
              </a:rPr>
              <a:t>+</a:t>
            </a:r>
            <a:r>
              <a:rPr lang="zh-CN" altLang="en-US" sz="2400">
                <a:solidFill>
                  <a:srgbClr val="FF0000"/>
                </a:solidFill>
              </a:rPr>
              <a:t>短线上攻回落</a:t>
            </a:r>
            <a:r>
              <a:rPr lang="zh-CN" altLang="en-US" sz="2400"/>
              <a:t>（个股注意冲高回落，假金叉增加）</a:t>
            </a:r>
            <a:endParaRPr lang="zh-CN" altLang="en-US" sz="2400"/>
          </a:p>
          <a:p>
            <a:r>
              <a:rPr lang="zh-CN" altLang="en-US" sz="2400"/>
              <a:t>b.</a:t>
            </a:r>
            <a:r>
              <a:rPr lang="zh-CN" altLang="en-US" sz="2400">
                <a:solidFill>
                  <a:srgbClr val="FF0000"/>
                </a:solidFill>
              </a:rPr>
              <a:t>周线死叉</a:t>
            </a:r>
            <a:r>
              <a:rPr lang="zh-CN" altLang="en-US" sz="2400"/>
              <a:t> （个股要震荡消化上轮周线金叉的</a:t>
            </a:r>
            <a:r>
              <a:rPr lang="zh-CN" altLang="en-US" sz="2400">
                <a:solidFill>
                  <a:srgbClr val="CB02CD"/>
                </a:solidFill>
              </a:rPr>
              <a:t>获利盘</a:t>
            </a:r>
            <a:r>
              <a:rPr lang="zh-CN" altLang="en-US" sz="2400"/>
              <a:t>）</a:t>
            </a:r>
            <a:endParaRPr lang="zh-CN" altLang="en-US" sz="2400"/>
          </a:p>
          <a:p>
            <a:r>
              <a:rPr lang="zh-CN" altLang="en-US" sz="2400"/>
              <a:t>c.</a:t>
            </a:r>
            <a:r>
              <a:rPr lang="zh-CN" altLang="en-US" sz="2400">
                <a:solidFill>
                  <a:srgbClr val="FF0000"/>
                </a:solidFill>
              </a:rPr>
              <a:t>年底拉权重需求</a:t>
            </a:r>
            <a:r>
              <a:rPr lang="zh-CN" altLang="en-US" sz="2400"/>
              <a:t>（排名战）</a:t>
            </a:r>
            <a:endParaRPr lang="zh-CN" altLang="en-US" sz="2400"/>
          </a:p>
          <a:p>
            <a:r>
              <a:rPr lang="zh-CN" altLang="en-US" sz="2400"/>
              <a:t>d.</a:t>
            </a:r>
            <a:r>
              <a:rPr lang="zh-CN" altLang="en-US" sz="2400">
                <a:solidFill>
                  <a:srgbClr val="FF0000"/>
                </a:solidFill>
              </a:rPr>
              <a:t>中线上攻攀升，（高控盘+冷门补涨）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2973070"/>
            <a:ext cx="3023870" cy="3509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110" y="1918335"/>
            <a:ext cx="2179320" cy="4564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80" y="2973070"/>
            <a:ext cx="2734310" cy="35096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77765" y="4006215"/>
            <a:ext cx="1964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无控盘</a:t>
            </a:r>
            <a:r>
              <a:rPr lang="en-US" altLang="zh-CN"/>
              <a:t> </a:t>
            </a:r>
            <a:r>
              <a:rPr lang="zh-CN" altLang="en-US"/>
              <a:t>无资金个股的冷门股补涨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809990" y="267335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有控盘有资金</a:t>
            </a:r>
            <a:endParaRPr lang="zh-CN" altLang="en-US"/>
          </a:p>
          <a:p>
            <a:r>
              <a:rPr lang="zh-CN" altLang="en-US"/>
              <a:t>个股强者恒强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11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月回顾，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12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月展望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56565" y="1842135"/>
            <a:ext cx="56038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11</a:t>
            </a:r>
            <a:r>
              <a:rPr lang="zh-CN" altLang="en-US" sz="2800">
                <a:solidFill>
                  <a:srgbClr val="FF0000"/>
                </a:solidFill>
              </a:rPr>
              <a:t>月关键词：</a:t>
            </a:r>
            <a:endParaRPr lang="zh-CN" altLang="en-US" sz="2800">
              <a:solidFill>
                <a:srgbClr val="FF0000"/>
              </a:solidFill>
            </a:endParaRPr>
          </a:p>
          <a:p>
            <a:r>
              <a:rPr lang="en-US" altLang="zh-CN" sz="2800"/>
              <a:t>1.</a:t>
            </a:r>
            <a:r>
              <a:rPr lang="zh-CN" altLang="en-US" sz="2800"/>
              <a:t>上旬涨信创、医药，下旬涨权重</a:t>
            </a:r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补跌</a:t>
            </a:r>
            <a:r>
              <a:rPr lang="en-US" altLang="zh-CN" sz="2800"/>
              <a:t>3030 KDJ </a:t>
            </a:r>
            <a:r>
              <a:rPr lang="zh-CN" altLang="en-US" sz="2800"/>
              <a:t>下轨证券</a:t>
            </a:r>
            <a:endParaRPr lang="en-US" altLang="zh-CN" sz="2800"/>
          </a:p>
          <a:p>
            <a:r>
              <a:rPr lang="en-US" altLang="zh-CN" sz="2800"/>
              <a:t>3.</a:t>
            </a:r>
            <a:r>
              <a:rPr lang="zh-CN" altLang="en-US" sz="2800"/>
              <a:t>权重低吸</a:t>
            </a:r>
            <a:endParaRPr lang="zh-CN" altLang="en-US" sz="2800"/>
          </a:p>
          <a:p>
            <a:r>
              <a:rPr lang="en-US" altLang="zh-CN" sz="2800"/>
              <a:t>4.</a:t>
            </a:r>
            <a:r>
              <a:rPr lang="zh-CN" altLang="en-US" sz="2800"/>
              <a:t>组合拳布局</a:t>
            </a:r>
            <a:endParaRPr lang="zh-CN" altLang="en-US" sz="2800"/>
          </a:p>
          <a:p>
            <a:r>
              <a:rPr lang="en-US" altLang="zh-CN" sz="2800"/>
              <a:t>5.50</a:t>
            </a:r>
            <a:r>
              <a:rPr lang="zh-CN" altLang="en-US" sz="2800"/>
              <a:t>家涨停躺底到</a:t>
            </a:r>
            <a:r>
              <a:rPr lang="en-US" altLang="zh-CN" sz="2800"/>
              <a:t>100</a:t>
            </a:r>
            <a:r>
              <a:rPr lang="zh-CN" altLang="en-US" sz="2800"/>
              <a:t>家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6976745" y="2197100"/>
            <a:ext cx="45891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12</a:t>
            </a:r>
            <a:r>
              <a:rPr lang="zh-CN" altLang="en-US" sz="2800">
                <a:solidFill>
                  <a:srgbClr val="FF0000"/>
                </a:solidFill>
              </a:rPr>
              <a:t>月关键词</a:t>
            </a:r>
            <a:r>
              <a:rPr lang="en-US" altLang="zh-CN" sz="2800">
                <a:solidFill>
                  <a:srgbClr val="FF0000"/>
                </a:solidFill>
              </a:rPr>
              <a:t>:</a:t>
            </a:r>
            <a:endParaRPr lang="en-US" altLang="zh-CN" sz="2800">
              <a:solidFill>
                <a:srgbClr val="FF0000"/>
              </a:solidFill>
            </a:endParaRPr>
          </a:p>
          <a:p>
            <a:r>
              <a:rPr lang="en-US" altLang="zh-CN" sz="2800"/>
              <a:t>1.</a:t>
            </a:r>
            <a:r>
              <a:rPr lang="zh-CN" altLang="en-US" sz="2800"/>
              <a:t>美联储加息（预期</a:t>
            </a:r>
            <a:r>
              <a:rPr lang="en-US" altLang="zh-CN" sz="2800"/>
              <a:t>50</a:t>
            </a:r>
            <a:r>
              <a:rPr lang="zh-CN" altLang="en-US" sz="2800"/>
              <a:t>基点）</a:t>
            </a:r>
            <a:endParaRPr lang="zh-CN" altLang="en-US" sz="2800"/>
          </a:p>
          <a:p>
            <a:r>
              <a:rPr lang="en-US" altLang="zh-CN" sz="2800"/>
              <a:t>2.</a:t>
            </a:r>
            <a:r>
              <a:rPr lang="zh-CN" altLang="en-US" sz="2800"/>
              <a:t>经济工作会议</a:t>
            </a:r>
            <a:endParaRPr lang="zh-CN" altLang="en-US" sz="2800"/>
          </a:p>
          <a:p>
            <a:r>
              <a:rPr lang="en-US" altLang="zh-CN" sz="2800"/>
              <a:t>3.</a:t>
            </a:r>
            <a:r>
              <a:rPr lang="zh-CN" altLang="en-US" sz="2800"/>
              <a:t>基金排名战（权重）</a:t>
            </a:r>
            <a:endParaRPr lang="zh-CN" altLang="en-US" sz="2800"/>
          </a:p>
          <a:p>
            <a:r>
              <a:rPr lang="en-US" altLang="zh-CN" sz="2800"/>
              <a:t>4.</a:t>
            </a:r>
            <a:r>
              <a:rPr lang="zh-CN" altLang="en-US" sz="2800"/>
              <a:t>题材周线金叉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市场情绪在走好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" y="1089660"/>
            <a:ext cx="3543300" cy="2228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3400" y="3435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指数重心上移，补缺快速反包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45" y="1089660"/>
            <a:ext cx="4080510" cy="297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095" y="1129030"/>
            <a:ext cx="3308350" cy="29381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597400" y="4159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老热点资金翻绿反弹（磨顶）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728075" y="4159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3.</a:t>
            </a:r>
            <a:r>
              <a:rPr lang="zh-CN" altLang="en-US"/>
              <a:t>新热点资金翻红主升浪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" y="4289425"/>
            <a:ext cx="3673475" cy="22021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65575" y="5699125"/>
            <a:ext cx="562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4.</a:t>
            </a:r>
            <a:r>
              <a:rPr lang="zh-CN" altLang="en-US"/>
              <a:t>不断有新热点突破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70777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题材周线死叉调整还有最后一跌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88250" y="2061210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837555" y="4916170"/>
            <a:ext cx="5542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70C0"/>
                </a:solidFill>
              </a:rPr>
              <a:t>题材类中小盘个股</a:t>
            </a:r>
            <a:r>
              <a:rPr lang="zh-CN" altLang="en-US"/>
              <a:t>依旧在平均股价</a:t>
            </a:r>
            <a:r>
              <a:rPr lang="zh-CN" altLang="en-US">
                <a:solidFill>
                  <a:srgbClr val="FF0000"/>
                </a:solidFill>
              </a:rPr>
              <a:t>死叉三周</a:t>
            </a:r>
            <a:r>
              <a:rPr lang="zh-CN" altLang="en-US"/>
              <a:t>内，要警惕</a:t>
            </a:r>
            <a:r>
              <a:rPr lang="en-US" altLang="zh-CN"/>
              <a:t>11</a:t>
            </a:r>
            <a:r>
              <a:rPr lang="zh-CN" altLang="en-US"/>
              <a:t>月底</a:t>
            </a:r>
            <a:r>
              <a:rPr lang="en-US" altLang="zh-CN"/>
              <a:t>12</a:t>
            </a:r>
            <a:r>
              <a:rPr lang="zh-CN" altLang="en-US"/>
              <a:t>月初的最后一跌（牛线下移），等</a:t>
            </a:r>
            <a:r>
              <a:rPr lang="zh-CN" altLang="en-US">
                <a:solidFill>
                  <a:srgbClr val="FF0000"/>
                </a:solidFill>
              </a:rPr>
              <a:t>死叉三周后</a:t>
            </a:r>
            <a:r>
              <a:rPr lang="zh-CN" altLang="en-US"/>
              <a:t>再逐渐抄底。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5" y="1042670"/>
            <a:ext cx="4841875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665" y="2433955"/>
            <a:ext cx="3358515" cy="2375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65" y="1135380"/>
            <a:ext cx="3524885" cy="2388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132840" y="439864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资金翻绿的背景下</a:t>
            </a:r>
            <a:endParaRPr lang="zh-CN" altLang="en-US"/>
          </a:p>
          <a:p>
            <a:r>
              <a:rPr lang="zh-CN" altLang="en-US"/>
              <a:t>要注意市场喇叭口</a:t>
            </a:r>
            <a:endParaRPr lang="zh-CN" altLang="en-US"/>
          </a:p>
          <a:p>
            <a:r>
              <a:rPr lang="zh-CN" altLang="en-US"/>
              <a:t>调整释放。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338445" y="378460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若是喇叭口盘面不宜开仓</a:t>
            </a:r>
            <a:endParaRPr lang="zh-CN" altLang="en-US"/>
          </a:p>
          <a:p>
            <a:r>
              <a:rPr lang="zh-CN" altLang="en-US"/>
              <a:t>为题材调整盘面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4860" y="52705"/>
            <a:ext cx="8350885" cy="666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11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月回顾，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12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月展望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06335" y="2036445"/>
            <a:ext cx="4897755" cy="128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430" y="869315"/>
            <a:ext cx="6508115" cy="3406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5" y="925830"/>
            <a:ext cx="4935855" cy="2773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4425950"/>
            <a:ext cx="4949825" cy="19513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73645" y="47574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突破启动龙头，坚持突破回踩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COMMONDATA" val="eyJoZGlkIjoiNmMwZWZiYmY4MDMwMmJhNTMyNTQ2Mzg2YzlkZTMyYjAifQ=="/>
  <p:tag name="KSO_WPP_MARK_KEY" val="63b73d1f-0b1f-4c5c-8f95-48ef5685f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WPS 演示</Application>
  <PresentationFormat>宽屏</PresentationFormat>
  <Paragraphs>149</Paragraphs>
  <Slides>18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Noto Sans S Chinese Regular</vt:lpstr>
      <vt:lpstr>思源黑体 CN Light</vt:lpstr>
      <vt:lpstr>思源黑体 CN Regular</vt:lpstr>
      <vt:lpstr>思源黑体</vt:lpstr>
      <vt:lpstr>思源黑体 Light</vt:lpstr>
      <vt:lpstr>黑体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ziggy</cp:lastModifiedBy>
  <cp:revision>407</cp:revision>
  <dcterms:created xsi:type="dcterms:W3CDTF">2019-06-19T02:08:00Z</dcterms:created>
  <dcterms:modified xsi:type="dcterms:W3CDTF">2022-11-30T10:02:16Z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9C5ADCA4A2D14648A9C614D905252FCC</vt:lpwstr>
  </property>
</Properties>
</file>