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80" r:id="rId3"/>
    <p:sldId id="310" r:id="rId4"/>
    <p:sldId id="266" r:id="rId5"/>
    <p:sldId id="267" r:id="rId7"/>
    <p:sldId id="269" r:id="rId8"/>
    <p:sldId id="325" r:id="rId9"/>
    <p:sldId id="316" r:id="rId10"/>
    <p:sldId id="301" r:id="rId11"/>
    <p:sldId id="333" r:id="rId12"/>
    <p:sldId id="334" r:id="rId13"/>
    <p:sldId id="318" r:id="rId14"/>
    <p:sldId id="307" r:id="rId15"/>
    <p:sldId id="329" r:id="rId16"/>
    <p:sldId id="330" r:id="rId17"/>
    <p:sldId id="320" r:id="rId18"/>
    <p:sldId id="323" r:id="rId19"/>
    <p:sldId id="331" r:id="rId20"/>
    <p:sldId id="335" r:id="rId21"/>
    <p:sldId id="315" r:id="rId22"/>
    <p:sldId id="271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60" y="102"/>
      </p:cViewPr>
      <p:guideLst>
        <p:guide orient="horz" pos="215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4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经传多赢投研总监：杨春虎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丨执业编号：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A1120619100003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_166132142750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1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0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3.xml"/><Relationship Id="rId2" Type="http://schemas.openxmlformats.org/officeDocument/2006/relationships/image" Target="../media/image10.png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6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公募基金，市场主力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26543" y="5448816"/>
            <a:ext cx="10138914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b="1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全部机构数据规则：</a:t>
            </a:r>
            <a:endParaRPr lang="en-US" altLang="zh-CN" sz="1600" b="1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一，三季度结束，一个月后全部公布完，二季度结束两个月，四季度结束，</a:t>
            </a:r>
            <a:r>
              <a:rPr lang="en-US" altLang="zh-CN" sz="16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4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个月全部公布完。</a:t>
            </a:r>
            <a:endParaRPr lang="zh-CN" altLang="en-US" sz="16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600" b="1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公募基金公布规则：</a:t>
            </a:r>
            <a:endParaRPr lang="en-US" altLang="zh-CN" sz="1600" b="1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/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每个季度结束后</a:t>
            </a:r>
            <a:r>
              <a:rPr lang="en-US" altLang="zh-CN" sz="16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15</a:t>
            </a:r>
            <a:r>
              <a:rPr lang="zh-CN" altLang="en-US" sz="1600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个工作日公布，一三季度公布十大重仓，二四季度公布全部持仓，推荐十大重仓分析。</a:t>
            </a:r>
            <a:endParaRPr lang="en-US" altLang="zh-CN" sz="1600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849" y="737236"/>
            <a:ext cx="8698302" cy="4711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基金建仓，持续跟踪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基金建仓，持续关注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矩形 11"/>
          <p:cNvSpPr>
            <a:spLocks noChangeArrowheads="1"/>
          </p:cNvSpPr>
          <p:nvPr/>
        </p:nvSpPr>
        <p:spPr bwMode="auto">
          <a:xfrm>
            <a:off x="2937798" y="5809112"/>
            <a:ext cx="63164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defRPr/>
            </a:pPr>
            <a:r>
              <a:rPr lang="zh-CN" altLang="en-US" sz="160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公募基金连续建仓，中长期持续关注</a:t>
            </a:r>
            <a:endParaRPr lang="zh-CN" altLang="en-US" sz="160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7559" y="737235"/>
            <a:ext cx="9336877" cy="5057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高位建仓，关注控盘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矩形 11"/>
          <p:cNvSpPr>
            <a:spLocks noChangeArrowheads="1"/>
          </p:cNvSpPr>
          <p:nvPr/>
        </p:nvSpPr>
        <p:spPr bwMode="auto">
          <a:xfrm>
            <a:off x="2937798" y="5809112"/>
            <a:ext cx="63164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defRPr/>
            </a:pPr>
            <a:r>
              <a:rPr lang="zh-CN" altLang="en-US" sz="160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高位继续建仓，关注趋势启动，跟踪控盘二次机会</a:t>
            </a:r>
            <a:endParaRPr lang="zh-CN" altLang="en-US" sz="160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0673" y="756955"/>
            <a:ext cx="9290650" cy="503243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持续建仓，等待突破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矩形 11"/>
          <p:cNvSpPr>
            <a:spLocks noChangeArrowheads="1"/>
          </p:cNvSpPr>
          <p:nvPr/>
        </p:nvSpPr>
        <p:spPr bwMode="auto">
          <a:xfrm>
            <a:off x="2937798" y="5809112"/>
            <a:ext cx="63164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defRPr/>
            </a:pPr>
            <a:r>
              <a:rPr lang="zh-CN" altLang="en-US" sz="1600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公募连续建仓，等待突破机会，属于洗盘建仓期</a:t>
            </a:r>
            <a:endParaRPr lang="zh-CN" altLang="en-US" sz="1600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5514" y="737235"/>
            <a:ext cx="9340968" cy="505969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公募狙击，优选个股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公募狙击，快人一步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09181" y="5768409"/>
            <a:ext cx="6173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每个季度结束后的第一个月的月底，数据出炉</a:t>
            </a:r>
            <a:endParaRPr lang="en-US" altLang="zh-CN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十大重仓，流通排序，选择个股，等待模式</a:t>
            </a:r>
            <a:endParaRPr lang="en-US" altLang="zh-CN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7466" y="767366"/>
            <a:ext cx="9177067" cy="497091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公募加仓，控盘向上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09181" y="5768409"/>
            <a:ext cx="6173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公募基金持续加仓，控盘介入，跟随趋势</a:t>
            </a:r>
            <a:endParaRPr lang="en-US" altLang="zh-CN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7984" y="762230"/>
            <a:ext cx="9196032" cy="498118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公募加仓，控盘向上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09181" y="5768409"/>
            <a:ext cx="6173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公募基金持续加仓，控盘介入，跟随趋势</a:t>
            </a:r>
            <a:endParaRPr lang="en-US" altLang="zh-CN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1839" y="737235"/>
            <a:ext cx="9288321" cy="503117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总海报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5110" y="1038225"/>
            <a:ext cx="68453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公募狙击</a:t>
            </a:r>
            <a:endParaRPr lang="en-US" altLang="zh-CN" sz="8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8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紧跟主力</a:t>
            </a:r>
            <a:endParaRPr lang="zh-CN" altLang="en-US" sz="8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78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杨春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36865" y="574040"/>
            <a:ext cx="3561715" cy="57099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57797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246253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334708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4231640"/>
            <a:ext cx="6927850" cy="714375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4086225" y="127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304419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216090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94906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2244090"/>
            <a:ext cx="5340350" cy="80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公募基金，市场主力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3127375"/>
            <a:ext cx="5340350" cy="80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基金建仓，持续跟踪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4032250"/>
            <a:ext cx="5340350" cy="80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公募狙击，优选个股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78705" y="1434470"/>
            <a:ext cx="5340350" cy="80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指数震荡，题材分化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指数震荡，题材分化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指数震荡，资金建仓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11902" y="558644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大阳后震荡整理，资金流入，趋势无忧，震荡向上</a:t>
            </a:r>
            <a:endParaRPr lang="en-US" altLang="zh-CN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0457" y="748421"/>
            <a:ext cx="8911086" cy="482683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权重大于题材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8000" y="57385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一天震荡，中线向上，短线走平，关注权重方向</a:t>
            </a:r>
            <a:endParaRPr lang="en-US" altLang="zh-CN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题材注意短线的风险</a:t>
            </a:r>
            <a:endParaRPr lang="en-US" altLang="zh-CN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1166" y="737235"/>
            <a:ext cx="9229667" cy="499940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公募基金，市场主力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29280" y="64522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公募基金，市场主力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72419" y="5751432"/>
            <a:ext cx="7847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上涨过程中，基金不断加仓，新基金不断发行，</a:t>
            </a:r>
            <a:endParaRPr lang="en-US" altLang="zh-CN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形成抱团抬轿，市场上的每一次主流行情，都有公募基金的核心推动</a:t>
            </a:r>
            <a:endParaRPr lang="en-US" altLang="zh-CN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2947" y="799763"/>
            <a:ext cx="9026106" cy="488914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公募基金，市场主力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72419" y="5751432"/>
            <a:ext cx="7847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上涨过程中，基金不断加仓，新基金不断发行，</a:t>
            </a:r>
            <a:endParaRPr lang="en-US" altLang="zh-CN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形成抱团抬轿，市场上的每一次主流行情，都有公募基金的核心推动</a:t>
            </a:r>
            <a:endParaRPr lang="en-US" altLang="zh-CN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590" y="777405"/>
            <a:ext cx="9182819" cy="497402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UNIT_PLACING_PICTURE_USER_VIEWPORT" val="{&quot;height&quot;:10800,&quot;width&quot;:6737}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COMMONDATA" val="eyJoZGlkIjoiOTM4MGQ4MDgwOTU2MWIxMDlkMjEyNTBiYzdkODM4MjQifQ=="/>
  <p:tag name="KSO_WPP_MARK_KEY" val="f15ec6de-bc90-4db3-ad2e-7ae2520eddee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750</Words>
  <Application>WPS 演示</Application>
  <PresentationFormat>宽屏</PresentationFormat>
  <Paragraphs>94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黑体</vt:lpstr>
      <vt:lpstr>思源黑体 CN Normal</vt:lpstr>
      <vt:lpstr>思源黑体 CN Light</vt:lpstr>
      <vt:lpstr>思源黑体 CN Medium</vt:lpstr>
      <vt:lpstr>思源黑体 CN Bold</vt:lpstr>
      <vt:lpstr>Impact</vt:lpstr>
      <vt:lpstr>思源黑体 CN Regular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俏俏</cp:lastModifiedBy>
  <cp:revision>332</cp:revision>
  <dcterms:created xsi:type="dcterms:W3CDTF">2019-06-19T02:08:00Z</dcterms:created>
  <dcterms:modified xsi:type="dcterms:W3CDTF">2022-11-30T08:47:04Z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5F45870DFA22448FB354E07C3637AB0C</vt:lpwstr>
  </property>
</Properties>
</file>