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3"/>
    <p:sldId id="410" r:id="rId4"/>
    <p:sldId id="267" r:id="rId5"/>
    <p:sldId id="461" r:id="rId6"/>
    <p:sldId id="485" r:id="rId7"/>
    <p:sldId id="668" r:id="rId8"/>
    <p:sldId id="669" r:id="rId9"/>
    <p:sldId id="631" r:id="rId10"/>
    <p:sldId id="701" r:id="rId11"/>
    <p:sldId id="667" r:id="rId12"/>
    <p:sldId id="596" r:id="rId13"/>
    <p:sldId id="329" r:id="rId14"/>
    <p:sldId id="486" r:id="rId15"/>
    <p:sldId id="489" r:id="rId16"/>
    <p:sldId id="670" r:id="rId17"/>
    <p:sldId id="447" r:id="rId18"/>
    <p:sldId id="490" r:id="rId19"/>
    <p:sldId id="598" r:id="rId20"/>
    <p:sldId id="597" r:id="rId21"/>
    <p:sldId id="448" r:id="rId22"/>
    <p:sldId id="493" r:id="rId23"/>
    <p:sldId id="451" r:id="rId24"/>
    <p:sldId id="452" r:id="rId25"/>
    <p:sldId id="453" r:id="rId26"/>
    <p:sldId id="454" r:id="rId27"/>
    <p:sldId id="455" r:id="rId28"/>
    <p:sldId id="458" r:id="rId29"/>
    <p:sldId id="605" r:id="rId30"/>
    <p:sldId id="457" r:id="rId31"/>
    <p:sldId id="460" r:id="rId32"/>
    <p:sldId id="492" r:id="rId33"/>
    <p:sldId id="494" r:id="rId34"/>
    <p:sldId id="496" r:id="rId35"/>
    <p:sldId id="497" r:id="rId36"/>
    <p:sldId id="607" r:id="rId37"/>
    <p:sldId id="442" r:id="rId38"/>
    <p:sldId id="429" r:id="rId39"/>
    <p:sldId id="518" r:id="rId40"/>
    <p:sldId id="272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28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2"/>
      </p:cViewPr>
      <p:guideLst>
        <p:guide orient="horz" pos="2186"/>
        <p:guide pos="3828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145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-11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30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91210"/>
            <a:ext cx="1219263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经传多赢投资顾问:陈锵行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执业编号:A1120620020001  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</a:t>
            </a:r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</a:t>
            </a:r>
            <a:r>
              <a:rPr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22.png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image" Target="../media/image21.png"/><Relationship Id="rId2" Type="http://schemas.openxmlformats.org/officeDocument/2006/relationships/tags" Target="../tags/tag61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tags" Target="../tags/tag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../media/image24.pn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7.xml"/><Relationship Id="rId2" Type="http://schemas.openxmlformats.org/officeDocument/2006/relationships/image" Target="../media/image25.png"/><Relationship Id="rId1" Type="http://schemas.openxmlformats.org/officeDocument/2006/relationships/tags" Target="../tags/tag7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0.xml"/><Relationship Id="rId4" Type="http://schemas.openxmlformats.org/officeDocument/2006/relationships/image" Target="../media/image27.png"/><Relationship Id="rId3" Type="http://schemas.openxmlformats.org/officeDocument/2006/relationships/tags" Target="../tags/tag79.xml"/><Relationship Id="rId2" Type="http://schemas.openxmlformats.org/officeDocument/2006/relationships/image" Target="../media/image26.png"/><Relationship Id="rId1" Type="http://schemas.openxmlformats.org/officeDocument/2006/relationships/tags" Target="../tags/tag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28.png"/><Relationship Id="rId1" Type="http://schemas.openxmlformats.org/officeDocument/2006/relationships/tags" Target="../tags/tag8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7.xml"/><Relationship Id="rId4" Type="http://schemas.openxmlformats.org/officeDocument/2006/relationships/image" Target="../media/image30.png"/><Relationship Id="rId3" Type="http://schemas.openxmlformats.org/officeDocument/2006/relationships/tags" Target="../tags/tag86.xml"/><Relationship Id="rId2" Type="http://schemas.openxmlformats.org/officeDocument/2006/relationships/image" Target="../media/image29.png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0.xml"/><Relationship Id="rId3" Type="http://schemas.openxmlformats.org/officeDocument/2006/relationships/image" Target="../media/image31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4.xml"/><Relationship Id="rId3" Type="http://schemas.openxmlformats.org/officeDocument/2006/relationships/image" Target="../media/image13.png"/><Relationship Id="rId2" Type="http://schemas.openxmlformats.org/officeDocument/2006/relationships/tags" Target="../tags/tag33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32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image" Target="../media/image35.jpeg"/><Relationship Id="rId7" Type="http://schemas.openxmlformats.org/officeDocument/2006/relationships/tags" Target="../tags/tag102.xml"/><Relationship Id="rId6" Type="http://schemas.openxmlformats.org/officeDocument/2006/relationships/image" Target="../media/image34.jpeg"/><Relationship Id="rId5" Type="http://schemas.openxmlformats.org/officeDocument/2006/relationships/tags" Target="../tags/tag101.xml"/><Relationship Id="rId4" Type="http://schemas.openxmlformats.org/officeDocument/2006/relationships/image" Target="../media/image33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04.xml"/><Relationship Id="rId1" Type="http://schemas.openxmlformats.org/officeDocument/2006/relationships/tags" Target="../tags/tag9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38.png"/><Relationship Id="rId7" Type="http://schemas.openxmlformats.org/officeDocument/2006/relationships/tags" Target="../tags/tag109.xml"/><Relationship Id="rId6" Type="http://schemas.openxmlformats.org/officeDocument/2006/relationships/image" Target="../media/image37.png"/><Relationship Id="rId5" Type="http://schemas.openxmlformats.org/officeDocument/2006/relationships/tags" Target="../tags/tag108.xml"/><Relationship Id="rId4" Type="http://schemas.openxmlformats.org/officeDocument/2006/relationships/image" Target="../media/image36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10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13.xml"/><Relationship Id="rId3" Type="http://schemas.openxmlformats.org/officeDocument/2006/relationships/image" Target="../media/image39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17.xml"/><Relationship Id="rId5" Type="http://schemas.openxmlformats.org/officeDocument/2006/relationships/image" Target="../media/image41.png"/><Relationship Id="rId4" Type="http://schemas.openxmlformats.org/officeDocument/2006/relationships/tags" Target="../tags/tag116.xml"/><Relationship Id="rId3" Type="http://schemas.openxmlformats.org/officeDocument/2006/relationships/image" Target="../media/image40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42.pn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30.xml"/><Relationship Id="rId4" Type="http://schemas.openxmlformats.org/officeDocument/2006/relationships/image" Target="../media/image43.png"/><Relationship Id="rId3" Type="http://schemas.openxmlformats.org/officeDocument/2006/relationships/tags" Target="../tags/tag129.xml"/><Relationship Id="rId2" Type="http://schemas.openxmlformats.org/officeDocument/2006/relationships/image" Target="../media/image33.png"/><Relationship Id="rId1" Type="http://schemas.openxmlformats.org/officeDocument/2006/relationships/tags" Target="../tags/tag1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2.xml"/><Relationship Id="rId2" Type="http://schemas.openxmlformats.org/officeDocument/2006/relationships/image" Target="../media/image44.png"/><Relationship Id="rId1" Type="http://schemas.openxmlformats.org/officeDocument/2006/relationships/tags" Target="../tags/tag13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4.xml"/><Relationship Id="rId2" Type="http://schemas.openxmlformats.org/officeDocument/2006/relationships/image" Target="../media/image45.png"/><Relationship Id="rId1" Type="http://schemas.openxmlformats.org/officeDocument/2006/relationships/tags" Target="../tags/tag133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37.xml"/><Relationship Id="rId4" Type="http://schemas.openxmlformats.org/officeDocument/2006/relationships/image" Target="../media/image47.png"/><Relationship Id="rId3" Type="http://schemas.openxmlformats.org/officeDocument/2006/relationships/tags" Target="../tags/tag136.xml"/><Relationship Id="rId2" Type="http://schemas.openxmlformats.org/officeDocument/2006/relationships/image" Target="../media/image46.png"/><Relationship Id="rId1" Type="http://schemas.openxmlformats.org/officeDocument/2006/relationships/tags" Target="../tags/tag135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39.xml"/><Relationship Id="rId2" Type="http://schemas.openxmlformats.org/officeDocument/2006/relationships/image" Target="../media/image48.png"/><Relationship Id="rId1" Type="http://schemas.openxmlformats.org/officeDocument/2006/relationships/tags" Target="../tags/tag138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1.xml"/><Relationship Id="rId2" Type="http://schemas.openxmlformats.org/officeDocument/2006/relationships/image" Target="../media/image49.png"/><Relationship Id="rId1" Type="http://schemas.openxmlformats.org/officeDocument/2006/relationships/tags" Target="../tags/tag140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43.xml"/><Relationship Id="rId2" Type="http://schemas.openxmlformats.org/officeDocument/2006/relationships/image" Target="../media/image50.png"/><Relationship Id="rId1" Type="http://schemas.openxmlformats.org/officeDocument/2006/relationships/tags" Target="../tags/tag1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9.xml"/><Relationship Id="rId4" Type="http://schemas.openxmlformats.org/officeDocument/2006/relationships/image" Target="../media/image15.png"/><Relationship Id="rId3" Type="http://schemas.openxmlformats.org/officeDocument/2006/relationships/tags" Target="../tags/tag38.xml"/><Relationship Id="rId2" Type="http://schemas.openxmlformats.org/officeDocument/2006/relationships/image" Target="../media/image14.png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17.png"/><Relationship Id="rId3" Type="http://schemas.openxmlformats.org/officeDocument/2006/relationships/tags" Target="../tags/tag41.xml"/><Relationship Id="rId2" Type="http://schemas.openxmlformats.org/officeDocument/2006/relationships/image" Target="../media/image16.png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8.png"/><Relationship Id="rId1" Type="http://schemas.openxmlformats.org/officeDocument/2006/relationships/tags" Target="../tags/tag4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6" Type="http://schemas.openxmlformats.org/officeDocument/2006/relationships/slideLayout" Target="../slideLayouts/slideLayout5.xml"/><Relationship Id="rId15" Type="http://schemas.openxmlformats.org/officeDocument/2006/relationships/tags" Target="../tags/tag59.xml"/><Relationship Id="rId14" Type="http://schemas.openxmlformats.org/officeDocument/2006/relationships/image" Target="../media/image20.png"/><Relationship Id="rId13" Type="http://schemas.openxmlformats.org/officeDocument/2006/relationships/tags" Target="../tags/tag58.xml"/><Relationship Id="rId12" Type="http://schemas.openxmlformats.org/officeDocument/2006/relationships/image" Target="../media/image19.png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274570" y="15240"/>
            <a:ext cx="7214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启动龙头特征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39775"/>
            <a:ext cx="12175490" cy="51847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60020" y="6003925"/>
            <a:ext cx="12277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个股属于风口板块，底部放量</a:t>
            </a:r>
            <a:r>
              <a:rPr lang="en-US" altLang="zh-CN" sz="2800" b="1">
                <a:solidFill>
                  <a:srgbClr val="FF0000"/>
                </a:solidFill>
              </a:rPr>
              <a:t>“</a:t>
            </a:r>
            <a:r>
              <a:rPr lang="zh-CN" altLang="en-US" sz="2800" b="1">
                <a:solidFill>
                  <a:srgbClr val="FF0000"/>
                </a:solidFill>
              </a:rPr>
              <a:t>启动</a:t>
            </a:r>
            <a:r>
              <a:rPr lang="en-US" altLang="zh-CN" sz="2800" b="1">
                <a:solidFill>
                  <a:srgbClr val="FF0000"/>
                </a:solidFill>
              </a:rPr>
              <a:t>”</a:t>
            </a:r>
            <a:r>
              <a:rPr lang="zh-CN" altLang="en-US" sz="2800" b="1">
                <a:solidFill>
                  <a:srgbClr val="FF0000"/>
                </a:solidFill>
              </a:rPr>
              <a:t>，并且分化两天处于智能交易蓝线之上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29640" y="815975"/>
            <a:ext cx="2783840" cy="430720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990600" y="280098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</a:rPr>
              <a:t>11</a:t>
            </a:r>
            <a:r>
              <a:rPr lang="zh-CN" altLang="en-US" sz="1600">
                <a:solidFill>
                  <a:srgbClr val="FF0000"/>
                </a:solidFill>
              </a:rPr>
              <a:t>月</a:t>
            </a:r>
            <a:r>
              <a:rPr lang="en-US" altLang="zh-CN" sz="1600">
                <a:solidFill>
                  <a:srgbClr val="FF0000"/>
                </a:solidFill>
              </a:rPr>
              <a:t>3</a:t>
            </a:r>
            <a:r>
              <a:rPr lang="zh-CN" altLang="en-US" sz="1600">
                <a:solidFill>
                  <a:srgbClr val="FF0000"/>
                </a:solidFill>
              </a:rPr>
              <a:t>日截图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5848985" y="5683250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00735"/>
            <a:ext cx="10572750" cy="4960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明年依旧是结构性行情！</a:t>
            </a:r>
            <a:endParaRPr kumimoji="0" lang="zh-CN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360" y="5809615"/>
            <a:ext cx="11053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3-5</a:t>
            </a:r>
            <a:r>
              <a:rPr lang="zh-CN" altLang="en-US" sz="2000"/>
              <a:t>年一次小机会，</a:t>
            </a:r>
            <a:r>
              <a:rPr lang="en-US" altLang="zh-CN" sz="2000"/>
              <a:t>8</a:t>
            </a:r>
            <a:r>
              <a:rPr lang="zh-CN" altLang="en-US" sz="2000"/>
              <a:t>年一次大机会！指数行情、价值投资行情还需要</a:t>
            </a:r>
            <a:r>
              <a:rPr lang="en-US" altLang="zh-CN" sz="2000"/>
              <a:t>2024</a:t>
            </a:r>
            <a:r>
              <a:rPr lang="zh-CN" altLang="en-US" sz="2000"/>
              <a:t>年一年的磨底时间，所以市场风格依然跟近期的行情差不多，还是围绕热点，围绕强势股的结构性机会！</a:t>
            </a:r>
            <a:endParaRPr lang="zh-CN" altLang="en-US" sz="2000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启动龙头两个买点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启动龙头两个核心买点！</a:t>
            </a:r>
            <a:endParaRPr kumimoji="0" lang="zh-CN" altLang="en-US" sz="36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6370955" y="902970"/>
            <a:ext cx="486283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、买点一：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涨停后分化第二天尾盘绿盘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  <a:sym typeface="+mn-ea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分化或第三天早盘绿盘</a:t>
            </a:r>
            <a:b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</a:b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（首次</a:t>
            </a:r>
            <a:r>
              <a:rPr lang="en-US" altLang="zh-CN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60</a:t>
            </a:r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  <a:sym typeface="+mn-ea"/>
              </a:rPr>
              <a:t>分金叉机会）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en-US" altLang="zh-CN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2、</a:t>
            </a:r>
            <a:r>
              <a:rPr lang="zh-CN" altLang="en-US" sz="32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买点二：</a:t>
            </a:r>
            <a:endParaRPr lang="en-US" altLang="zh-CN" sz="32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日线死叉末端，回踩支撑位的绿盘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r>
              <a:rPr lang="zh-CN" altLang="en-US" sz="2800" b="1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黑体" panose="02010609060101010101" charset="-122"/>
              </a:rPr>
              <a:t>（不跌破熊线、辅助线）</a:t>
            </a:r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  <a:p>
            <a:endParaRPr lang="zh-CN" altLang="en-US" sz="2800" b="1" dirty="0">
              <a:solidFill>
                <a:schemeClr val="tx1"/>
              </a:solidFill>
              <a:latin typeface="思源黑体 CN Medium" panose="020B0600000000000000" charset="-122"/>
              <a:ea typeface="思源黑体 CN Medium" panose="020B0600000000000000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510" y="783590"/>
            <a:ext cx="6354445" cy="580009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-1270" y="6364605"/>
            <a:ext cx="5850255" cy="298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>
                <a:solidFill>
                  <a:schemeClr val="tx1"/>
                </a:solidFill>
                <a:highlight>
                  <a:srgbClr val="C0C0C0"/>
                </a:highlight>
              </a:rPr>
              <a:t>个别情况不代表普遍实际收益率，过往收益亦不代表未来收益承诺，市场有风险，投资需谨慎。</a:t>
            </a:r>
            <a:endParaRPr lang="zh-CN" altLang="en-US" sz="100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930" y="811530"/>
            <a:ext cx="6466840" cy="5737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4330" y="985520"/>
            <a:ext cx="7191375" cy="2550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5260" y="3731260"/>
            <a:ext cx="6758305" cy="21996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选股讲解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13665" y="756285"/>
            <a:ext cx="9897745" cy="43484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485" y="5038090"/>
            <a:ext cx="870521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主题挖掘：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第一步：5日主力净买额选板块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第二步：3日涨幅选底部启动个股（主力动向倍量+K线突破底部大箱体）</a:t>
            </a:r>
            <a:endParaRPr lang="zh-CN" altLang="en-US" sz="2000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主题挖掘选启动龙头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1450" y="910590"/>
            <a:ext cx="7245985" cy="4570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94020" y="829945"/>
            <a:ext cx="6172200" cy="5510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</a:rPr>
              <a:t>涨停棱镜选启动龙头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8200" y="1183005"/>
            <a:ext cx="6096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2、涨停棱镜：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第一步：选择三天内的最强风口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第二步：根据五星龙头战法优中选优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83590"/>
            <a:ext cx="5544820" cy="5895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43905" y="2142490"/>
            <a:ext cx="6096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2、涨停棱镜：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第一步：选择三天内的最强风口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第二步：根据五星龙头战法优中选优</a:t>
            </a:r>
            <a:endParaRPr lang="zh-CN" altLang="en-US" sz="2400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8965" y="1187450"/>
            <a:ext cx="9527540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启动龙头专场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-</a:t>
            </a:r>
            <a:endParaRPr lang="en-US" altLang="zh-CN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年底收官之战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陈锵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785" y="800735"/>
            <a:ext cx="3199130" cy="52743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陈锵行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:A1120620020001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历经多年市场沉浮，独创了《七星反转》《主题风口战法》等系列战法，对“消息面”解读独到、锋利。善于敏锐挖掘市场新的操作方向和机会，把握市场上热点方向快狠准；注重市场炒作背后逻辑，通过现象看本质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选股</a:t>
            </a:r>
            <a:r>
              <a:rPr kumimoji="0" lang="en-US" altLang="zh-CN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3</a:t>
            </a:r>
            <a:endParaRPr kumimoji="0" lang="en-US" altLang="zh-CN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3380" y="845820"/>
            <a:ext cx="7235825" cy="40703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3380" y="5076825"/>
            <a:ext cx="9343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勾选</a:t>
            </a:r>
            <a:r>
              <a:rPr lang="zh-CN" altLang="en-US" sz="3200" b="1">
                <a:solidFill>
                  <a:srgbClr val="FF0000"/>
                </a:solidFill>
              </a:rPr>
              <a:t>【启动龙头】</a:t>
            </a:r>
            <a:r>
              <a:rPr lang="en-US" altLang="zh-CN" sz="2800"/>
              <a:t>+</a:t>
            </a:r>
            <a:r>
              <a:rPr lang="zh-CN" altLang="en-US" sz="3200" b="1">
                <a:solidFill>
                  <a:srgbClr val="FF0000"/>
                </a:solidFill>
              </a:rPr>
              <a:t>【风口龙头】</a:t>
            </a:r>
            <a:r>
              <a:rPr lang="zh-CN" altLang="en-US" sz="2800"/>
              <a:t>或</a:t>
            </a:r>
            <a:r>
              <a:rPr lang="zh-CN" altLang="en-US" sz="3200" b="1">
                <a:solidFill>
                  <a:srgbClr val="FF0000"/>
                </a:solidFill>
              </a:rPr>
              <a:t>【资金龙头】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7609205" y="1924050"/>
            <a:ext cx="43624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选股时间：</a:t>
            </a:r>
            <a:r>
              <a:rPr lang="zh-CN" altLang="en-US" sz="2800" b="1">
                <a:solidFill>
                  <a:srgbClr val="7030A0"/>
                </a:solidFill>
              </a:rPr>
              <a:t>下午</a:t>
            </a:r>
            <a:r>
              <a:rPr lang="zh-CN" altLang="en-US" sz="2800"/>
              <a:t>或者</a:t>
            </a:r>
            <a:r>
              <a:rPr lang="zh-CN" altLang="en-US" sz="2800" b="1">
                <a:solidFill>
                  <a:srgbClr val="7030A0"/>
                </a:solidFill>
              </a:rPr>
              <a:t>收盘</a:t>
            </a:r>
            <a:endParaRPr lang="zh-CN" altLang="en-US" sz="2800"/>
          </a:p>
          <a:p>
            <a:r>
              <a:rPr lang="zh-CN" altLang="en-US" sz="2400"/>
              <a:t>（因为龙头属性盘中会变化）</a:t>
            </a:r>
            <a:endParaRPr lang="zh-CN" altLang="en-US" sz="2400"/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98245" y="1131570"/>
            <a:ext cx="9794875" cy="445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启动龙头五星评判标准      （符合一条获得一个星）</a:t>
            </a:r>
            <a:endParaRPr lang="zh-CN" altLang="en-US" sz="3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1、分化两天都是阳线 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2、属于风口板块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3、符合弱转强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4、趋势龙变启动龙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5、平均股价资金翻红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跌破蓝线扣一颗星，跌破熊线则全扣</a:t>
            </a:r>
            <a:endParaRPr lang="zh-CN" altLang="en-US" sz="28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66395" y="732790"/>
            <a:ext cx="10344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启动龙头</a:t>
            </a:r>
            <a:r>
              <a:rPr lang="zh-CN" altLang="en-US" sz="2400"/>
              <a:t>：容易选到首波启动的龙头，而且分歧给买点上车机会</a:t>
            </a:r>
            <a:endParaRPr lang="zh-CN" altLang="en-US" sz="2400"/>
          </a:p>
          <a:p>
            <a:r>
              <a:rPr lang="zh-CN" altLang="en-US" sz="2800" b="1">
                <a:solidFill>
                  <a:srgbClr val="7030A0"/>
                </a:solidFill>
              </a:rPr>
              <a:t>趋势龙头</a:t>
            </a:r>
            <a:r>
              <a:rPr lang="zh-CN" altLang="en-US" sz="2400"/>
              <a:t>：处于强势拉升区间，选出来后短期买点比较难找</a:t>
            </a:r>
            <a:br>
              <a:rPr lang="zh-CN" altLang="en-US" sz="2400"/>
            </a:br>
            <a:r>
              <a:rPr lang="zh-CN" altLang="en-US" sz="2800" b="1">
                <a:solidFill>
                  <a:srgbClr val="7030A0"/>
                </a:solidFill>
              </a:rPr>
              <a:t>回档龙头</a:t>
            </a:r>
            <a:r>
              <a:rPr lang="zh-CN" altLang="en-US" sz="2400"/>
              <a:t>：回撤的力度过大，有机会龙头要倒下</a:t>
            </a:r>
            <a:endParaRPr lang="zh-CN" altLang="en-US" sz="2400"/>
          </a:p>
          <a:p>
            <a:r>
              <a:rPr lang="zh-CN" altLang="en-US" sz="2800" b="1">
                <a:solidFill>
                  <a:srgbClr val="7030A0"/>
                </a:solidFill>
              </a:rPr>
              <a:t>接力龙头</a:t>
            </a:r>
            <a:r>
              <a:rPr lang="zh-CN" altLang="en-US" sz="2400"/>
              <a:t>：属于第二波、第三波的机会，获利盘较多</a:t>
            </a:r>
            <a:endParaRPr lang="zh-CN" altLang="en-US" sz="240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272473" y="71755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启动龙头战法</a:t>
            </a:r>
            <a:endParaRPr kumimoji="0" lang="zh-CN" altLang="en-US" sz="4200" b="0" i="0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7955" y="2646045"/>
            <a:ext cx="3810000" cy="1894840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12590" y="2646680"/>
            <a:ext cx="3990340" cy="1894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57565" y="2722245"/>
            <a:ext cx="3810000" cy="1894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1025525" y="5086350"/>
            <a:ext cx="952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优选从</a:t>
            </a:r>
            <a:r>
              <a:rPr lang="zh-CN" altLang="en-US" sz="3600" b="1">
                <a:solidFill>
                  <a:srgbClr val="7030A0"/>
                </a:solidFill>
              </a:rPr>
              <a:t>趋势龙头</a:t>
            </a:r>
            <a:r>
              <a:rPr lang="zh-CN" altLang="en-US" sz="3200" b="1">
                <a:solidFill>
                  <a:srgbClr val="FF0000"/>
                </a:solidFill>
              </a:rPr>
              <a:t>过渡到</a:t>
            </a:r>
            <a:r>
              <a:rPr lang="zh-CN" altLang="en-US" sz="3600" b="1">
                <a:solidFill>
                  <a:srgbClr val="7030A0"/>
                </a:solidFill>
              </a:rPr>
              <a:t>启动龙头</a:t>
            </a:r>
            <a:r>
              <a:rPr lang="zh-CN" altLang="en-US" sz="2800"/>
              <a:t>的个股</a:t>
            </a:r>
            <a:endParaRPr lang="zh-CN" altLang="en-US" sz="2800"/>
          </a:p>
        </p:txBody>
      </p:sp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交易细节</a:t>
            </a:r>
            <a:endParaRPr kumimoji="0" lang="zh-CN" altLang="en-US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84480" y="904875"/>
            <a:ext cx="1179322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一、持股周期：不超过</a:t>
            </a:r>
            <a:r>
              <a:rPr lang="en-US" altLang="zh-CN" sz="2800" b="1">
                <a:solidFill>
                  <a:srgbClr val="FF0000"/>
                </a:solidFill>
              </a:rPr>
              <a:t>2</a:t>
            </a:r>
            <a:r>
              <a:rPr lang="zh-CN" altLang="en-US" sz="2800" b="1">
                <a:solidFill>
                  <a:srgbClr val="FF0000"/>
                </a:solidFill>
              </a:rPr>
              <a:t>天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zh-CN" altLang="en-US" sz="2400"/>
              <a:t>（参与启动龙头往往是死叉初期【分化前三天】，因为强势龙头股分化时间不会超过</a:t>
            </a:r>
            <a:r>
              <a:rPr lang="en-US" altLang="zh-CN" sz="2400"/>
              <a:t>3-4</a:t>
            </a:r>
            <a:r>
              <a:rPr lang="zh-CN" altLang="en-US" sz="2400"/>
              <a:t>天，赚取的是高位反包的利润）</a:t>
            </a:r>
            <a:endParaRPr lang="zh-CN" altLang="en-US" sz="2400"/>
          </a:p>
          <a:p>
            <a:endParaRPr lang="zh-CN" altLang="en-US"/>
          </a:p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7010" y="2303780"/>
            <a:ext cx="4695825" cy="3117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8880" y="2169795"/>
            <a:ext cx="3660775" cy="34994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776335" y="2216785"/>
            <a:ext cx="3415665" cy="320484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0" y="939800"/>
            <a:ext cx="8453755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sym typeface="+mn-ea"/>
              </a:rPr>
              <a:t>二、买点：只买绿盘，不买红盘</a:t>
            </a:r>
            <a:endParaRPr lang="zh-CN" altLang="en-US" sz="36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  <a:sym typeface="+mn-ea"/>
              </a:rPr>
              <a:t>智能交易蓝线，厂字型水下支撑位，熊线</a:t>
            </a:r>
            <a:endParaRPr lang="zh-CN" altLang="en-US" sz="2400" b="1">
              <a:sym typeface="+mn-ea"/>
            </a:endParaRPr>
          </a:p>
          <a:p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1</a:t>
            </a:r>
            <a:r>
              <a:rPr lang="zh-CN" altLang="en-US" sz="2400" b="1">
                <a:sym typeface="+mn-ea"/>
              </a:rPr>
              <a:t>、分化第二天下午（绿盘），或第三天早盘（绿盘）找买点</a:t>
            </a:r>
            <a:endParaRPr lang="zh-CN" altLang="en-US" sz="2400" b="1">
              <a:sym typeface="+mn-ea"/>
            </a:endParaRPr>
          </a:p>
          <a:p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2</a:t>
            </a:r>
            <a:r>
              <a:rPr lang="zh-CN" altLang="en-US" sz="2400" b="1">
                <a:sym typeface="+mn-ea"/>
              </a:rPr>
              <a:t>、当天光头阴线击穿智能交易蓝线，先备选观望</a:t>
            </a:r>
            <a:endParaRPr lang="zh-CN" altLang="en-US" sz="2400" b="1">
              <a:sym typeface="+mn-ea"/>
            </a:endParaRPr>
          </a:p>
          <a:p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3</a:t>
            </a:r>
            <a:r>
              <a:rPr lang="zh-CN" altLang="en-US" sz="2400" b="1">
                <a:sym typeface="+mn-ea"/>
              </a:rPr>
              <a:t>、尽量做厂字型走势的，水下低吸</a:t>
            </a:r>
            <a:endParaRPr lang="zh-CN" altLang="en-US" sz="2400" b="1">
              <a:sym typeface="+mn-ea"/>
            </a:endParaRPr>
          </a:p>
          <a:p>
            <a:endParaRPr lang="en-US" altLang="zh-CN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4</a:t>
            </a:r>
            <a:r>
              <a:rPr lang="zh-CN" altLang="en-US" sz="2400" b="1">
                <a:sym typeface="+mn-ea"/>
              </a:rPr>
              <a:t>、跌破熊线则不参与</a:t>
            </a:r>
            <a:endParaRPr lang="zh-CN" altLang="en-US" sz="2400" b="1">
              <a:sym typeface="+mn-ea"/>
            </a:endParaRPr>
          </a:p>
          <a:p>
            <a:endParaRPr lang="zh-CN" altLang="en-US" sz="2400" b="1">
              <a:sym typeface="+mn-ea"/>
            </a:endParaRPr>
          </a:p>
          <a:p>
            <a:r>
              <a:rPr lang="en-US" altLang="zh-CN" sz="2400" b="1">
                <a:sym typeface="+mn-ea"/>
              </a:rPr>
              <a:t>5</a:t>
            </a:r>
            <a:r>
              <a:rPr lang="zh-CN" altLang="en-US" sz="2400" b="1">
                <a:sym typeface="+mn-ea"/>
              </a:rPr>
              <a:t>、当天红盘的个股，也作为备选看下一天绿盘机会</a:t>
            </a:r>
            <a:endParaRPr lang="zh-CN" altLang="en-US" sz="2400" b="1">
              <a:sym typeface="+mn-ea"/>
            </a:endParaRPr>
          </a:p>
          <a:p>
            <a:endParaRPr lang="zh-CN" altLang="en-US" sz="2000"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61350" y="1787525"/>
            <a:ext cx="3833495" cy="3395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7747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启动龙头买点在哪？</a:t>
            </a:r>
            <a:endParaRPr lang="zh-CN" altLang="en-US" sz="280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983355" y="0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200" spc="-20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重要知识点</a:t>
            </a:r>
            <a:endParaRPr lang="zh-CN" altLang="en-US" sz="4200" spc="-20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235075"/>
            <a:ext cx="125939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启动龙头的买点就两个时间段，分化第二天的下午（绿盘），或分化第三天的早盘（绿盘）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2085" y="1695450"/>
            <a:ext cx="11734800" cy="4883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2085" y="1695450"/>
            <a:ext cx="4658995" cy="17411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5"/>
          <p:cNvSpPr txBox="1"/>
          <p:nvPr>
            <p:custDataLst>
              <p:tags r:id="rId1"/>
            </p:custDataLst>
          </p:nvPr>
        </p:nvSpPr>
        <p:spPr>
          <a:xfrm>
            <a:off x="1" y="0"/>
            <a:ext cx="1219136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sz="4000">
                <a:solidFill>
                  <a:schemeClr val="bg1"/>
                </a:solidFill>
                <a:latin typeface="思源黑体 CN Bold"/>
                <a:ea typeface="思源黑体 CN Bold"/>
              </a:rPr>
              <a:t>水下低吸</a:t>
            </a:r>
            <a:endParaRPr lang="zh-CN" sz="4000">
              <a:solidFill>
                <a:schemeClr val="bg1"/>
              </a:solidFill>
              <a:latin typeface="思源黑体 CN Bold"/>
              <a:ea typeface="思源黑体 CN Bol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920" y="806831"/>
            <a:ext cx="7498080" cy="58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767955" y="1803400"/>
            <a:ext cx="3762375" cy="212365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3600" b="1">
                <a:solidFill>
                  <a:schemeClr val="accent1">
                    <a:lumMod val="50000"/>
                  </a:schemeClr>
                </a:solidFill>
              </a:rPr>
              <a:t>水下低吸：</a:t>
            </a:r>
            <a:br>
              <a:rPr lang="en-US" sz="2400" b="1">
                <a:solidFill>
                  <a:schemeClr val="lt1"/>
                </a:solidFill>
              </a:rPr>
            </a:br>
            <a:r>
              <a:rPr lang="zh-CN" sz="2400" b="1">
                <a:solidFill>
                  <a:schemeClr val="tx1"/>
                </a:solidFill>
              </a:rPr>
              <a:t>厂字型回档，买在下影线的支撑位置</a:t>
            </a:r>
            <a:endParaRPr lang="en-US" sz="2400" b="1">
              <a:solidFill>
                <a:schemeClr val="lt1"/>
              </a:solidFill>
            </a:endParaRPr>
          </a:p>
          <a:p>
            <a:endParaRPr lang="en-US" sz="2400" b="1">
              <a:solidFill>
                <a:schemeClr val="lt1"/>
              </a:solidFill>
            </a:endParaRPr>
          </a:p>
          <a:p>
            <a:r>
              <a:rPr lang="zh-CN" sz="2400" b="1">
                <a:solidFill>
                  <a:schemeClr val="tx1"/>
                </a:solidFill>
              </a:rPr>
              <a:t>看</a:t>
            </a:r>
            <a:r>
              <a:rPr lang="zh-CN" sz="2400" b="1">
                <a:solidFill>
                  <a:srgbClr val="FF0000"/>
                </a:solidFill>
              </a:rPr>
              <a:t>多天分时图</a:t>
            </a:r>
            <a:r>
              <a:rPr lang="zh-CN" sz="2400" b="1">
                <a:solidFill>
                  <a:schemeClr val="tx1"/>
                </a:solidFill>
              </a:rPr>
              <a:t>更清晰！</a:t>
            </a:r>
            <a:endParaRPr lang="zh-CN" sz="2400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767955" y="4003675"/>
            <a:ext cx="4064635" cy="221488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/>
          </a:ln>
        </p:spPr>
        <p:txBody>
          <a:bodyPr wrap="square">
            <a:spAutoFit/>
          </a:bodyPr>
          <a:p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点开</a:t>
            </a:r>
            <a:r>
              <a:rPr 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分时</a:t>
            </a:r>
            <a:r>
              <a:rPr 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按向下键，可以看到多天的分时，找到在个股在这几天震荡的支撑位！</a:t>
            </a:r>
            <a:endParaRPr lang="zh-CN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b="1">
              <a:solidFill>
                <a:schemeClr val="tx1"/>
              </a:solidFill>
            </a:endParaRPr>
          </a:p>
          <a:p>
            <a:endParaRPr lang="zh-CN" sz="24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7767955" y="1143000"/>
            <a:ext cx="3703955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32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适用于震荡行情！</a:t>
            </a:r>
            <a:endParaRPr lang="zh-CN"/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7200" y="1622425"/>
            <a:ext cx="9458325" cy="3723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sym typeface="+mn-ea"/>
              </a:rPr>
              <a:t>三、启动龙头战法的卖点：</a:t>
            </a:r>
            <a:endParaRPr lang="zh-CN" altLang="en-US" sz="4000" b="1">
              <a:solidFill>
                <a:srgbClr val="FF0000"/>
              </a:solidFill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ym typeface="+mn-ea"/>
              </a:rPr>
              <a:t>1、出现拉升不涨停，果断获利了结</a:t>
            </a: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ym typeface="+mn-ea"/>
              </a:rPr>
              <a:t>2、持股两天不拉升，果断离场</a:t>
            </a: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sym typeface="+mn-ea"/>
              </a:rPr>
              <a:t>3、涨停板（不能烂板）则多持有一天，看是否连板</a:t>
            </a:r>
            <a:r>
              <a:rPr lang="en-US" altLang="zh-CN" sz="2800" b="1">
                <a:sym typeface="+mn-ea"/>
              </a:rPr>
              <a:t>.</a:t>
            </a:r>
            <a:endParaRPr lang="en-US" altLang="zh-CN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en-US" altLang="zh-CN" sz="2800" b="1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sym typeface="+mn-ea"/>
              </a:rPr>
              <a:t>4</a:t>
            </a:r>
            <a:r>
              <a:rPr lang="zh-CN" altLang="en-US" sz="2800" b="1">
                <a:sym typeface="+mn-ea"/>
              </a:rPr>
              <a:t>、跌破成本价</a:t>
            </a:r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个点止损，可以观察</a:t>
            </a:r>
            <a:r>
              <a:rPr lang="en-US" altLang="zh-CN" sz="2800" b="1">
                <a:sym typeface="+mn-ea"/>
              </a:rPr>
              <a:t>10</a:t>
            </a:r>
            <a:r>
              <a:rPr lang="zh-CN" altLang="en-US" sz="2800" b="1">
                <a:sym typeface="+mn-ea"/>
              </a:rPr>
              <a:t>分钟是否收回</a:t>
            </a:r>
            <a:endParaRPr lang="zh-CN" altLang="en-US" sz="28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57200" y="1622425"/>
            <a:ext cx="835342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sym typeface="+mn-ea"/>
              </a:rPr>
              <a:t>三、参与死叉末端的卖点：</a:t>
            </a:r>
            <a:endParaRPr lang="zh-CN" altLang="en-US" sz="4000" b="1">
              <a:solidFill>
                <a:srgbClr val="FF0000"/>
              </a:solidFill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sym typeface="+mn-ea"/>
              </a:rPr>
              <a:t>1</a:t>
            </a:r>
            <a:r>
              <a:rPr lang="zh-CN" altLang="en-US" sz="2800" b="1">
                <a:sym typeface="+mn-ea"/>
              </a:rPr>
              <a:t>、金叉三天之后找卖点</a:t>
            </a: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、连阳后出现首阴找卖点</a:t>
            </a: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en-US" altLang="zh-CN" sz="2800" b="1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、跌破支撑位</a:t>
            </a:r>
            <a:r>
              <a:rPr lang="en-US" altLang="zh-CN" sz="2800" b="1">
                <a:sym typeface="+mn-ea"/>
              </a:rPr>
              <a:t>2</a:t>
            </a:r>
            <a:r>
              <a:rPr lang="zh-CN" altLang="en-US" sz="2800" b="1">
                <a:sym typeface="+mn-ea"/>
              </a:rPr>
              <a:t>个点止损，</a:t>
            </a:r>
            <a:r>
              <a:rPr lang="zh-CN" altLang="en-US" sz="2800" b="1">
                <a:sym typeface="+mn-ea"/>
              </a:rPr>
              <a:t>以观察</a:t>
            </a:r>
            <a:r>
              <a:rPr lang="en-US" altLang="zh-CN" sz="2800" b="1">
                <a:sym typeface="+mn-ea"/>
              </a:rPr>
              <a:t>10</a:t>
            </a:r>
            <a:r>
              <a:rPr lang="zh-CN" altLang="en-US" sz="2800" b="1">
                <a:sym typeface="+mn-ea"/>
              </a:rPr>
              <a:t>分钟是否收回</a:t>
            </a:r>
            <a:endParaRPr lang="zh-CN" altLang="en-US" sz="2800" b="1">
              <a:sym typeface="+mn-ea"/>
            </a:endParaRPr>
          </a:p>
          <a:p>
            <a:pPr algn="l">
              <a:buClrTx/>
              <a:buSzTx/>
              <a:buNone/>
            </a:pPr>
            <a:endParaRPr lang="zh-CN" altLang="en-US" sz="2800" b="1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61250" y="857250"/>
            <a:ext cx="4466590" cy="2144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4785" y="834390"/>
            <a:ext cx="7160895" cy="52717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03925" y="1270635"/>
            <a:ext cx="5437505" cy="352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行情解读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年底机会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选股模式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3955" y="1332230"/>
            <a:ext cx="955040" cy="3200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智能盯盘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  <a:p>
            <a:pPr algn="ctr"/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8755" y="1000760"/>
            <a:ext cx="7640955" cy="3180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7345" y="0"/>
            <a:ext cx="10706735" cy="6703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14600" y="573405"/>
            <a:ext cx="7566025" cy="2207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14600" y="2780665"/>
            <a:ext cx="5532755" cy="34537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8870" y="288290"/>
            <a:ext cx="9706610" cy="6281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6710" y="495300"/>
            <a:ext cx="11498580" cy="5867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995" y="0"/>
            <a:ext cx="6890385" cy="6454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t_17013434833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t_17013434927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社群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0" y="837565"/>
            <a:ext cx="4709160" cy="5732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5270" y="944245"/>
            <a:ext cx="6856730" cy="4735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平均股价：</a:t>
            </a:r>
            <a:endParaRPr lang="zh-CN" altLang="en-US" sz="2800"/>
          </a:p>
          <a:p>
            <a:r>
              <a:rPr lang="en-US" altLang="zh-CN" sz="2800"/>
              <a:t>1</a:t>
            </a:r>
            <a:r>
              <a:rPr lang="zh-CN" altLang="en-US" sz="2800"/>
              <a:t>、金叉反弹两天，流动资金持续翻绿</a:t>
            </a:r>
            <a:endParaRPr lang="zh-CN" altLang="en-US" sz="2800"/>
          </a:p>
          <a:p>
            <a:r>
              <a:rPr lang="zh-CN" altLang="en-US" sz="2800"/>
              <a:t>资金做多意愿不强</a:t>
            </a:r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连板龙头梯队不完整</a:t>
            </a:r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22240" y="2488565"/>
            <a:ext cx="6705600" cy="24307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1290" y="951230"/>
            <a:ext cx="5673725" cy="48285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69975" y="602615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/>
              <a:t>大消费6个涨停板启动</a:t>
            </a:r>
            <a:endParaRPr lang="zh-CN" altLang="en-US" sz="2400" b="1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76950" y="1078230"/>
            <a:ext cx="6115050" cy="438023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102475" y="578485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大消费</a:t>
            </a:r>
            <a:r>
              <a:rPr lang="en-US" altLang="zh-CN" sz="2400" b="1">
                <a:solidFill>
                  <a:schemeClr val="tx1"/>
                </a:solidFill>
              </a:rPr>
              <a:t>6</a:t>
            </a:r>
            <a:r>
              <a:rPr lang="zh-CN" altLang="en-US" sz="2400" b="1">
                <a:solidFill>
                  <a:schemeClr val="tx1"/>
                </a:solidFill>
              </a:rPr>
              <a:t>个涨停板启动</a:t>
            </a:r>
            <a:endParaRPr lang="zh-CN" altLang="en-US" sz="2400" b="1">
              <a:solidFill>
                <a:schemeClr val="tx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5320" y="899160"/>
            <a:ext cx="9499600" cy="46412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00083" y="15240"/>
            <a:ext cx="56457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强风口判断标准</a:t>
            </a:r>
            <a:endParaRPr kumimoji="0" lang="zh-CN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0000" y="5633085"/>
            <a:ext cx="7893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涨停板家数大于</a:t>
            </a:r>
            <a:r>
              <a:rPr lang="en-US" altLang="zh-CN" sz="2800"/>
              <a:t>10</a:t>
            </a:r>
            <a:r>
              <a:rPr lang="zh-CN" altLang="en-US" sz="2800"/>
              <a:t>家</a:t>
            </a:r>
            <a:r>
              <a:rPr lang="en-US" altLang="zh-CN" sz="2800"/>
              <a:t>+</a:t>
            </a:r>
            <a:r>
              <a:rPr lang="zh-CN" altLang="en-US" sz="2800"/>
              <a:t>有连板龙头</a:t>
            </a:r>
            <a:endParaRPr lang="zh-CN" altLang="en-US" sz="2800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1764030"/>
            <a:ext cx="23768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选启动龙头形态</a:t>
            </a:r>
            <a:br>
              <a:rPr lang="zh-CN" altLang="en-US" sz="2400" b="1">
                <a:solidFill>
                  <a:srgbClr val="FF0000"/>
                </a:solidFill>
              </a:rPr>
            </a:br>
            <a:r>
              <a:rPr lang="zh-CN" altLang="en-US" sz="1400" b="1">
                <a:solidFill>
                  <a:srgbClr val="FF0000"/>
                </a:solidFill>
              </a:rPr>
              <a:t>（涨停棱镜）五星评判</a:t>
            </a:r>
            <a:br>
              <a:rPr lang="zh-CN" altLang="en-US" sz="1400" b="1">
                <a:solidFill>
                  <a:srgbClr val="FF0000"/>
                </a:solidFill>
              </a:rPr>
            </a:br>
            <a:r>
              <a:rPr lang="en-US" altLang="zh-CN" sz="1400" b="1">
                <a:solidFill>
                  <a:srgbClr val="FF0000"/>
                </a:solidFill>
              </a:rPr>
              <a:t>  (</a:t>
            </a:r>
            <a:r>
              <a:rPr lang="zh-CN" altLang="en-US" sz="1400" b="1">
                <a:solidFill>
                  <a:srgbClr val="FF0000"/>
                </a:solidFill>
              </a:rPr>
              <a:t>主题挖掘</a:t>
            </a:r>
            <a:r>
              <a:rPr lang="en-US" altLang="zh-CN" sz="1400" b="1">
                <a:solidFill>
                  <a:srgbClr val="FF0000"/>
                </a:solidFill>
              </a:rPr>
              <a:t>)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2440305" y="2187575"/>
            <a:ext cx="1214755" cy="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718560" y="1923415"/>
            <a:ext cx="2376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</a:rPr>
              <a:t>判断龙头情绪</a:t>
            </a:r>
            <a:br>
              <a:rPr lang="zh-CN" altLang="en-US" sz="2400" b="1">
                <a:solidFill>
                  <a:srgbClr val="FF0000"/>
                </a:solidFill>
              </a:rPr>
            </a:br>
            <a:r>
              <a:rPr lang="zh-CN" altLang="en-US" sz="2400" b="1">
                <a:solidFill>
                  <a:srgbClr val="FF0000"/>
                </a:solidFill>
              </a:rPr>
              <a:t>（涨停打板）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cxnSp>
        <p:nvCxnSpPr>
          <p:cNvPr id="6" name="直接箭头连接符 5"/>
          <p:cNvCxnSpPr/>
          <p:nvPr>
            <p:custDataLst>
              <p:tags r:id="rId2"/>
            </p:custDataLst>
          </p:nvPr>
        </p:nvCxnSpPr>
        <p:spPr>
          <a:xfrm flipV="1">
            <a:off x="5808345" y="1524635"/>
            <a:ext cx="2418080" cy="64643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>
            <a:off x="5808345" y="2616200"/>
            <a:ext cx="1346200" cy="50609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 rot="20640000">
            <a:off x="5659755" y="10782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总龙头倒下，批量高位核按钮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8226425" y="14014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3">
                    <a:lumMod val="75000"/>
                  </a:schemeClr>
                </a:solidFill>
              </a:rPr>
              <a:t>不做</a:t>
            </a:r>
            <a:endParaRPr lang="zh-CN" altLang="en-US" sz="2800" b="1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 rot="1440000">
            <a:off x="5510530" y="2911475"/>
            <a:ext cx="1460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龙头情绪好</a:t>
            </a:r>
            <a:endParaRPr lang="zh-CN" altLang="en-US" b="1"/>
          </a:p>
        </p:txBody>
      </p:sp>
      <p:sp>
        <p:nvSpPr>
          <p:cNvPr id="14" name="文本框 13"/>
          <p:cNvSpPr txBox="1"/>
          <p:nvPr/>
        </p:nvSpPr>
        <p:spPr>
          <a:xfrm>
            <a:off x="7048500" y="29978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</a:rPr>
              <a:t>找买点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>
            <p:custDataLst>
              <p:tags r:id="rId4"/>
            </p:custDataLst>
          </p:nvPr>
        </p:nvCxnSpPr>
        <p:spPr>
          <a:xfrm flipV="1">
            <a:off x="8115300" y="2822575"/>
            <a:ext cx="1292225" cy="368300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5"/>
            </p:custDataLst>
          </p:nvPr>
        </p:nvCxnSpPr>
        <p:spPr>
          <a:xfrm>
            <a:off x="8126095" y="3364230"/>
            <a:ext cx="1281430" cy="654685"/>
          </a:xfrm>
          <a:prstGeom prst="straightConnector1">
            <a:avLst/>
          </a:prstGeom>
          <a:ln w="111125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 rot="21180000">
            <a:off x="8067040" y="2695575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买点1</a:t>
            </a:r>
            <a:endParaRPr lang="zh-CN" altLang="en-US" b="1"/>
          </a:p>
        </p:txBody>
      </p:sp>
      <p:sp>
        <p:nvSpPr>
          <p:cNvPr id="18" name="文本框 17"/>
          <p:cNvSpPr txBox="1"/>
          <p:nvPr/>
        </p:nvSpPr>
        <p:spPr>
          <a:xfrm rot="960000">
            <a:off x="8067040" y="3703955"/>
            <a:ext cx="890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买点2</a:t>
            </a:r>
            <a:endParaRPr lang="zh-CN" altLang="en-US" b="1"/>
          </a:p>
        </p:txBody>
      </p:sp>
      <p:sp>
        <p:nvSpPr>
          <p:cNvPr id="19" name="文本框 18"/>
          <p:cNvSpPr txBox="1"/>
          <p:nvPr/>
        </p:nvSpPr>
        <p:spPr>
          <a:xfrm>
            <a:off x="9407525" y="255016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分化第二天尾盘绿盘</a:t>
            </a:r>
            <a:endParaRPr lang="zh-CN" altLang="en-US" b="1"/>
          </a:p>
          <a:p>
            <a:pPr algn="l">
              <a:buClrTx/>
              <a:buSzTx/>
              <a:buFontTx/>
            </a:pPr>
            <a:r>
              <a:rPr lang="zh-CN" altLang="en-US" b="1"/>
              <a:t>分化第三天早盘绿盘</a:t>
            </a:r>
            <a:br>
              <a:rPr lang="zh-CN" altLang="en-US" b="1"/>
            </a:br>
            <a:r>
              <a:rPr lang="zh-CN" altLang="en-US" b="1"/>
              <a:t>（不单边下跌）</a:t>
            </a:r>
            <a:endParaRPr lang="zh-CN" altLang="en-US" b="1"/>
          </a:p>
        </p:txBody>
      </p:sp>
      <p:sp>
        <p:nvSpPr>
          <p:cNvPr id="21" name="文本框 20"/>
          <p:cNvSpPr txBox="1"/>
          <p:nvPr/>
        </p:nvSpPr>
        <p:spPr>
          <a:xfrm>
            <a:off x="9330055" y="3853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日线死叉三天后回踩支撑位</a:t>
            </a:r>
            <a:endParaRPr lang="zh-CN" altLang="en-US" b="1"/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0" y="4837430"/>
            <a:ext cx="890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rgbClr val="FF0000"/>
                </a:solidFill>
              </a:rPr>
              <a:t>卖点</a:t>
            </a:r>
            <a:endParaRPr lang="zh-CN" sz="2400" b="1">
              <a:solidFill>
                <a:srgbClr val="FF0000"/>
              </a:solidFill>
            </a:endParaRPr>
          </a:p>
        </p:txBody>
      </p:sp>
      <p:cxnSp>
        <p:nvCxnSpPr>
          <p:cNvPr id="24" name="直接箭头连接符 23"/>
          <p:cNvCxnSpPr/>
          <p:nvPr>
            <p:custDataLst>
              <p:tags r:id="rId7"/>
            </p:custDataLst>
          </p:nvPr>
        </p:nvCxnSpPr>
        <p:spPr>
          <a:xfrm flipV="1">
            <a:off x="911860" y="4338955"/>
            <a:ext cx="1369695" cy="49847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8"/>
            </p:custDataLst>
          </p:nvPr>
        </p:nvCxnSpPr>
        <p:spPr>
          <a:xfrm>
            <a:off x="911860" y="5297805"/>
            <a:ext cx="1329690" cy="446405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>
            <p:custDataLst>
              <p:tags r:id="rId9"/>
            </p:custDataLst>
          </p:nvPr>
        </p:nvCxnSpPr>
        <p:spPr>
          <a:xfrm flipV="1">
            <a:off x="852170" y="5049520"/>
            <a:ext cx="1588135" cy="13970"/>
          </a:xfrm>
          <a:prstGeom prst="straightConnector1">
            <a:avLst/>
          </a:prstGeom>
          <a:ln w="88900" cap="rnd">
            <a:solidFill>
              <a:schemeClr val="accent4">
                <a:lumMod val="75000"/>
              </a:schemeClr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2440305" y="4213225"/>
            <a:ext cx="434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1</a:t>
            </a:r>
            <a:r>
              <a:rPr lang="zh-CN" altLang="en-US" b="1"/>
              <a:t>、成功涨停板，持有看连板，不连板卖</a:t>
            </a:r>
            <a:endParaRPr lang="zh-CN" altLang="en-US" b="1"/>
          </a:p>
        </p:txBody>
      </p:sp>
      <p:sp>
        <p:nvSpPr>
          <p:cNvPr id="30" name="文本框 29"/>
          <p:cNvSpPr txBox="1"/>
          <p:nvPr/>
        </p:nvSpPr>
        <p:spPr>
          <a:xfrm>
            <a:off x="2529205" y="48374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2、持股周期</a:t>
            </a:r>
            <a:r>
              <a:rPr lang="en-US" altLang="zh-CN" b="1"/>
              <a:t>2</a:t>
            </a:r>
            <a:r>
              <a:rPr lang="zh-CN" altLang="en-US" b="1"/>
              <a:t>天，拉升不涨停，卖</a:t>
            </a:r>
            <a:endParaRPr lang="zh-CN" altLang="en-US" b="1"/>
          </a:p>
        </p:txBody>
      </p:sp>
      <p:sp>
        <p:nvSpPr>
          <p:cNvPr id="33" name="文本框 32"/>
          <p:cNvSpPr txBox="1"/>
          <p:nvPr/>
        </p:nvSpPr>
        <p:spPr>
          <a:xfrm>
            <a:off x="2470150" y="55499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b="1"/>
              <a:t>3、跌破支撑位2个点，卖</a:t>
            </a:r>
            <a:endParaRPr lang="zh-CN" altLang="en-US" b="1"/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0" y="152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200" b="0" i="0" u="none" strike="noStrike" kern="1200" cap="none" spc="-200" normalizeH="0" baseline="0" dirty="0" smtClean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启动龙头战法流程图</a:t>
            </a:r>
            <a:endParaRPr kumimoji="0" lang="zh-CN" sz="4200" b="0" i="0" u="none" strike="noStrike" kern="1200" cap="none" spc="-200" normalizeH="0" baseline="0" dirty="0" smtClean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035" y="2606040"/>
            <a:ext cx="2350770" cy="1326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5939155"/>
            <a:ext cx="12184380" cy="311658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1965" y="2044065"/>
            <a:ext cx="106210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当市场批量出现</a:t>
            </a:r>
            <a:r>
              <a:rPr lang="en-US" altLang="zh-CN" sz="2800"/>
              <a:t>2</a:t>
            </a:r>
            <a:r>
              <a:rPr lang="zh-CN" altLang="en-US" sz="2800"/>
              <a:t>星、</a:t>
            </a:r>
            <a:r>
              <a:rPr lang="en-US" altLang="zh-CN" sz="2800"/>
              <a:t>3</a:t>
            </a:r>
            <a:r>
              <a:rPr lang="zh-CN" altLang="en-US" sz="2800"/>
              <a:t>星的启动龙头，那么往往市场交易情绪强，主力资金相对强势</a:t>
            </a:r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反观市场仅存</a:t>
            </a:r>
            <a:r>
              <a:rPr lang="en-US" altLang="zh-CN" sz="2800"/>
              <a:t>1</a:t>
            </a:r>
            <a:r>
              <a:rPr lang="zh-CN" altLang="en-US" sz="2800"/>
              <a:t>星龙头的时候，代表市场操作难度大</a:t>
            </a:r>
            <a:endParaRPr lang="zh-CN" altLang="en-US" sz="2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5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GE4MmM3N2M1Njg0N2RlMTM3NDgxNjk5YmFiZDMxNT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1690</Words>
  <Application>WPS 演示</Application>
  <PresentationFormat>宽屏</PresentationFormat>
  <Paragraphs>230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Bold</vt:lpstr>
      <vt:lpstr>Noto Sans S Chinese Bold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340</cp:revision>
  <dcterms:created xsi:type="dcterms:W3CDTF">2019-06-19T02:08:00Z</dcterms:created>
  <dcterms:modified xsi:type="dcterms:W3CDTF">2023-11-30T11:28:25Z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E018B0C6A42B4236BC092CD189DCC22A_13</vt:lpwstr>
  </property>
</Properties>
</file>