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60" r:id="rId3"/>
    <p:sldId id="306" r:id="rId4"/>
    <p:sldId id="318" r:id="rId5"/>
    <p:sldId id="312" r:id="rId6"/>
    <p:sldId id="310" r:id="rId8"/>
    <p:sldId id="313" r:id="rId9"/>
    <p:sldId id="314" r:id="rId10"/>
    <p:sldId id="315" r:id="rId11"/>
    <p:sldId id="317" r:id="rId12"/>
    <p:sldId id="264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7" userDrawn="1">
          <p15:clr>
            <a:srgbClr val="A4A3A4"/>
          </p15:clr>
        </p15:guide>
        <p15:guide id="2" pos="383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A" lastIdx="0" clrIdx="0"/>
  <p:cmAuthor id="2" name="十二 猪肠" initials="十二" lastIdx="0" clrIdx="1"/>
  <p:cmAuthor id="3" name="Administrat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5CB"/>
    <a:srgbClr val="ED0415"/>
    <a:srgbClr val="E90212"/>
    <a:srgbClr val="644242"/>
    <a:srgbClr val="8D2F2F"/>
    <a:srgbClr val="6A2323"/>
    <a:srgbClr val="571D1D"/>
    <a:srgbClr val="FFFCD8"/>
    <a:srgbClr val="FFF1B7"/>
    <a:srgbClr val="FFE9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47"/>
        <p:guide pos="383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画板 1 拷贝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组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61440" y="2157730"/>
            <a:ext cx="2554605" cy="155956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  <p:pic>
        <p:nvPicPr>
          <p:cNvPr id="4" name="图片 3" descr="图片1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画板 1 拷贝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 descr="图片1 拷贝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画板 1 拷贝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  <p:pic>
        <p:nvPicPr>
          <p:cNvPr id="4" name="图片 3" descr="图片1 拷贝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3626485" y="658114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 userDrawn="1"/>
        </p:nvSpPr>
        <p:spPr>
          <a:xfrm>
            <a:off x="298450" y="6499225"/>
            <a:ext cx="104120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【经传多赢投资顾问曾文龙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(A1120620070001)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，观点基于软件数据和理论模型分析，仅供参考，不构成投资建议，市场有风险，投资需谨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!</a:t>
            </a:r>
            <a:endParaRPr lang="en-US" altLang="zh-CN" sz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画板 1 拷贝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44.xml"/><Relationship Id="rId17" Type="http://schemas.openxmlformats.org/officeDocument/2006/relationships/tags" Target="../tags/tag43.xml"/><Relationship Id="rId16" Type="http://schemas.openxmlformats.org/officeDocument/2006/relationships/tags" Target="../tags/tag42.xml"/><Relationship Id="rId15" Type="http://schemas.openxmlformats.org/officeDocument/2006/relationships/tags" Target="../tags/tag41.xml"/><Relationship Id="rId14" Type="http://schemas.openxmlformats.org/officeDocument/2006/relationships/tags" Target="../tags/tag40.xml"/><Relationship Id="rId13" Type="http://schemas.openxmlformats.org/officeDocument/2006/relationships/tags" Target="../tags/tag39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51.xml"/><Relationship Id="rId8" Type="http://schemas.openxmlformats.org/officeDocument/2006/relationships/tags" Target="../tags/tag50.xml"/><Relationship Id="rId7" Type="http://schemas.openxmlformats.org/officeDocument/2006/relationships/tags" Target="../tags/tag49.xml"/><Relationship Id="rId6" Type="http://schemas.openxmlformats.org/officeDocument/2006/relationships/tags" Target="../tags/tag48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97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59.xml"/><Relationship Id="rId8" Type="http://schemas.openxmlformats.org/officeDocument/2006/relationships/tags" Target="../tags/tag58.xml"/><Relationship Id="rId7" Type="http://schemas.openxmlformats.org/officeDocument/2006/relationships/tags" Target="../tags/tag57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image" Target="../media/image8.png"/><Relationship Id="rId15" Type="http://schemas.openxmlformats.org/officeDocument/2006/relationships/slideLayout" Target="../slideLayouts/slideLayout6.xml"/><Relationship Id="rId14" Type="http://schemas.openxmlformats.org/officeDocument/2006/relationships/tags" Target="../tags/tag60.xml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tags" Target="../tags/tag5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68.xml"/><Relationship Id="rId8" Type="http://schemas.openxmlformats.org/officeDocument/2006/relationships/tags" Target="../tags/tag67.xml"/><Relationship Id="rId7" Type="http://schemas.openxmlformats.org/officeDocument/2006/relationships/tags" Target="../tags/tag66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" Type="http://schemas.openxmlformats.org/officeDocument/2006/relationships/image" Target="../media/image8.png"/><Relationship Id="rId13" Type="http://schemas.openxmlformats.org/officeDocument/2006/relationships/slideLayout" Target="../slideLayouts/slideLayout6.xml"/><Relationship Id="rId12" Type="http://schemas.openxmlformats.org/officeDocument/2006/relationships/tags" Target="../tags/tag69.xml"/><Relationship Id="rId11" Type="http://schemas.openxmlformats.org/officeDocument/2006/relationships/image" Target="../media/image14.png"/><Relationship Id="rId10" Type="http://schemas.openxmlformats.org/officeDocument/2006/relationships/image" Target="../media/image10.png"/><Relationship Id="rId1" Type="http://schemas.openxmlformats.org/officeDocument/2006/relationships/tags" Target="../tags/tag61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71.xml"/><Relationship Id="rId2" Type="http://schemas.openxmlformats.org/officeDocument/2006/relationships/image" Target="../media/image15.png"/><Relationship Id="rId1" Type="http://schemas.openxmlformats.org/officeDocument/2006/relationships/tags" Target="../tags/tag70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79.xml"/><Relationship Id="rId8" Type="http://schemas.openxmlformats.org/officeDocument/2006/relationships/tags" Target="../tags/tag78.xml"/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" Type="http://schemas.openxmlformats.org/officeDocument/2006/relationships/image" Target="../media/image8.png"/><Relationship Id="rId13" Type="http://schemas.openxmlformats.org/officeDocument/2006/relationships/slideLayout" Target="../slideLayouts/slideLayout6.xml"/><Relationship Id="rId12" Type="http://schemas.openxmlformats.org/officeDocument/2006/relationships/tags" Target="../tags/tag80.xml"/><Relationship Id="rId11" Type="http://schemas.openxmlformats.org/officeDocument/2006/relationships/image" Target="../media/image16.png"/><Relationship Id="rId10" Type="http://schemas.openxmlformats.org/officeDocument/2006/relationships/image" Target="../media/image10.png"/><Relationship Id="rId1" Type="http://schemas.openxmlformats.org/officeDocument/2006/relationships/tags" Target="../tags/tag7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82.xml"/><Relationship Id="rId2" Type="http://schemas.openxmlformats.org/officeDocument/2006/relationships/image" Target="../media/image17.png"/><Relationship Id="rId1" Type="http://schemas.openxmlformats.org/officeDocument/2006/relationships/tags" Target="../tags/tag81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84.xml"/><Relationship Id="rId2" Type="http://schemas.openxmlformats.org/officeDocument/2006/relationships/image" Target="../media/image18.png"/><Relationship Id="rId1" Type="http://schemas.openxmlformats.org/officeDocument/2006/relationships/tags" Target="../tags/tag83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90.xml"/><Relationship Id="rId8" Type="http://schemas.openxmlformats.org/officeDocument/2006/relationships/image" Target="../media/image21.png"/><Relationship Id="rId7" Type="http://schemas.openxmlformats.org/officeDocument/2006/relationships/tags" Target="../tags/tag89.xml"/><Relationship Id="rId6" Type="http://schemas.openxmlformats.org/officeDocument/2006/relationships/image" Target="../media/image20.png"/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3" Type="http://schemas.openxmlformats.org/officeDocument/2006/relationships/image" Target="../media/image19.png"/><Relationship Id="rId2" Type="http://schemas.openxmlformats.org/officeDocument/2006/relationships/tags" Target="../tags/tag86.xml"/><Relationship Id="rId15" Type="http://schemas.openxmlformats.org/officeDocument/2006/relationships/slideLayout" Target="../slideLayouts/slideLayout4.xml"/><Relationship Id="rId14" Type="http://schemas.openxmlformats.org/officeDocument/2006/relationships/tags" Target="../tags/tag94.xml"/><Relationship Id="rId13" Type="http://schemas.openxmlformats.org/officeDocument/2006/relationships/tags" Target="../tags/tag93.xml"/><Relationship Id="rId12" Type="http://schemas.openxmlformats.org/officeDocument/2006/relationships/tags" Target="../tags/tag92.xml"/><Relationship Id="rId11" Type="http://schemas.openxmlformats.org/officeDocument/2006/relationships/tags" Target="../tags/tag91.xml"/><Relationship Id="rId10" Type="http://schemas.openxmlformats.org/officeDocument/2006/relationships/image" Target="../media/image22.png"/><Relationship Id="rId1" Type="http://schemas.openxmlformats.org/officeDocument/2006/relationships/tags" Target="../tags/tag85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tags" Target="../tags/tag96.xml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tags" Target="../tags/tag9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2480310" y="2893695"/>
            <a:ext cx="722439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4200">
                <a:gradFill>
                  <a:gsLst>
                    <a:gs pos="0">
                      <a:srgbClr val="FAFAFA"/>
                    </a:gs>
                    <a:gs pos="100000">
                      <a:srgbClr val="FFF1B7"/>
                    </a:gs>
                  </a:gsLst>
                  <a:lin ang="5400000" scaled="0"/>
                </a:gra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</a:rPr>
              <a:t>波段先锋营</a:t>
            </a:r>
            <a:endParaRPr lang="zh-CN" sz="4200">
              <a:gradFill>
                <a:gsLst>
                  <a:gs pos="0">
                    <a:srgbClr val="FAFAFA"/>
                  </a:gs>
                  <a:gs pos="100000">
                    <a:srgbClr val="FFF1B7"/>
                  </a:gs>
                </a:gsLst>
                <a:lin ang="5400000" scaled="0"/>
              </a:gradFill>
              <a:latin typeface="思源黑体 Medium" panose="020B0600000000000000" charset="-122"/>
              <a:ea typeface="思源黑体 Medium" panose="020B0600000000000000" charset="-122"/>
              <a:cs typeface="思源黑体 Medium" panose="020B0600000000000000" charset="-122"/>
            </a:endParaRPr>
          </a:p>
        </p:txBody>
      </p:sp>
      <p:grpSp>
        <p:nvGrpSpPr>
          <p:cNvPr id="5" name="组合 4"/>
          <p:cNvGrpSpPr/>
          <p:nvPr>
            <p:custDataLst>
              <p:tags r:id="rId1"/>
            </p:custDataLst>
          </p:nvPr>
        </p:nvGrpSpPr>
        <p:grpSpPr>
          <a:xfrm>
            <a:off x="2176145" y="3871595"/>
            <a:ext cx="8042275" cy="398780"/>
            <a:chOff x="4869" y="6097"/>
            <a:chExt cx="9097" cy="628"/>
          </a:xfrm>
        </p:grpSpPr>
        <p:sp>
          <p:nvSpPr>
            <p:cNvPr id="10" name="文本框 9"/>
            <p:cNvSpPr txBox="1"/>
            <p:nvPr>
              <p:custDataLst>
                <p:tags r:id="rId2"/>
              </p:custDataLst>
            </p:nvPr>
          </p:nvSpPr>
          <p:spPr>
            <a:xfrm>
              <a:off x="4869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</a:rPr>
                <a:t>经传多赢投资投顾：曾文龙</a:t>
              </a:r>
              <a:endPara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Light" panose="020B0300000000000000" charset="-122"/>
              </a:endParaRPr>
            </a:p>
          </p:txBody>
        </p:sp>
        <p:sp>
          <p:nvSpPr>
            <p:cNvPr id="12" name="文本框 11"/>
            <p:cNvSpPr txBox="1"/>
            <p:nvPr>
              <p:custDataLst>
                <p:tags r:id="rId3"/>
              </p:custDataLst>
            </p:nvPr>
          </p:nvSpPr>
          <p:spPr>
            <a:xfrm>
              <a:off x="9541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no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执业证书编号</a:t>
              </a:r>
              <a:r>
                <a:rPr lang="en-US" altLang="zh-CN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A1120620070001</a:t>
              </a:r>
              <a:endPara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endParaRPr>
            </a:p>
          </p:txBody>
        </p:sp>
      </p:grpSp>
      <p:pic>
        <p:nvPicPr>
          <p:cNvPr id="8" name="图片 7" descr="矢量智能对象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30508" y="962025"/>
            <a:ext cx="1524000" cy="3302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8825" y="1525270"/>
            <a:ext cx="10667365" cy="1368425"/>
          </a:xfrm>
          <a:prstGeom prst="rect">
            <a:avLst/>
          </a:prstGeom>
          <a:noFill/>
          <a:effectLst>
            <a:outerShdw dist="63500" dir="5400000" algn="t" rotWithShape="0">
              <a:srgbClr val="C00000">
                <a:alpha val="40000"/>
              </a:srgbClr>
            </a:outerShdw>
          </a:effectLst>
        </p:spPr>
        <p:txBody>
          <a:bodyPr wrap="square" rtlCol="0">
            <a:spAutoFit/>
          </a:bodyPr>
          <a:p>
            <a:pPr algn="ctr"/>
            <a:r>
              <a:rPr lang="zh-CN" sz="8300">
                <a:gradFill>
                  <a:gsLst>
                    <a:gs pos="0">
                      <a:srgbClr val="FAFAFA"/>
                    </a:gs>
                    <a:gs pos="100000">
                      <a:srgbClr val="FFE991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再度出手</a:t>
            </a:r>
            <a:endParaRPr lang="zh-CN" sz="8300">
              <a:gradFill>
                <a:gsLst>
                  <a:gs pos="0">
                    <a:srgbClr val="FAFAFA"/>
                  </a:gs>
                  <a:gs pos="100000">
                    <a:srgbClr val="FFE991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08270" y="6190615"/>
            <a:ext cx="16059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pic>
        <p:nvPicPr>
          <p:cNvPr id="4" name="图片 3" descr="多边形 1 拷贝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2455" y="3126740"/>
            <a:ext cx="336550" cy="292735"/>
          </a:xfrm>
          <a:prstGeom prst="rect">
            <a:avLst/>
          </a:prstGeom>
        </p:spPr>
      </p:pic>
      <p:pic>
        <p:nvPicPr>
          <p:cNvPr id="6" name="图片 5" descr="多边形 1 拷贝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2385060" y="3115945"/>
            <a:ext cx="336550" cy="292735"/>
          </a:xfrm>
          <a:prstGeom prst="rect">
            <a:avLst/>
          </a:prstGeom>
        </p:spPr>
      </p:pic>
      <p:grpSp>
        <p:nvGrpSpPr>
          <p:cNvPr id="9" name="组合 8"/>
          <p:cNvGrpSpPr/>
          <p:nvPr>
            <p:custDataLst>
              <p:tags r:id="rId6"/>
            </p:custDataLst>
          </p:nvPr>
        </p:nvGrpSpPr>
        <p:grpSpPr>
          <a:xfrm>
            <a:off x="2176145" y="4511040"/>
            <a:ext cx="8042275" cy="398780"/>
            <a:chOff x="4869" y="6097"/>
            <a:chExt cx="9097" cy="628"/>
          </a:xfrm>
        </p:grpSpPr>
        <p:sp>
          <p:nvSpPr>
            <p:cNvPr id="11" name="文本框 10"/>
            <p:cNvSpPr txBox="1"/>
            <p:nvPr>
              <p:custDataLst>
                <p:tags r:id="rId7"/>
              </p:custDataLst>
            </p:nvPr>
          </p:nvSpPr>
          <p:spPr>
            <a:xfrm>
              <a:off x="4869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</a:rPr>
                <a:t>经传多赢基金从业人员：曾文龙</a:t>
              </a:r>
              <a:endPara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Light" panose="020B0300000000000000" charset="-122"/>
              </a:endParaRPr>
            </a:p>
          </p:txBody>
        </p:sp>
        <p:sp>
          <p:nvSpPr>
            <p:cNvPr id="13" name="文本框 12"/>
            <p:cNvSpPr txBox="1"/>
            <p:nvPr>
              <p:custDataLst>
                <p:tags r:id="rId8"/>
              </p:custDataLst>
            </p:nvPr>
          </p:nvSpPr>
          <p:spPr>
            <a:xfrm>
              <a:off x="9541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no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执业证书编号</a:t>
              </a:r>
              <a:r>
                <a:rPr lang="en-US" altLang="zh-CN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Regular" panose="020B0500000000000000" charset="-122"/>
                </a:rPr>
                <a:t>A20250619007559</a:t>
              </a:r>
              <a:endPara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endParaRPr>
            </a:p>
          </p:txBody>
        </p:sp>
      </p:grpSp>
    </p:spTree>
    <p:custDataLst>
      <p:tags r:id="rId9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2230120"/>
            <a:ext cx="1126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波段交易</a:t>
            </a:r>
            <a:r>
              <a:rPr lang="en-US" alt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-</a:t>
            </a: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趋势篇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4855" y="39998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291205" y="39998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246755" y="40068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95775" y="399478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6252210" y="4006858"/>
            <a:ext cx="3808828" cy="374408"/>
            <a:chOff x="7093" y="6616"/>
            <a:chExt cx="6695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446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A1120620070001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8130" y="4375785"/>
            <a:ext cx="3805555" cy="14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7345" y="-171450"/>
            <a:ext cx="12887325" cy="720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0" y="-171450"/>
            <a:ext cx="1219136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大盘分析</a:t>
            </a:r>
            <a:endParaRPr lang="zh-CN" altLang="en-US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27735" y="4886960"/>
            <a:ext cx="10106025" cy="16211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三大交易所将融资保证金比例从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80%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上调至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100%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，引发大盘跳水，但市场承接强劲，当日成交量逼近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万亿元，增量资金入场推动热度居高不下。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尾盘再现压单，众多动作的政策意图在于给市场降温、抑制短线过热，引导慢牛走势，当前市场短期进入震荡期，但成交量持续维持高位，热度依旧，局部穿越机会尚存，结构性行情突出。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80225" y="2693670"/>
            <a:ext cx="5311140" cy="15716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80225" y="639445"/>
            <a:ext cx="5311140" cy="15906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图片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24765" y="639445"/>
            <a:ext cx="6904990" cy="362648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</p:spTree>
    <p:custDataLst>
      <p:tags r:id="rId1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2230120"/>
            <a:ext cx="1126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波段交易</a:t>
            </a:r>
            <a:r>
              <a:rPr lang="en-US" alt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-</a:t>
            </a: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趋势篇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4855" y="39998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291205" y="39998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246755" y="40068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95775" y="399478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6252210" y="4006858"/>
            <a:ext cx="3808828" cy="374408"/>
            <a:chOff x="7093" y="6616"/>
            <a:chExt cx="6695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446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A1120620070001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8130" y="4375785"/>
            <a:ext cx="3805555" cy="14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7345" y="-171450"/>
            <a:ext cx="12887325" cy="720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0" y="-171450"/>
            <a:ext cx="1219136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大盘分析</a:t>
            </a:r>
            <a:endParaRPr lang="zh-CN" altLang="en-US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44830" y="4596765"/>
            <a:ext cx="10106025" cy="19532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见顶信号：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横向样本统计的短线上攻或者中线上攻数值从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80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涨到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90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，甚至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90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以上，大盘处于超买状态；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市场主线龙头（连续大阴线或者跌停）或者中军（高控盘后出现放量大阴线）出现调整；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线回踩智能辅助线，反弹但流动资金翻绿为主。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7735" y="453390"/>
            <a:ext cx="10158730" cy="442404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0" y="1"/>
            <a:ext cx="12191364" cy="731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defRPr/>
            </a:pPr>
            <a:r>
              <a:rPr lang="zh-CN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板块龙虎</a:t>
            </a:r>
            <a:endParaRPr lang="zh-CN" sz="44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713730" y="2021205"/>
            <a:ext cx="5433695" cy="35966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1200" b="1">
                <a:solidFill>
                  <a:schemeClr val="tx1"/>
                </a:solidFill>
              </a:rPr>
              <a:t>聚焦板块龙虎：</a:t>
            </a:r>
            <a:endParaRPr lang="zh-CN" altLang="en-US" sz="1200" b="1">
              <a:solidFill>
                <a:schemeClr val="tx1"/>
              </a:solidFill>
            </a:endParaRPr>
          </a:p>
          <a:p>
            <a:endParaRPr lang="en-US" altLang="zh-CN" sz="1200" b="1">
              <a:solidFill>
                <a:schemeClr val="tx1"/>
              </a:solidFill>
            </a:endParaRPr>
          </a:p>
          <a:p>
            <a:r>
              <a:rPr lang="en-US" altLang="zh-CN" sz="1200" b="1">
                <a:solidFill>
                  <a:schemeClr val="tx1"/>
                </a:solidFill>
              </a:rPr>
              <a:t>AI</a:t>
            </a:r>
            <a:r>
              <a:rPr lang="zh-CN" altLang="en-US" sz="1200" b="1">
                <a:solidFill>
                  <a:schemeClr val="tx1"/>
                </a:solidFill>
              </a:rPr>
              <a:t>应用：陈小群、作手新一、章盟主、成都系、中山东路等多个游资均在买入</a:t>
            </a:r>
            <a:r>
              <a:rPr lang="en-US" altLang="zh-CN" sz="1200" b="1">
                <a:solidFill>
                  <a:schemeClr val="tx1"/>
                </a:solidFill>
              </a:rPr>
              <a:t>AI</a:t>
            </a:r>
            <a:r>
              <a:rPr lang="zh-CN" altLang="en-US" sz="1200" b="1">
                <a:solidFill>
                  <a:schemeClr val="tx1"/>
                </a:solidFill>
              </a:rPr>
              <a:t>应用个股（如华胜天成</a:t>
            </a:r>
            <a:r>
              <a:rPr lang="en-US" altLang="zh-CN" sz="1200" b="1">
                <a:solidFill>
                  <a:schemeClr val="tx1"/>
                </a:solidFill>
              </a:rPr>
              <a:t>5.42</a:t>
            </a:r>
            <a:r>
              <a:rPr lang="zh-CN" altLang="en-US" sz="1200" b="1">
                <a:solidFill>
                  <a:schemeClr val="tx1"/>
                </a:solidFill>
              </a:rPr>
              <a:t>亿、值得买、浩瀚深度等），且买入金额普遍较大（单票买入多在</a:t>
            </a:r>
            <a:r>
              <a:rPr lang="en-US" altLang="zh-CN" sz="1200" b="1">
                <a:solidFill>
                  <a:schemeClr val="tx1"/>
                </a:solidFill>
              </a:rPr>
              <a:t>5000</a:t>
            </a:r>
            <a:r>
              <a:rPr lang="zh-CN" altLang="en-US" sz="1200" b="1">
                <a:solidFill>
                  <a:schemeClr val="tx1"/>
                </a:solidFill>
              </a:rPr>
              <a:t>万以上）；仅少数游资（曲江池、成都系）有小金额卖出。</a:t>
            </a:r>
            <a:r>
              <a:rPr lang="en-US" altLang="zh-CN" sz="1200" b="1">
                <a:solidFill>
                  <a:schemeClr val="tx1"/>
                </a:solidFill>
              </a:rPr>
              <a:t>AI </a:t>
            </a:r>
            <a:r>
              <a:rPr lang="zh-CN" altLang="en-US" sz="1200" b="1">
                <a:solidFill>
                  <a:schemeClr val="tx1"/>
                </a:solidFill>
              </a:rPr>
              <a:t>应用是当前游资共识度最高的主线，资金买入主导，板块热度处于上升期。</a:t>
            </a:r>
            <a:endParaRPr lang="zh-CN" altLang="en-US" sz="1200" b="1">
              <a:solidFill>
                <a:schemeClr val="tx1"/>
              </a:solidFill>
            </a:endParaRPr>
          </a:p>
          <a:p>
            <a:endParaRPr lang="zh-CN" altLang="en-US" sz="1200" b="1">
              <a:solidFill>
                <a:schemeClr val="tx1"/>
              </a:solidFill>
            </a:endParaRPr>
          </a:p>
          <a:p>
            <a:r>
              <a:rPr lang="zh-CN" altLang="en-US" sz="1200" b="1">
                <a:solidFill>
                  <a:schemeClr val="tx1"/>
                </a:solidFill>
              </a:rPr>
              <a:t>商业航天：陈小群、作手新一、章盟主、消闲派、徐晓等均参与，但买卖分歧明显，买入</a:t>
            </a:r>
            <a:r>
              <a:rPr lang="en-US" altLang="zh-CN" sz="1200" b="1">
                <a:solidFill>
                  <a:schemeClr val="tx1"/>
                </a:solidFill>
              </a:rPr>
              <a:t>--</a:t>
            </a:r>
            <a:r>
              <a:rPr lang="zh-CN" altLang="en-US" sz="1200" b="1">
                <a:solidFill>
                  <a:schemeClr val="tx1"/>
                </a:solidFill>
              </a:rPr>
              <a:t>章盟主买烽火通信</a:t>
            </a:r>
            <a:r>
              <a:rPr lang="en-US" altLang="zh-CN" sz="1200" b="1">
                <a:solidFill>
                  <a:schemeClr val="tx1"/>
                </a:solidFill>
              </a:rPr>
              <a:t>5.12</a:t>
            </a:r>
            <a:r>
              <a:rPr lang="zh-CN" altLang="en-US" sz="1200" b="1">
                <a:solidFill>
                  <a:schemeClr val="tx1"/>
                </a:solidFill>
              </a:rPr>
              <a:t>亿、消闲派买烽火通信</a:t>
            </a:r>
            <a:r>
              <a:rPr lang="en-US" altLang="zh-CN" sz="1200" b="1">
                <a:solidFill>
                  <a:schemeClr val="tx1"/>
                </a:solidFill>
              </a:rPr>
              <a:t>6.62</a:t>
            </a:r>
            <a:r>
              <a:rPr lang="zh-CN" altLang="en-US" sz="1200" b="1">
                <a:solidFill>
                  <a:schemeClr val="tx1"/>
                </a:solidFill>
              </a:rPr>
              <a:t>亿、红相股份</a:t>
            </a:r>
            <a:r>
              <a:rPr lang="en-US" altLang="zh-CN" sz="1200" b="1">
                <a:solidFill>
                  <a:schemeClr val="tx1"/>
                </a:solidFill>
              </a:rPr>
              <a:t>1.05</a:t>
            </a:r>
            <a:r>
              <a:rPr lang="zh-CN" altLang="en-US" sz="1200" b="1">
                <a:solidFill>
                  <a:schemeClr val="tx1"/>
                </a:solidFill>
              </a:rPr>
              <a:t>亿；卖出</a:t>
            </a:r>
            <a:r>
              <a:rPr lang="en-US" altLang="zh-CN" sz="1200" b="1">
                <a:solidFill>
                  <a:schemeClr val="tx1"/>
                </a:solidFill>
              </a:rPr>
              <a:t>--</a:t>
            </a:r>
            <a:r>
              <a:rPr lang="zh-CN" altLang="en-US" sz="1200" b="1">
                <a:solidFill>
                  <a:schemeClr val="tx1"/>
                </a:solidFill>
              </a:rPr>
              <a:t>陈小群卖雷科防务</a:t>
            </a:r>
            <a:r>
              <a:rPr lang="en-US" altLang="zh-CN" sz="1200" b="1">
                <a:solidFill>
                  <a:schemeClr val="tx1"/>
                </a:solidFill>
              </a:rPr>
              <a:t>2.94</a:t>
            </a:r>
            <a:r>
              <a:rPr lang="zh-CN" altLang="en-US" sz="1200" b="1">
                <a:solidFill>
                  <a:schemeClr val="tx1"/>
                </a:solidFill>
              </a:rPr>
              <a:t>亿、作手新一卖通宇通讯</a:t>
            </a:r>
            <a:r>
              <a:rPr lang="en-US" altLang="zh-CN" sz="1200" b="1">
                <a:solidFill>
                  <a:schemeClr val="tx1"/>
                </a:solidFill>
              </a:rPr>
              <a:t>1.44</a:t>
            </a:r>
            <a:r>
              <a:rPr lang="zh-CN" altLang="en-US" sz="1200" b="1">
                <a:solidFill>
                  <a:schemeClr val="tx1"/>
                </a:solidFill>
              </a:rPr>
              <a:t>亿、徐晓卖烽火通信</a:t>
            </a:r>
            <a:r>
              <a:rPr lang="en-US" altLang="zh-CN" sz="1200" b="1">
                <a:solidFill>
                  <a:schemeClr val="tx1"/>
                </a:solidFill>
              </a:rPr>
              <a:t>3.15</a:t>
            </a:r>
            <a:r>
              <a:rPr lang="zh-CN" altLang="en-US" sz="1200" b="1">
                <a:solidFill>
                  <a:schemeClr val="tx1"/>
                </a:solidFill>
              </a:rPr>
              <a:t>亿。商业航天是高波动的活跃板块，但游资有人买、有人卖，分歧大于</a:t>
            </a:r>
            <a:r>
              <a:rPr lang="en-US" altLang="zh-CN" sz="1200" b="1">
                <a:solidFill>
                  <a:schemeClr val="tx1"/>
                </a:solidFill>
              </a:rPr>
              <a:t>AI</a:t>
            </a:r>
            <a:r>
              <a:rPr lang="zh-CN" altLang="en-US" sz="1200" b="1">
                <a:solidFill>
                  <a:schemeClr val="tx1"/>
                </a:solidFill>
              </a:rPr>
              <a:t>应用。</a:t>
            </a:r>
            <a:endParaRPr lang="zh-CN" altLang="en-US" sz="1200" b="1">
              <a:solidFill>
                <a:schemeClr val="tx1"/>
              </a:solidFill>
            </a:endParaRPr>
          </a:p>
          <a:p>
            <a:endParaRPr lang="zh-CN" altLang="en-US" sz="1200" b="1">
              <a:solidFill>
                <a:schemeClr val="tx1"/>
              </a:solidFill>
            </a:endParaRPr>
          </a:p>
          <a:p>
            <a:r>
              <a:rPr lang="zh-CN" altLang="en-US" sz="1200" b="1">
                <a:solidFill>
                  <a:schemeClr val="tx1"/>
                </a:solidFill>
              </a:rPr>
              <a:t>其他分支：脑科学</a:t>
            </a:r>
            <a:r>
              <a:rPr lang="en-US" altLang="zh-CN" sz="1200" b="1">
                <a:solidFill>
                  <a:schemeClr val="tx1"/>
                </a:solidFill>
              </a:rPr>
              <a:t>+AI </a:t>
            </a:r>
            <a:r>
              <a:rPr lang="zh-CN" altLang="en-US" sz="1200" b="1">
                <a:solidFill>
                  <a:schemeClr val="tx1"/>
                </a:solidFill>
              </a:rPr>
              <a:t>应用：章盟主买岩山科技</a:t>
            </a:r>
            <a:r>
              <a:rPr lang="en-US" altLang="zh-CN" sz="1200" b="1">
                <a:solidFill>
                  <a:schemeClr val="tx1"/>
                </a:solidFill>
              </a:rPr>
              <a:t>4.63</a:t>
            </a:r>
            <a:r>
              <a:rPr lang="zh-CN" altLang="en-US" sz="1200" b="1">
                <a:solidFill>
                  <a:schemeClr val="tx1"/>
                </a:solidFill>
              </a:rPr>
              <a:t>亿，消闲派卖岩山科技</a:t>
            </a:r>
            <a:r>
              <a:rPr lang="en-US" altLang="zh-CN" sz="1200" b="1">
                <a:solidFill>
                  <a:schemeClr val="tx1"/>
                </a:solidFill>
              </a:rPr>
              <a:t>2.59</a:t>
            </a:r>
            <a:r>
              <a:rPr lang="zh-CN" altLang="en-US" sz="1200" b="1">
                <a:solidFill>
                  <a:schemeClr val="tx1"/>
                </a:solidFill>
              </a:rPr>
              <a:t>亿，属于小范围博弈；数字货币：中山东路买拉卡拉</a:t>
            </a:r>
            <a:r>
              <a:rPr lang="en-US" altLang="zh-CN" sz="1200" b="1">
                <a:solidFill>
                  <a:schemeClr val="tx1"/>
                </a:solidFill>
              </a:rPr>
              <a:t>2.08</a:t>
            </a:r>
            <a:r>
              <a:rPr lang="zh-CN" altLang="en-US" sz="1200" b="1">
                <a:solidFill>
                  <a:schemeClr val="tx1"/>
                </a:solidFill>
              </a:rPr>
              <a:t>亿，是新出现的小分支；重组</a:t>
            </a:r>
            <a:r>
              <a:rPr lang="en-US" altLang="zh-CN" sz="1200" b="1">
                <a:solidFill>
                  <a:schemeClr val="tx1"/>
                </a:solidFill>
              </a:rPr>
              <a:t>+</a:t>
            </a:r>
            <a:r>
              <a:rPr lang="zh-CN" altLang="en-US" sz="1200" b="1">
                <a:solidFill>
                  <a:schemeClr val="tx1"/>
                </a:solidFill>
              </a:rPr>
              <a:t>汽车零部件：消闲派买山子高科</a:t>
            </a:r>
            <a:r>
              <a:rPr lang="en-US" altLang="zh-CN" sz="1200" b="1">
                <a:solidFill>
                  <a:schemeClr val="tx1"/>
                </a:solidFill>
              </a:rPr>
              <a:t> 3.7 </a:t>
            </a:r>
            <a:r>
              <a:rPr lang="zh-CN" altLang="en-US" sz="1200" b="1">
                <a:solidFill>
                  <a:schemeClr val="tx1"/>
                </a:solidFill>
              </a:rPr>
              <a:t>亿，属于个股独立逻辑。</a:t>
            </a:r>
            <a:endParaRPr lang="zh-CN" altLang="en-US" sz="1200" b="1">
              <a:solidFill>
                <a:schemeClr val="tx1"/>
              </a:solidFill>
            </a:endParaRPr>
          </a:p>
        </p:txBody>
      </p:sp>
      <p:pic>
        <p:nvPicPr>
          <p:cNvPr id="8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45" y="731520"/>
            <a:ext cx="4600575" cy="569277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2230120"/>
            <a:ext cx="1126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波段交易</a:t>
            </a:r>
            <a:r>
              <a:rPr lang="en-US" alt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-</a:t>
            </a: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趋势篇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4855" y="39998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291205" y="39998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246755" y="40068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95775" y="399478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6252210" y="4006858"/>
            <a:ext cx="3808828" cy="374408"/>
            <a:chOff x="7093" y="6616"/>
            <a:chExt cx="6695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446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A1120620070001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8130" y="4375785"/>
            <a:ext cx="3805555" cy="14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7345" y="-171450"/>
            <a:ext cx="12887325" cy="720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-124460" y="-171450"/>
            <a:ext cx="1240980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endParaRPr lang="zh-CN" altLang="en-US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24790" y="5081905"/>
            <a:ext cx="11598910" cy="1219200"/>
          </a:xfrm>
          <a:prstGeom prst="rect">
            <a:avLst/>
          </a:prstGeom>
        </p:spPr>
        <p:txBody>
          <a:bodyPr wrap="square">
            <a:noAutofit/>
          </a:bodyPr>
          <a:p>
            <a:pPr defTabSz="266700"/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商业航天板块弱修复，次日大概率继续调整，若形成三连调则短期高位杀跌接近尾声，板块内或现新人气龙头，高位股有望走双头走势；其通信分支表现强势，部分高位人气股留存活口，为后续资金回流铺垫。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  <a:p>
            <a:pPr defTabSz="266700"/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</a:rPr>
              <a:t>AI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应用早盘逆势崛起，结构扎实，在商业航天补跌背景下逆势上行。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  <a:p>
            <a:pPr defTabSz="266700"/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  <a:p>
            <a:pPr defTabSz="266700"/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后续重点关注方向：一是商业航天板块内逆势抗跌标的；二是商业航天回踩时，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</a:rPr>
              <a:t>AI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应用板块能否脱离影响独立走强、强化阵型，若能则有望接替成为短期市场情绪核心发动机。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  <a:p>
            <a:pPr defTabSz="266700"/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9540" y="604520"/>
            <a:ext cx="7924800" cy="42329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文本框 11"/>
          <p:cNvSpPr txBox="1"/>
          <p:nvPr/>
        </p:nvSpPr>
        <p:spPr>
          <a:xfrm>
            <a:off x="8558530" y="1235075"/>
            <a:ext cx="348615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、重指数（行情初期，非主线跟随大盘）；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、重板块轻指数（主线主升期，如</a:t>
            </a:r>
            <a:r>
              <a:rPr lang="en-US" altLang="zh-CN"/>
              <a:t>AI</a:t>
            </a:r>
            <a:r>
              <a:rPr lang="zh-CN" altLang="en-US"/>
              <a:t>应用）；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3</a:t>
            </a:r>
            <a:r>
              <a:rPr lang="zh-CN" altLang="en-US"/>
              <a:t>、</a:t>
            </a:r>
            <a:r>
              <a:rPr lang="en-US" altLang="zh-CN"/>
              <a:t> </a:t>
            </a:r>
            <a:r>
              <a:rPr lang="zh-CN" altLang="en-US"/>
              <a:t>重个股轻板块轻指数（前期最热主线的后期，如商业航天，个股独立性增强）。</a:t>
            </a:r>
            <a:endParaRPr lang="zh-CN" altLang="en-US"/>
          </a:p>
        </p:txBody>
      </p:sp>
    </p:spTree>
    <p:custDataLst>
      <p:tags r:id="rId1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440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控盘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风险！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769860" y="990600"/>
            <a:ext cx="4250055" cy="50571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600"/>
              <a:t>抱团股如何判断走弱信号：</a:t>
            </a:r>
            <a:endParaRPr lang="zh-CN" altLang="en-US" sz="1600"/>
          </a:p>
          <a:p>
            <a:endParaRPr lang="en-US" altLang="zh-CN" sz="1600"/>
          </a:p>
          <a:p>
            <a:r>
              <a:rPr lang="zh-CN" altLang="en-US" sz="1600"/>
              <a:t>震荡期间，调整时间长，但是不能在时间长的基础上，</a:t>
            </a:r>
            <a:r>
              <a:rPr lang="en-US" altLang="zh-CN" sz="1600"/>
              <a:t>K</a:t>
            </a:r>
            <a:r>
              <a:rPr lang="zh-CN" altLang="en-US" sz="1600"/>
              <a:t>线越走越弱（阴多阳少），越跌越多。</a:t>
            </a:r>
            <a:endParaRPr lang="zh-CN" altLang="en-US" sz="1600"/>
          </a:p>
          <a:p>
            <a:endParaRPr lang="en-US" altLang="zh-CN" sz="1600"/>
          </a:p>
          <a:p>
            <a:r>
              <a:rPr lang="zh-CN" altLang="en-US" sz="1600"/>
              <a:t>出现缩量，已经调整充分的，尝试反弹还继续杀跌（放量长阴），意味着筹码可能松动。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持续走弱</a:t>
            </a:r>
            <a:r>
              <a:rPr lang="en-US" altLang="zh-CN" sz="1600"/>
              <a:t>--</a:t>
            </a:r>
            <a:r>
              <a:rPr lang="zh-CN" altLang="en-US" sz="1600"/>
              <a:t>控盘减少、或者流动资金持续翻绿；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确定走弱</a:t>
            </a:r>
            <a:r>
              <a:rPr lang="en-US" altLang="zh-CN" sz="1600"/>
              <a:t>--</a:t>
            </a:r>
            <a:r>
              <a:rPr lang="zh-CN" altLang="en-US" sz="1600"/>
              <a:t>跌破智能辅助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节奏</a:t>
            </a:r>
            <a:r>
              <a:rPr lang="en-US" altLang="zh-CN" sz="1600"/>
              <a:t>--</a:t>
            </a:r>
            <a:r>
              <a:rPr lang="zh-CN" altLang="en-US" sz="1600"/>
              <a:t>上影线是放量的，代表振幅加大，共识分歧；</a:t>
            </a:r>
            <a:endParaRPr lang="zh-CN" altLang="en-US" sz="1600"/>
          </a:p>
          <a:p>
            <a:r>
              <a:rPr lang="zh-CN" altLang="en-US" sz="1600"/>
              <a:t>十字是缩量的，代表振幅降低，共识更容易达成；</a:t>
            </a:r>
            <a:endParaRPr lang="zh-CN" altLang="en-US" sz="1600"/>
          </a:p>
          <a:p>
            <a:r>
              <a:rPr lang="zh-CN" altLang="en-US" sz="1600"/>
              <a:t>上影线都是高抛的，十字都是低吸的</a:t>
            </a:r>
            <a:endParaRPr lang="zh-CN" altLang="en-US" sz="16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705" y="1121410"/>
            <a:ext cx="7222490" cy="441515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462405" y="41275"/>
            <a:ext cx="844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资金走弱不加仓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95" y="1040765"/>
            <a:ext cx="7898130" cy="47771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8379460" y="2212975"/>
            <a:ext cx="356425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放量中大阴或者长上影线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流动资金</a:t>
            </a:r>
            <a:r>
              <a:rPr 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持续翻绿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绿肥红瘦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主力控盘递减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643380" y="38735"/>
            <a:ext cx="844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L2-</a:t>
            </a:r>
            <a:r>
              <a:rPr kumimoji="0" lang="zh-CN" altLang="en-US" sz="3200" b="0" i="0" u="none" strike="noStrike" kern="1200" cap="none" spc="0" normalizeH="0" baseline="0" noProof="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主力资金</a:t>
            </a:r>
            <a:endParaRPr kumimoji="0" lang="zh-CN" altLang="en-US" sz="3200" b="0" i="0" u="none" strike="noStrike" kern="1200" cap="none" spc="0" normalizeH="0" baseline="0" noProof="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126" name="图片 123" descr="IMG_25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447790" y="705485"/>
            <a:ext cx="5473065" cy="264033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</p:pic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369570" y="3345815"/>
            <a:ext cx="5080000" cy="398780"/>
          </a:xfrm>
          <a:prstGeom prst="rect">
            <a:avLst/>
          </a:prstGeom>
        </p:spPr>
        <p:txBody>
          <a:bodyPr>
            <a:spAutoFit/>
          </a:bodyPr>
          <a:p>
            <a:pPr marL="0" indent="0" algn="l" defTabSz="266700">
              <a:spcBef>
                <a:spcPct val="0"/>
              </a:spcBef>
              <a:spcAft>
                <a:spcPts val="1800"/>
              </a:spcAft>
            </a:pPr>
            <a:r>
              <a:rPr lang="zh-CN" altLang="en-US" sz="200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流动资金：持续翻红，交易活跃</a:t>
            </a:r>
            <a:endParaRPr lang="zh-CN" altLang="en-US" sz="2000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62255" y="708025"/>
            <a:ext cx="5441315" cy="26377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62255" y="3744595"/>
            <a:ext cx="5441315" cy="21513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447790" y="3744595"/>
            <a:ext cx="5473065" cy="21520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文本框 7"/>
          <p:cNvSpPr txBox="1"/>
          <p:nvPr>
            <p:custDataLst>
              <p:tags r:id="rId11"/>
            </p:custDataLst>
          </p:nvPr>
        </p:nvSpPr>
        <p:spPr>
          <a:xfrm>
            <a:off x="6535420" y="5895975"/>
            <a:ext cx="626046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紫旗：净买额为正，机构游资合力拉升</a:t>
            </a:r>
            <a:endParaRPr lang="zh-CN" altLang="en-US" sz="2000"/>
          </a:p>
        </p:txBody>
      </p:sp>
      <p:sp>
        <p:nvSpPr>
          <p:cNvPr id="9" name="文本框 8"/>
          <p:cNvSpPr txBox="1"/>
          <p:nvPr>
            <p:custDataLst>
              <p:tags r:id="rId12"/>
            </p:custDataLst>
          </p:nvPr>
        </p:nvSpPr>
        <p:spPr>
          <a:xfrm>
            <a:off x="262255" y="589597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主力控盘：主力资金筹码的锁仓意愿</a:t>
            </a:r>
            <a:endParaRPr lang="zh-CN" altLang="en-US" sz="2000"/>
          </a:p>
        </p:txBody>
      </p:sp>
      <p:sp>
        <p:nvSpPr>
          <p:cNvPr id="10" name="文本框 9"/>
          <p:cNvSpPr txBox="1"/>
          <p:nvPr>
            <p:custDataLst>
              <p:tags r:id="rId13"/>
            </p:custDataLst>
          </p:nvPr>
        </p:nvSpPr>
        <p:spPr>
          <a:xfrm>
            <a:off x="6535420" y="334581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主力动向紫色：主力强势进场主导拉升</a:t>
            </a:r>
            <a:endParaRPr lang="zh-CN" altLang="en-US" sz="2000"/>
          </a:p>
        </p:txBody>
      </p:sp>
    </p:spTree>
    <p:custDataLst>
      <p:tags r:id="rId1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文本框 14"/>
          <p:cNvSpPr txBox="1"/>
          <p:nvPr>
            <p:custDataLst>
              <p:tags r:id="rId1"/>
            </p:custDataLst>
          </p:nvPr>
        </p:nvSpPr>
        <p:spPr>
          <a:xfrm>
            <a:off x="182880" y="0"/>
            <a:ext cx="11823065" cy="6305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波段先锋</a:t>
            </a:r>
            <a:r>
              <a:rPr lang="en-US" alt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-</a:t>
            </a:r>
            <a:r>
              <a:rPr lang="zh-CN" altLang="en-US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优惠福利！全年最大！！</a:t>
            </a:r>
            <a:endParaRPr lang="zh-CN" altLang="en-US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6" name="图片 5" descr="41f8f1691a4df0d063a637aea56d488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1245" y="3304540"/>
            <a:ext cx="7898765" cy="3078480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4370" y="691515"/>
            <a:ext cx="5909310" cy="26130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475" y="630555"/>
            <a:ext cx="3142615" cy="584962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5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6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7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8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9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5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1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87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88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89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1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2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3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1490</Words>
  <Application>WPS 演示</Application>
  <PresentationFormat>宽屏</PresentationFormat>
  <Paragraphs>127</Paragraphs>
  <Slides>10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6" baseType="lpstr">
      <vt:lpstr>Arial</vt:lpstr>
      <vt:lpstr>宋体</vt:lpstr>
      <vt:lpstr>Wingdings</vt:lpstr>
      <vt:lpstr>Wingdings</vt:lpstr>
      <vt:lpstr>微软雅黑</vt:lpstr>
      <vt:lpstr>思源黑体 Medium</vt:lpstr>
      <vt:lpstr>黑体</vt:lpstr>
      <vt:lpstr>思源黑体 CN Regular</vt:lpstr>
      <vt:lpstr>思源黑体 CN Light</vt:lpstr>
      <vt:lpstr>思源黑体 CN Bold</vt:lpstr>
      <vt:lpstr>思源黑体 CN Medium</vt:lpstr>
      <vt:lpstr>思源黑体 CN Heavy</vt:lpstr>
      <vt:lpstr>思源黑体 CN Normal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曾文龙</cp:lastModifiedBy>
  <cp:revision>228</cp:revision>
  <dcterms:created xsi:type="dcterms:W3CDTF">2019-06-19T02:08:00Z</dcterms:created>
  <dcterms:modified xsi:type="dcterms:W3CDTF">2026-01-14T12:16:46Z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2052-12.1.0.24034</vt:lpwstr>
  </property>
  <property fmtid="{D5CDD505-2E9C-101B-9397-08002B2CF9AE}" pid="3" name="ICV">
    <vt:lpwstr>286D44260ED0446AB0BDE0B394EA011B_13</vt:lpwstr>
  </property>
</Properties>
</file>