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60" r:id="rId3"/>
    <p:sldId id="319" r:id="rId4"/>
    <p:sldId id="306" r:id="rId5"/>
    <p:sldId id="318" r:id="rId6"/>
    <p:sldId id="312" r:id="rId7"/>
    <p:sldId id="310" r:id="rId9"/>
    <p:sldId id="313" r:id="rId10"/>
    <p:sldId id="314" r:id="rId11"/>
    <p:sldId id="315" r:id="rId12"/>
    <p:sldId id="317" r:id="rId13"/>
    <p:sldId id="264" r:id="rId1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7" userDrawn="1">
          <p15:clr>
            <a:srgbClr val="A4A3A4"/>
          </p15:clr>
        </p15:guide>
        <p15:guide id="2" pos="383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作者" initials="A" lastIdx="0" clrIdx="0"/>
  <p:cmAuthor id="2" name="十二 猪肠" initials="十二" lastIdx="0" clrIdx="1"/>
  <p:cmAuthor id="3" name="Administrat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5CB"/>
    <a:srgbClr val="ED0415"/>
    <a:srgbClr val="E90212"/>
    <a:srgbClr val="644242"/>
    <a:srgbClr val="8D2F2F"/>
    <a:srgbClr val="6A2323"/>
    <a:srgbClr val="571D1D"/>
    <a:srgbClr val="FFFCD8"/>
    <a:srgbClr val="FFF1B7"/>
    <a:srgbClr val="FFE9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47"/>
        <p:guide pos="383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commentAuthors" Target="commentAuthors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4" Type="http://schemas.openxmlformats.org/officeDocument/2006/relationships/tags" Target="../tags/tag27.xml"/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6" Type="http://schemas.openxmlformats.org/officeDocument/2006/relationships/tags" Target="../tags/tag38.xml"/><Relationship Id="rId5" Type="http://schemas.openxmlformats.org/officeDocument/2006/relationships/tags" Target="../tags/tag37.xml"/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9" Type="http://schemas.openxmlformats.org/officeDocument/2006/relationships/tags" Target="../tags/tag14.xml"/><Relationship Id="rId8" Type="http://schemas.openxmlformats.org/officeDocument/2006/relationships/tags" Target="../tags/tag13.xml"/><Relationship Id="rId7" Type="http://schemas.openxmlformats.org/officeDocument/2006/relationships/tags" Target="../tags/tag12.xml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5" Type="http://schemas.openxmlformats.org/officeDocument/2006/relationships/tags" Target="../tags/tag18.xml"/><Relationship Id="rId4" Type="http://schemas.openxmlformats.org/officeDocument/2006/relationships/tags" Target="../tags/tag17.xml"/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7" Type="http://schemas.openxmlformats.org/officeDocument/2006/relationships/tags" Target="../tags/tag24.xml"/><Relationship Id="rId6" Type="http://schemas.openxmlformats.org/officeDocument/2006/relationships/tags" Target="../tags/tag23.xml"/><Relationship Id="rId5" Type="http://schemas.openxmlformats.org/officeDocument/2006/relationships/tags" Target="../tags/tag22.xml"/><Relationship Id="rId4" Type="http://schemas.openxmlformats.org/officeDocument/2006/relationships/tags" Target="../tags/tag21.xml"/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画板 1 拷贝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 descr="组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61440" y="2157730"/>
            <a:ext cx="2554605" cy="1559560"/>
          </a:xfrm>
          <a:prstGeom prst="rect">
            <a:avLst/>
          </a:prstGeom>
        </p:spPr>
      </p:pic>
      <p:pic>
        <p:nvPicPr>
          <p:cNvPr id="9" name="图片 8" descr="组 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102340" y="6539865"/>
            <a:ext cx="875030" cy="234950"/>
          </a:xfrm>
          <a:prstGeom prst="rect">
            <a:avLst/>
          </a:prstGeom>
        </p:spPr>
      </p:pic>
      <p:pic>
        <p:nvPicPr>
          <p:cNvPr id="4" name="图片 3" descr="图片1 拷贝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478770" y="183515"/>
            <a:ext cx="1391920" cy="3003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画板 1 拷贝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 descr="组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02340" y="6539865"/>
            <a:ext cx="875030" cy="2349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画板 1 拷贝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图片 1" descr="图片1 拷贝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78770" y="183515"/>
            <a:ext cx="1391920" cy="3003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画板 1 拷贝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 descr="组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02340" y="6539865"/>
            <a:ext cx="875030" cy="234950"/>
          </a:xfrm>
          <a:prstGeom prst="rect">
            <a:avLst/>
          </a:prstGeom>
        </p:spPr>
      </p:pic>
      <p:pic>
        <p:nvPicPr>
          <p:cNvPr id="4" name="图片 3" descr="图片1 拷贝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478770" y="183515"/>
            <a:ext cx="1391920" cy="300355"/>
          </a:xfrm>
          <a:prstGeom prst="rect">
            <a:avLst/>
          </a:prstGeom>
        </p:spPr>
      </p:pic>
      <p:sp>
        <p:nvSpPr>
          <p:cNvPr id="2" name="文本框 1"/>
          <p:cNvSpPr txBox="1"/>
          <p:nvPr userDrawn="1"/>
        </p:nvSpPr>
        <p:spPr>
          <a:xfrm>
            <a:off x="3626485" y="658114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 userDrawn="1"/>
        </p:nvSpPr>
        <p:spPr>
          <a:xfrm>
            <a:off x="298450" y="6499225"/>
            <a:ext cx="1041209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【经传多赢投资顾问曾文龙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(A1120620070001)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，观点基于软件数据和理论模型分析，仅供参考，不构成投资建议，市场有风险，投资需谨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!</a:t>
            </a:r>
            <a:endParaRPr lang="en-US" altLang="zh-CN" sz="12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画板 1 拷贝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tags" Target="../tags/tag44.xml"/><Relationship Id="rId17" Type="http://schemas.openxmlformats.org/officeDocument/2006/relationships/tags" Target="../tags/tag43.xml"/><Relationship Id="rId16" Type="http://schemas.openxmlformats.org/officeDocument/2006/relationships/tags" Target="../tags/tag42.xml"/><Relationship Id="rId15" Type="http://schemas.openxmlformats.org/officeDocument/2006/relationships/tags" Target="../tags/tag41.xml"/><Relationship Id="rId14" Type="http://schemas.openxmlformats.org/officeDocument/2006/relationships/tags" Target="../tags/tag40.xml"/><Relationship Id="rId13" Type="http://schemas.openxmlformats.org/officeDocument/2006/relationships/tags" Target="../tags/tag39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51.xml"/><Relationship Id="rId8" Type="http://schemas.openxmlformats.org/officeDocument/2006/relationships/tags" Target="../tags/tag50.xml"/><Relationship Id="rId7" Type="http://schemas.openxmlformats.org/officeDocument/2006/relationships/tags" Target="../tags/tag49.xml"/><Relationship Id="rId6" Type="http://schemas.openxmlformats.org/officeDocument/2006/relationships/tags" Target="../tags/tag48.xml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0" Type="http://schemas.openxmlformats.org/officeDocument/2006/relationships/slideLayout" Target="../slideLayouts/slideLayout2.xml"/><Relationship Id="rId1" Type="http://schemas.openxmlformats.org/officeDocument/2006/relationships/tags" Target="../tags/tag45.xml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tags" Target="../tags/tag105.xml"/><Relationship Id="rId4" Type="http://schemas.openxmlformats.org/officeDocument/2006/relationships/image" Target="../media/image24.png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tags" Target="../tags/tag10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106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59.xml"/><Relationship Id="rId8" Type="http://schemas.openxmlformats.org/officeDocument/2006/relationships/tags" Target="../tags/tag58.xml"/><Relationship Id="rId7" Type="http://schemas.openxmlformats.org/officeDocument/2006/relationships/tags" Target="../tags/tag57.xml"/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image" Target="../media/image8.png"/><Relationship Id="rId12" Type="http://schemas.openxmlformats.org/officeDocument/2006/relationships/slideLayout" Target="../slideLayouts/slideLayout6.xml"/><Relationship Id="rId11" Type="http://schemas.openxmlformats.org/officeDocument/2006/relationships/tags" Target="../tags/tag60.xml"/><Relationship Id="rId10" Type="http://schemas.openxmlformats.org/officeDocument/2006/relationships/image" Target="../media/image10.png"/><Relationship Id="rId1" Type="http://schemas.openxmlformats.org/officeDocument/2006/relationships/tags" Target="../tags/tag52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68.xml"/><Relationship Id="rId8" Type="http://schemas.openxmlformats.org/officeDocument/2006/relationships/tags" Target="../tags/tag67.xml"/><Relationship Id="rId7" Type="http://schemas.openxmlformats.org/officeDocument/2006/relationships/tags" Target="../tags/tag66.xml"/><Relationship Id="rId6" Type="http://schemas.openxmlformats.org/officeDocument/2006/relationships/tags" Target="../tags/tag65.xml"/><Relationship Id="rId5" Type="http://schemas.openxmlformats.org/officeDocument/2006/relationships/tags" Target="../tags/tag64.xml"/><Relationship Id="rId4" Type="http://schemas.openxmlformats.org/officeDocument/2006/relationships/tags" Target="../tags/tag63.xml"/><Relationship Id="rId3" Type="http://schemas.openxmlformats.org/officeDocument/2006/relationships/tags" Target="../tags/tag62.xml"/><Relationship Id="rId2" Type="http://schemas.openxmlformats.org/officeDocument/2006/relationships/image" Target="../media/image8.png"/><Relationship Id="rId14" Type="http://schemas.openxmlformats.org/officeDocument/2006/relationships/slideLayout" Target="../slideLayouts/slideLayout6.xml"/><Relationship Id="rId13" Type="http://schemas.openxmlformats.org/officeDocument/2006/relationships/tags" Target="../tags/tag69.xml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tags" Target="../tags/tag61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77.xml"/><Relationship Id="rId8" Type="http://schemas.openxmlformats.org/officeDocument/2006/relationships/tags" Target="../tags/tag76.xml"/><Relationship Id="rId7" Type="http://schemas.openxmlformats.org/officeDocument/2006/relationships/tags" Target="../tags/tag75.xml"/><Relationship Id="rId6" Type="http://schemas.openxmlformats.org/officeDocument/2006/relationships/tags" Target="../tags/tag74.xml"/><Relationship Id="rId5" Type="http://schemas.openxmlformats.org/officeDocument/2006/relationships/tags" Target="../tags/tag73.xml"/><Relationship Id="rId4" Type="http://schemas.openxmlformats.org/officeDocument/2006/relationships/tags" Target="../tags/tag72.xml"/><Relationship Id="rId3" Type="http://schemas.openxmlformats.org/officeDocument/2006/relationships/tags" Target="../tags/tag71.xml"/><Relationship Id="rId2" Type="http://schemas.openxmlformats.org/officeDocument/2006/relationships/image" Target="../media/image8.png"/><Relationship Id="rId13" Type="http://schemas.openxmlformats.org/officeDocument/2006/relationships/slideLayout" Target="../slideLayouts/slideLayout6.xml"/><Relationship Id="rId12" Type="http://schemas.openxmlformats.org/officeDocument/2006/relationships/tags" Target="../tags/tag78.xml"/><Relationship Id="rId11" Type="http://schemas.openxmlformats.org/officeDocument/2006/relationships/image" Target="../media/image13.png"/><Relationship Id="rId10" Type="http://schemas.openxmlformats.org/officeDocument/2006/relationships/image" Target="../media/image10.png"/><Relationship Id="rId1" Type="http://schemas.openxmlformats.org/officeDocument/2006/relationships/tags" Target="../tags/tag70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4.xml"/><Relationship Id="rId3" Type="http://schemas.openxmlformats.org/officeDocument/2006/relationships/tags" Target="../tags/tag80.xml"/><Relationship Id="rId2" Type="http://schemas.openxmlformats.org/officeDocument/2006/relationships/image" Target="../media/image14.png"/><Relationship Id="rId1" Type="http://schemas.openxmlformats.org/officeDocument/2006/relationships/tags" Target="../tags/tag79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88.xml"/><Relationship Id="rId8" Type="http://schemas.openxmlformats.org/officeDocument/2006/relationships/tags" Target="../tags/tag87.xml"/><Relationship Id="rId7" Type="http://schemas.openxmlformats.org/officeDocument/2006/relationships/tags" Target="../tags/tag86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3" Type="http://schemas.openxmlformats.org/officeDocument/2006/relationships/tags" Target="../tags/tag82.xml"/><Relationship Id="rId2" Type="http://schemas.openxmlformats.org/officeDocument/2006/relationships/image" Target="../media/image8.png"/><Relationship Id="rId13" Type="http://schemas.openxmlformats.org/officeDocument/2006/relationships/slideLayout" Target="../slideLayouts/slideLayout6.xml"/><Relationship Id="rId12" Type="http://schemas.openxmlformats.org/officeDocument/2006/relationships/tags" Target="../tags/tag89.xml"/><Relationship Id="rId11" Type="http://schemas.openxmlformats.org/officeDocument/2006/relationships/image" Target="../media/image15.png"/><Relationship Id="rId10" Type="http://schemas.openxmlformats.org/officeDocument/2006/relationships/image" Target="../media/image10.png"/><Relationship Id="rId1" Type="http://schemas.openxmlformats.org/officeDocument/2006/relationships/tags" Target="../tags/tag81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91.xml"/><Relationship Id="rId2" Type="http://schemas.openxmlformats.org/officeDocument/2006/relationships/image" Target="../media/image16.png"/><Relationship Id="rId1" Type="http://schemas.openxmlformats.org/officeDocument/2006/relationships/tags" Target="../tags/tag90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93.xml"/><Relationship Id="rId2" Type="http://schemas.openxmlformats.org/officeDocument/2006/relationships/image" Target="../media/image17.png"/><Relationship Id="rId1" Type="http://schemas.openxmlformats.org/officeDocument/2006/relationships/tags" Target="../tags/tag92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99.xml"/><Relationship Id="rId8" Type="http://schemas.openxmlformats.org/officeDocument/2006/relationships/image" Target="../media/image20.png"/><Relationship Id="rId7" Type="http://schemas.openxmlformats.org/officeDocument/2006/relationships/tags" Target="../tags/tag98.xml"/><Relationship Id="rId6" Type="http://schemas.openxmlformats.org/officeDocument/2006/relationships/image" Target="../media/image19.png"/><Relationship Id="rId5" Type="http://schemas.openxmlformats.org/officeDocument/2006/relationships/tags" Target="../tags/tag97.xml"/><Relationship Id="rId4" Type="http://schemas.openxmlformats.org/officeDocument/2006/relationships/tags" Target="../tags/tag96.xml"/><Relationship Id="rId3" Type="http://schemas.openxmlformats.org/officeDocument/2006/relationships/image" Target="../media/image18.png"/><Relationship Id="rId2" Type="http://schemas.openxmlformats.org/officeDocument/2006/relationships/tags" Target="../tags/tag95.xml"/><Relationship Id="rId15" Type="http://schemas.openxmlformats.org/officeDocument/2006/relationships/slideLayout" Target="../slideLayouts/slideLayout4.xml"/><Relationship Id="rId14" Type="http://schemas.openxmlformats.org/officeDocument/2006/relationships/tags" Target="../tags/tag103.xml"/><Relationship Id="rId13" Type="http://schemas.openxmlformats.org/officeDocument/2006/relationships/tags" Target="../tags/tag102.xml"/><Relationship Id="rId12" Type="http://schemas.openxmlformats.org/officeDocument/2006/relationships/tags" Target="../tags/tag101.xml"/><Relationship Id="rId11" Type="http://schemas.openxmlformats.org/officeDocument/2006/relationships/tags" Target="../tags/tag100.xml"/><Relationship Id="rId10" Type="http://schemas.openxmlformats.org/officeDocument/2006/relationships/image" Target="../media/image21.png"/><Relationship Id="rId1" Type="http://schemas.openxmlformats.org/officeDocument/2006/relationships/tags" Target="../tags/tag9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2480310" y="2893695"/>
            <a:ext cx="7224395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4200">
                <a:gradFill>
                  <a:gsLst>
                    <a:gs pos="0">
                      <a:srgbClr val="FAFAFA"/>
                    </a:gs>
                    <a:gs pos="100000">
                      <a:srgbClr val="FFF1B7"/>
                    </a:gs>
                  </a:gsLst>
                  <a:lin ang="5400000" scaled="0"/>
                </a:gradFill>
                <a:latin typeface="思源黑体 Medium" panose="020B0600000000000000" charset="-122"/>
                <a:ea typeface="思源黑体 Medium" panose="020B0600000000000000" charset="-122"/>
                <a:cs typeface="思源黑体 Medium" panose="020B0600000000000000" charset="-122"/>
              </a:rPr>
              <a:t>波段先锋营</a:t>
            </a:r>
            <a:endParaRPr lang="zh-CN" sz="4200">
              <a:gradFill>
                <a:gsLst>
                  <a:gs pos="0">
                    <a:srgbClr val="FAFAFA"/>
                  </a:gs>
                  <a:gs pos="100000">
                    <a:srgbClr val="FFF1B7"/>
                  </a:gs>
                </a:gsLst>
                <a:lin ang="5400000" scaled="0"/>
              </a:gradFill>
              <a:latin typeface="思源黑体 Medium" panose="020B0600000000000000" charset="-122"/>
              <a:ea typeface="思源黑体 Medium" panose="020B0600000000000000" charset="-122"/>
              <a:cs typeface="思源黑体 Medium" panose="020B0600000000000000" charset="-122"/>
            </a:endParaRPr>
          </a:p>
        </p:txBody>
      </p:sp>
      <p:grpSp>
        <p:nvGrpSpPr>
          <p:cNvPr id="5" name="组合 4"/>
          <p:cNvGrpSpPr/>
          <p:nvPr>
            <p:custDataLst>
              <p:tags r:id="rId1"/>
            </p:custDataLst>
          </p:nvPr>
        </p:nvGrpSpPr>
        <p:grpSpPr>
          <a:xfrm>
            <a:off x="2176145" y="3871595"/>
            <a:ext cx="8042275" cy="398780"/>
            <a:chOff x="4869" y="6097"/>
            <a:chExt cx="9097" cy="628"/>
          </a:xfrm>
        </p:grpSpPr>
        <p:sp>
          <p:nvSpPr>
            <p:cNvPr id="10" name="文本框 9"/>
            <p:cNvSpPr txBox="1"/>
            <p:nvPr>
              <p:custDataLst>
                <p:tags r:id="rId2"/>
              </p:custDataLst>
            </p:nvPr>
          </p:nvSpPr>
          <p:spPr>
            <a:xfrm>
              <a:off x="4869" y="6097"/>
              <a:ext cx="4425" cy="62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p>
              <a:pPr algn="ctr"/>
              <a:r>
                <a:rPr lang="zh-CN" altLang="en-US" sz="200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Light" panose="020B0300000000000000" charset="-122"/>
                </a:rPr>
                <a:t>经传多赢投资投顾：曾文龙</a:t>
              </a:r>
              <a:endParaRPr lang="zh-CN" altLang="en-US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Light" panose="020B0300000000000000" charset="-122"/>
              </a:endParaRPr>
            </a:p>
          </p:txBody>
        </p:sp>
        <p:sp>
          <p:nvSpPr>
            <p:cNvPr id="12" name="文本框 11"/>
            <p:cNvSpPr txBox="1"/>
            <p:nvPr>
              <p:custDataLst>
                <p:tags r:id="rId3"/>
              </p:custDataLst>
            </p:nvPr>
          </p:nvSpPr>
          <p:spPr>
            <a:xfrm>
              <a:off x="9541" y="6097"/>
              <a:ext cx="4425" cy="62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noAutofit/>
            </a:bodyPr>
            <a:p>
              <a:pPr algn="ctr"/>
              <a:r>
                <a:rPr lang="zh-CN" altLang="en-US" sz="200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Light" panose="020B0300000000000000" charset="-122"/>
                  <a:sym typeface="+mn-ea"/>
                </a:rPr>
                <a:t>执业证书编号</a:t>
              </a:r>
              <a:r>
                <a:rPr lang="en-US" altLang="zh-CN" sz="200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Light" panose="020B0300000000000000" charset="-122"/>
                  <a:sym typeface="+mn-ea"/>
                </a:rPr>
                <a:t>A1120620070001</a:t>
              </a:r>
              <a:endParaRPr lang="en-US" altLang="zh-CN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endParaRPr>
            </a:p>
          </p:txBody>
        </p:sp>
      </p:grpSp>
      <p:pic>
        <p:nvPicPr>
          <p:cNvPr id="8" name="图片 7" descr="矢量智能对象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330508" y="962025"/>
            <a:ext cx="1524000" cy="3302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58825" y="1525270"/>
            <a:ext cx="10667365" cy="1368425"/>
          </a:xfrm>
          <a:prstGeom prst="rect">
            <a:avLst/>
          </a:prstGeom>
          <a:noFill/>
          <a:effectLst>
            <a:outerShdw dist="63500" dir="5400000" algn="t" rotWithShape="0">
              <a:srgbClr val="C00000">
                <a:alpha val="40000"/>
              </a:srgbClr>
            </a:outerShdw>
          </a:effectLst>
        </p:spPr>
        <p:txBody>
          <a:bodyPr wrap="square" rtlCol="0">
            <a:spAutoFit/>
          </a:bodyPr>
          <a:p>
            <a:pPr algn="ctr"/>
            <a:r>
              <a:rPr lang="zh-CN" sz="8300">
                <a:gradFill>
                  <a:gsLst>
                    <a:gs pos="0">
                      <a:srgbClr val="FAFAFA"/>
                    </a:gs>
                    <a:gs pos="100000">
                      <a:srgbClr val="FFE991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盘后利好</a:t>
            </a:r>
            <a:endParaRPr lang="zh-CN" sz="8300">
              <a:gradFill>
                <a:gsLst>
                  <a:gs pos="0">
                    <a:srgbClr val="FAFAFA"/>
                  </a:gs>
                  <a:gs pos="100000">
                    <a:srgbClr val="FFE991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208270" y="6190615"/>
            <a:ext cx="16059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pic>
        <p:nvPicPr>
          <p:cNvPr id="4" name="图片 3" descr="多边形 1 拷贝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82455" y="3126740"/>
            <a:ext cx="336550" cy="292735"/>
          </a:xfrm>
          <a:prstGeom prst="rect">
            <a:avLst/>
          </a:prstGeom>
        </p:spPr>
      </p:pic>
      <p:pic>
        <p:nvPicPr>
          <p:cNvPr id="6" name="图片 5" descr="多边形 1 拷贝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2385060" y="3115945"/>
            <a:ext cx="336550" cy="292735"/>
          </a:xfrm>
          <a:prstGeom prst="rect">
            <a:avLst/>
          </a:prstGeom>
        </p:spPr>
      </p:pic>
      <p:grpSp>
        <p:nvGrpSpPr>
          <p:cNvPr id="9" name="组合 8"/>
          <p:cNvGrpSpPr/>
          <p:nvPr>
            <p:custDataLst>
              <p:tags r:id="rId6"/>
            </p:custDataLst>
          </p:nvPr>
        </p:nvGrpSpPr>
        <p:grpSpPr>
          <a:xfrm>
            <a:off x="2176145" y="4511040"/>
            <a:ext cx="8042275" cy="398780"/>
            <a:chOff x="4869" y="6097"/>
            <a:chExt cx="9097" cy="628"/>
          </a:xfrm>
        </p:grpSpPr>
        <p:sp>
          <p:nvSpPr>
            <p:cNvPr id="11" name="文本框 10"/>
            <p:cNvSpPr txBox="1"/>
            <p:nvPr>
              <p:custDataLst>
                <p:tags r:id="rId7"/>
              </p:custDataLst>
            </p:nvPr>
          </p:nvSpPr>
          <p:spPr>
            <a:xfrm>
              <a:off x="4869" y="6097"/>
              <a:ext cx="4425" cy="62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p>
              <a:pPr algn="ctr"/>
              <a:r>
                <a:rPr lang="zh-CN" altLang="en-US" sz="200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Light" panose="020B0300000000000000" charset="-122"/>
                </a:rPr>
                <a:t>经传多赢基金从业人员：曾文龙</a:t>
              </a:r>
              <a:endParaRPr lang="zh-CN" altLang="en-US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Light" panose="020B0300000000000000" charset="-122"/>
              </a:endParaRPr>
            </a:p>
          </p:txBody>
        </p:sp>
        <p:sp>
          <p:nvSpPr>
            <p:cNvPr id="13" name="文本框 12"/>
            <p:cNvSpPr txBox="1"/>
            <p:nvPr>
              <p:custDataLst>
                <p:tags r:id="rId8"/>
              </p:custDataLst>
            </p:nvPr>
          </p:nvSpPr>
          <p:spPr>
            <a:xfrm>
              <a:off x="9541" y="6097"/>
              <a:ext cx="4425" cy="62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noAutofit/>
            </a:bodyPr>
            <a:p>
              <a:pPr algn="ctr"/>
              <a:r>
                <a:rPr lang="zh-CN" altLang="en-US" sz="200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Light" panose="020B0300000000000000" charset="-122"/>
                  <a:sym typeface="+mn-ea"/>
                </a:rPr>
                <a:t>执业证书编号</a:t>
              </a:r>
              <a:r>
                <a:rPr lang="en-US" altLang="zh-CN" sz="200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Regular" panose="020B0500000000000000" charset="-122"/>
                </a:rPr>
                <a:t>A20250619007559</a:t>
              </a:r>
              <a:endParaRPr lang="en-US" altLang="zh-CN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endParaRPr>
            </a:p>
          </p:txBody>
        </p:sp>
      </p:grpSp>
    </p:spTree>
    <p:custDataLst>
      <p:tags r:id="rId9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" name="文本框 14"/>
          <p:cNvSpPr txBox="1"/>
          <p:nvPr>
            <p:custDataLst>
              <p:tags r:id="rId1"/>
            </p:custDataLst>
          </p:nvPr>
        </p:nvSpPr>
        <p:spPr>
          <a:xfrm>
            <a:off x="182880" y="0"/>
            <a:ext cx="11823065" cy="63055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波段先锋</a:t>
            </a:r>
            <a:r>
              <a:rPr lang="en-US" altLang="zh-CN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-</a:t>
            </a:r>
            <a:r>
              <a:rPr lang="zh-CN" altLang="en-US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优惠福利！全年最大！！</a:t>
            </a:r>
            <a:endParaRPr lang="zh-CN" altLang="en-US" sz="39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  <a:sym typeface="+mn-ea"/>
            </a:endParaRPr>
          </a:p>
        </p:txBody>
      </p:sp>
      <p:pic>
        <p:nvPicPr>
          <p:cNvPr id="6" name="图片 5" descr="41f8f1691a4df0d063a637aea56d488b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1245" y="3304540"/>
            <a:ext cx="7898765" cy="3078480"/>
          </a:xfrm>
          <a:prstGeom prst="rect">
            <a:avLst/>
          </a:prstGeom>
          <a:ln>
            <a:solidFill>
              <a:srgbClr val="0000FF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4370" y="691515"/>
            <a:ext cx="5909310" cy="26130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475" y="630555"/>
            <a:ext cx="3142615" cy="584962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56225" y="776605"/>
            <a:ext cx="1524000" cy="3302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27735" y="2230120"/>
            <a:ext cx="1126426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90000"/>
              </a:lnSpc>
            </a:pPr>
            <a:r>
              <a:rPr 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波段交易</a:t>
            </a:r>
            <a:r>
              <a:rPr lang="en-US" alt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-</a:t>
            </a:r>
            <a:r>
              <a:rPr 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趋势篇</a:t>
            </a:r>
            <a:endParaRPr lang="zh-CN" altLang="en-US" sz="80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284855" y="3999865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291205" y="3999865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246755" y="4006850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</a:t>
            </a:r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295775" y="3994785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曾文龙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 rot="0">
            <a:off x="6252210" y="4006858"/>
            <a:ext cx="3808828" cy="374408"/>
            <a:chOff x="7093" y="6616"/>
            <a:chExt cx="6695" cy="656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5446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16"/>
              <a:ext cx="4318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A1120620070001</a:t>
              </a:r>
              <a:endParaRPr lang="en-US" altLang="zh-CN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10438130" y="4375785"/>
            <a:ext cx="3805555" cy="1498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347345" y="-171450"/>
            <a:ext cx="12887325" cy="72009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0" y="-171450"/>
            <a:ext cx="12191365" cy="6915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利好</a:t>
            </a:r>
            <a:endParaRPr lang="zh-CN" altLang="en-US" sz="39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47675" y="655955"/>
            <a:ext cx="11557635" cy="5902960"/>
          </a:xfrm>
          <a:prstGeom prst="rect">
            <a:avLst/>
          </a:prstGeom>
        </p:spPr>
        <p:txBody>
          <a:bodyPr wrap="square">
            <a:no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17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一、新一轮结构性货币政策</a:t>
            </a:r>
            <a:endParaRPr lang="zh-CN" altLang="en-US" sz="17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17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下调结构性货币政策工具利率</a:t>
            </a:r>
            <a:endParaRPr lang="zh-CN" altLang="en-US" sz="17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17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措施：下调各类结构性货币政策工具利率</a:t>
            </a:r>
            <a:r>
              <a:rPr lang="en-US" altLang="zh-CN" sz="17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0.25</a:t>
            </a:r>
            <a:r>
              <a:rPr lang="zh-CN" altLang="en-US" sz="17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个百分点。</a:t>
            </a:r>
            <a:endParaRPr lang="zh-CN" altLang="en-US" sz="17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endParaRPr lang="zh-CN" altLang="en-US" sz="17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17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增加支农支小再贷款额度</a:t>
            </a:r>
            <a:endParaRPr lang="zh-CN" altLang="en-US" sz="17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17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措施：增加支农支小再贷款额度</a:t>
            </a:r>
            <a:r>
              <a:rPr lang="en-US" altLang="zh-CN" sz="17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5000</a:t>
            </a:r>
            <a:r>
              <a:rPr lang="zh-CN" altLang="en-US" sz="17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亿元，总额度中单设一项民营企业再贷款，额度</a:t>
            </a:r>
            <a:r>
              <a:rPr lang="en-US" altLang="zh-CN" sz="17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17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万亿元。</a:t>
            </a:r>
            <a:endParaRPr lang="zh-CN" altLang="en-US" sz="17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17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 </a:t>
            </a:r>
            <a:endParaRPr lang="en-US" altLang="zh-CN" sz="17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17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增加科技创新和技术改造贷款额度</a:t>
            </a:r>
            <a:endParaRPr lang="zh-CN" altLang="en-US" sz="17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17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措施：将科技创新和技术改造贷款额度从</a:t>
            </a:r>
            <a:r>
              <a:rPr lang="en-US" altLang="zh-CN" sz="17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8,000</a:t>
            </a:r>
            <a:r>
              <a:rPr lang="zh-CN" altLang="en-US" sz="17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亿元增加</a:t>
            </a:r>
            <a:r>
              <a:rPr lang="en-US" altLang="zh-CN" sz="17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4,000</a:t>
            </a:r>
            <a:r>
              <a:rPr lang="zh-CN" altLang="en-US" sz="17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亿元至</a:t>
            </a:r>
            <a:r>
              <a:rPr lang="en-US" altLang="zh-CN" sz="17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1.2</a:t>
            </a:r>
            <a:r>
              <a:rPr lang="zh-CN" altLang="en-US" sz="17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万亿元，并将研发投资水平较高的民营中小企业纳入支持领域。</a:t>
            </a:r>
            <a:endParaRPr lang="zh-CN" altLang="en-US" sz="17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endParaRPr lang="zh-CN" altLang="en-US" sz="17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17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下调商业用房购房贷款最低首付比例</a:t>
            </a:r>
            <a:endParaRPr lang="zh-CN" altLang="en-US" sz="17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17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措施：将商业用房购房贷款最低首付比例下调至</a:t>
            </a:r>
            <a:r>
              <a:rPr lang="en-US" altLang="zh-CN" sz="17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30%</a:t>
            </a:r>
            <a:r>
              <a:rPr lang="zh-CN" altLang="en-US" sz="17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zh-CN" altLang="en-US" sz="17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17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 </a:t>
            </a:r>
            <a:endParaRPr lang="en-US" altLang="zh-CN" sz="17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17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二、稳住货币政策预期</a:t>
            </a:r>
            <a:endParaRPr lang="zh-CN" altLang="en-US" sz="17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17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短期流动性管理</a:t>
            </a:r>
            <a:endParaRPr lang="zh-CN" altLang="en-US" sz="17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17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措施：继续加大流动性投放力度，灵活搭配公开市场操作各项工具，保持流动性充裕，引导隔夜利率在政策利率水平附近运行。</a:t>
            </a:r>
            <a:endParaRPr lang="zh-CN" altLang="en-US" sz="17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17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 </a:t>
            </a:r>
            <a:endParaRPr lang="en-US" altLang="zh-CN" sz="17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17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中期降准降息空间</a:t>
            </a:r>
            <a:endParaRPr lang="zh-CN" altLang="en-US" sz="17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17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措施：今年降准降息还有一定空间。目前金融机构的法定存款准备金率平均为</a:t>
            </a:r>
            <a:r>
              <a:rPr lang="en-US" altLang="zh-CN" sz="17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6.3%</a:t>
            </a:r>
            <a:r>
              <a:rPr lang="zh-CN" altLang="en-US" sz="17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，降准仍然还有空间。银行净息差已经出现企稳迹象，下调各项结构性货币政策工具利率有助于降低银行付息成本，稳定净息差，降息创造一定空间。</a:t>
            </a:r>
            <a:endParaRPr lang="zh-CN" altLang="en-US" sz="17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1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56225" y="776605"/>
            <a:ext cx="1524000" cy="3302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27735" y="2230120"/>
            <a:ext cx="1126426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90000"/>
              </a:lnSpc>
            </a:pPr>
            <a:r>
              <a:rPr 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波段交易</a:t>
            </a:r>
            <a:r>
              <a:rPr lang="en-US" alt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-</a:t>
            </a:r>
            <a:r>
              <a:rPr 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趋势篇</a:t>
            </a:r>
            <a:endParaRPr lang="zh-CN" altLang="en-US" sz="80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284855" y="3999865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291205" y="3999865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246755" y="4006850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</a:t>
            </a:r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295775" y="3994785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曾文龙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 rot="0">
            <a:off x="6252210" y="4006858"/>
            <a:ext cx="3808828" cy="374408"/>
            <a:chOff x="7093" y="6616"/>
            <a:chExt cx="6695" cy="656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5446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16"/>
              <a:ext cx="4318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A1120620070001</a:t>
              </a:r>
              <a:endParaRPr lang="en-US" altLang="zh-CN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10438130" y="4375785"/>
            <a:ext cx="3805555" cy="1498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347345" y="-171450"/>
            <a:ext cx="12887325" cy="72009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0" y="-171450"/>
            <a:ext cx="12191365" cy="6915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大盘分析</a:t>
            </a:r>
            <a:endParaRPr lang="zh-CN" altLang="en-US" sz="39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0" y="4518660"/>
            <a:ext cx="10106025" cy="16211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指数波动不大，上涨家数超过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2000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家，量能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2.9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万亿，流动资金持续翻红；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横向样本统计中线上攻向上，短线上攻向下（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近期较大的亏钱效应，主要体现在近期活跃的热门股（如商业航天、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AI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应用等板块个股）出现大幅下跌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）；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中期趋势向上。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2" name="图片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90170" y="815340"/>
            <a:ext cx="6880225" cy="3449955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80225" y="815340"/>
            <a:ext cx="5363210" cy="164528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1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56225" y="776605"/>
            <a:ext cx="1524000" cy="3302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27735" y="2230120"/>
            <a:ext cx="1126426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90000"/>
              </a:lnSpc>
            </a:pPr>
            <a:r>
              <a:rPr 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波段交易</a:t>
            </a:r>
            <a:r>
              <a:rPr lang="en-US" alt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-</a:t>
            </a:r>
            <a:r>
              <a:rPr 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趋势篇</a:t>
            </a:r>
            <a:endParaRPr lang="zh-CN" altLang="en-US" sz="80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284855" y="3999865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291205" y="3999865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246755" y="4006850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</a:t>
            </a:r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295775" y="3994785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曾文龙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 rot="0">
            <a:off x="6252210" y="4006858"/>
            <a:ext cx="3808828" cy="374408"/>
            <a:chOff x="7093" y="6616"/>
            <a:chExt cx="6695" cy="656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5446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16"/>
              <a:ext cx="4318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A1120620070001</a:t>
              </a:r>
              <a:endParaRPr lang="en-US" altLang="zh-CN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10438130" y="4375785"/>
            <a:ext cx="3805555" cy="1498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347345" y="-171450"/>
            <a:ext cx="12887325" cy="72009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0" y="-171450"/>
            <a:ext cx="12191365" cy="6915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大盘分析</a:t>
            </a:r>
            <a:endParaRPr lang="zh-CN" altLang="en-US" sz="39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44830" y="4596765"/>
            <a:ext cx="10106025" cy="19532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见顶信号：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横向样本统计的短线上攻或者中线上攻数值从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80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涨到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90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，甚至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90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以上，大盘处于超买状态；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市场主线龙头（连续大阴线或者跌停）或者中军（高控盘后出现放量大阴线）出现调整；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endParaRPr lang="en-US" altLang="zh-CN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K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线回踩智能辅助线，反弹但流动资金翻绿为主。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27735" y="453390"/>
            <a:ext cx="10158730" cy="442404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1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0" y="1"/>
            <a:ext cx="12191364" cy="7315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defRPr/>
            </a:pPr>
            <a:r>
              <a:rPr lang="zh-CN" sz="44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板块龙虎</a:t>
            </a:r>
            <a:endParaRPr lang="zh-CN" sz="4400" dirty="0">
              <a:solidFill>
                <a:srgbClr val="FFFFFF"/>
              </a:solidFill>
              <a:ea typeface="思源黑体 CN Medium" panose="020B0600000000000000" pitchFamily="34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713730" y="2021205"/>
            <a:ext cx="5433695" cy="359664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altLang="en-US" sz="1200" b="1">
                <a:solidFill>
                  <a:schemeClr val="tx1"/>
                </a:solidFill>
              </a:rPr>
              <a:t>聚焦板块龙虎：</a:t>
            </a:r>
            <a:endParaRPr lang="zh-CN" altLang="en-US" sz="1200" b="1">
              <a:solidFill>
                <a:schemeClr val="tx1"/>
              </a:solidFill>
            </a:endParaRPr>
          </a:p>
          <a:p>
            <a:endParaRPr lang="en-US" altLang="zh-CN" sz="1200" b="1">
              <a:solidFill>
                <a:schemeClr val="tx1"/>
              </a:solidFill>
            </a:endParaRPr>
          </a:p>
          <a:p>
            <a:r>
              <a:rPr lang="zh-CN" altLang="en-US" sz="1200" b="1">
                <a:solidFill>
                  <a:schemeClr val="tx1"/>
                </a:solidFill>
              </a:rPr>
              <a:t>商业航天：兑现派：陈小群（卖雷科防务</a:t>
            </a:r>
            <a:r>
              <a:rPr lang="en-US" altLang="zh-CN" sz="1200" b="1">
                <a:solidFill>
                  <a:schemeClr val="tx1"/>
                </a:solidFill>
              </a:rPr>
              <a:t>/</a:t>
            </a:r>
            <a:r>
              <a:rPr lang="zh-CN" altLang="en-US" sz="1200" b="1">
                <a:solidFill>
                  <a:schemeClr val="tx1"/>
                </a:solidFill>
              </a:rPr>
              <a:t>金风科技）、作手新一（卖航天机电）、徐晓（卖金风科技）</a:t>
            </a:r>
            <a:r>
              <a:rPr lang="en-US" altLang="zh-CN" sz="1200" b="1">
                <a:solidFill>
                  <a:schemeClr val="tx1"/>
                </a:solidFill>
              </a:rPr>
              <a:t>——</a:t>
            </a:r>
            <a:r>
              <a:rPr lang="zh-CN" altLang="en-US" sz="1200" b="1">
                <a:solidFill>
                  <a:schemeClr val="tx1"/>
                </a:solidFill>
              </a:rPr>
              <a:t>这些是前期介入的游资，在板块冲高后先锁定利润；接力</a:t>
            </a:r>
            <a:r>
              <a:rPr lang="en-US" altLang="zh-CN" sz="1200" b="1">
                <a:solidFill>
                  <a:schemeClr val="tx1"/>
                </a:solidFill>
              </a:rPr>
              <a:t>/</a:t>
            </a:r>
            <a:r>
              <a:rPr lang="zh-CN" altLang="en-US" sz="1200" b="1">
                <a:solidFill>
                  <a:schemeClr val="tx1"/>
                </a:solidFill>
              </a:rPr>
              <a:t>做</a:t>
            </a:r>
            <a:r>
              <a:rPr lang="en-US" altLang="zh-CN" sz="1200" b="1">
                <a:solidFill>
                  <a:schemeClr val="tx1"/>
                </a:solidFill>
              </a:rPr>
              <a:t>T</a:t>
            </a:r>
            <a:r>
              <a:rPr lang="zh-CN" altLang="en-US" sz="1200" b="1">
                <a:solidFill>
                  <a:schemeClr val="tx1"/>
                </a:solidFill>
              </a:rPr>
              <a:t>派：消闲派（盛路通信做</a:t>
            </a:r>
            <a:r>
              <a:rPr lang="en-US" altLang="zh-CN" sz="1200" b="1">
                <a:solidFill>
                  <a:schemeClr val="tx1"/>
                </a:solidFill>
              </a:rPr>
              <a:t>T+</a:t>
            </a:r>
            <a:r>
              <a:rPr lang="zh-CN" altLang="en-US" sz="1200" b="1">
                <a:solidFill>
                  <a:schemeClr val="tx1"/>
                </a:solidFill>
              </a:rPr>
              <a:t>买）、中山东路（买盛路通信）、深南东路（买泰尔股份）</a:t>
            </a:r>
            <a:r>
              <a:rPr lang="en-US" altLang="zh-CN" sz="1200" b="1">
                <a:solidFill>
                  <a:schemeClr val="tx1"/>
                </a:solidFill>
              </a:rPr>
              <a:t>—— </a:t>
            </a:r>
            <a:r>
              <a:rPr lang="zh-CN" altLang="en-US" sz="1200" b="1">
                <a:solidFill>
                  <a:schemeClr val="tx1"/>
                </a:solidFill>
              </a:rPr>
              <a:t>新游资在低位</a:t>
            </a:r>
            <a:r>
              <a:rPr lang="en-US" altLang="zh-CN" sz="1200" b="1">
                <a:solidFill>
                  <a:schemeClr val="tx1"/>
                </a:solidFill>
              </a:rPr>
              <a:t>/</a:t>
            </a:r>
            <a:r>
              <a:rPr lang="zh-CN" altLang="en-US" sz="1200" b="1">
                <a:solidFill>
                  <a:schemeClr val="tx1"/>
                </a:solidFill>
              </a:rPr>
              <a:t>分歧标的里运作，说明板块资金介入深，只是高位票分歧、低位票补涨。</a:t>
            </a:r>
            <a:endParaRPr lang="zh-CN" altLang="en-US" sz="1200" b="1">
              <a:solidFill>
                <a:schemeClr val="tx1"/>
              </a:solidFill>
            </a:endParaRPr>
          </a:p>
          <a:p>
            <a:endParaRPr lang="zh-CN" altLang="en-US" sz="1200" b="1">
              <a:solidFill>
                <a:schemeClr val="tx1"/>
              </a:solidFill>
            </a:endParaRPr>
          </a:p>
          <a:p>
            <a:r>
              <a:rPr lang="en-US" altLang="zh-CN" sz="1200" b="1">
                <a:solidFill>
                  <a:schemeClr val="tx1"/>
                </a:solidFill>
              </a:rPr>
              <a:t>AI</a:t>
            </a:r>
            <a:r>
              <a:rPr lang="zh-CN" altLang="en-US" sz="1200" b="1">
                <a:solidFill>
                  <a:schemeClr val="tx1"/>
                </a:solidFill>
              </a:rPr>
              <a:t>应用：弃高：成都系卖新里程、中山东路卖值得买</a:t>
            </a:r>
            <a:r>
              <a:rPr lang="en-US" altLang="zh-CN" sz="1200" b="1">
                <a:solidFill>
                  <a:schemeClr val="tx1"/>
                </a:solidFill>
              </a:rPr>
              <a:t>/</a:t>
            </a:r>
            <a:r>
              <a:rPr lang="zh-CN" altLang="en-US" sz="1200" b="1">
                <a:solidFill>
                  <a:schemeClr val="tx1"/>
                </a:solidFill>
              </a:rPr>
              <a:t>视觉中国（都是前期涨幅较高的</a:t>
            </a:r>
            <a:r>
              <a:rPr lang="en-US" altLang="zh-CN" sz="1200" b="1">
                <a:solidFill>
                  <a:schemeClr val="tx1"/>
                </a:solidFill>
              </a:rPr>
              <a:t>AI</a:t>
            </a:r>
            <a:r>
              <a:rPr lang="zh-CN" altLang="en-US" sz="1200" b="1">
                <a:solidFill>
                  <a:schemeClr val="tx1"/>
                </a:solidFill>
              </a:rPr>
              <a:t>标的）；就低：陈小群买华胜天成（</a:t>
            </a:r>
            <a:r>
              <a:rPr lang="en-US" altLang="zh-CN" sz="1200" b="1">
                <a:solidFill>
                  <a:schemeClr val="tx1"/>
                </a:solidFill>
              </a:rPr>
              <a:t>3</a:t>
            </a:r>
            <a:r>
              <a:rPr lang="zh-CN" altLang="en-US" sz="1200" b="1">
                <a:solidFill>
                  <a:schemeClr val="tx1"/>
                </a:solidFill>
              </a:rPr>
              <a:t>日锁仓）、中山东路买新华都</a:t>
            </a:r>
            <a:r>
              <a:rPr lang="en-US" altLang="zh-CN" sz="1200" b="1">
                <a:solidFill>
                  <a:schemeClr val="tx1"/>
                </a:solidFill>
              </a:rPr>
              <a:t> / </a:t>
            </a:r>
            <a:r>
              <a:rPr lang="zh-CN" altLang="en-US" sz="1200" b="1">
                <a:solidFill>
                  <a:schemeClr val="tx1"/>
                </a:solidFill>
              </a:rPr>
              <a:t>实达集团、深南东路买利欧股份</a:t>
            </a:r>
            <a:r>
              <a:rPr lang="en-US" altLang="zh-CN" sz="1200" b="1">
                <a:solidFill>
                  <a:schemeClr val="tx1"/>
                </a:solidFill>
              </a:rPr>
              <a:t>——</a:t>
            </a:r>
            <a:r>
              <a:rPr lang="zh-CN" altLang="en-US" sz="1200" b="1">
                <a:solidFill>
                  <a:schemeClr val="tx1"/>
                </a:solidFill>
              </a:rPr>
              <a:t>资金在找</a:t>
            </a:r>
            <a:r>
              <a:rPr lang="en-US" altLang="zh-CN" sz="1200" b="1">
                <a:solidFill>
                  <a:schemeClr val="tx1"/>
                </a:solidFill>
              </a:rPr>
              <a:t> AI</a:t>
            </a:r>
            <a:r>
              <a:rPr lang="zh-CN" altLang="en-US" sz="1200" b="1">
                <a:solidFill>
                  <a:schemeClr val="tx1"/>
                </a:solidFill>
              </a:rPr>
              <a:t>里</a:t>
            </a:r>
            <a:r>
              <a:rPr lang="en-US" altLang="zh-CN" sz="1200" b="1">
                <a:solidFill>
                  <a:schemeClr val="tx1"/>
                </a:solidFill>
              </a:rPr>
              <a:t> </a:t>
            </a:r>
            <a:r>
              <a:rPr lang="zh-CN" altLang="en-US" sz="1200" b="1">
                <a:solidFill>
                  <a:schemeClr val="tx1"/>
                </a:solidFill>
              </a:rPr>
              <a:t>没涨高的新分支（而非老主线），属于补涨试错。</a:t>
            </a:r>
            <a:endParaRPr lang="zh-CN" altLang="en-US" sz="1200" b="1">
              <a:solidFill>
                <a:schemeClr val="tx1"/>
              </a:solidFill>
            </a:endParaRPr>
          </a:p>
          <a:p>
            <a:endParaRPr lang="zh-CN" altLang="en-US" sz="1200" b="1">
              <a:solidFill>
                <a:schemeClr val="tx1"/>
              </a:solidFill>
            </a:endParaRPr>
          </a:p>
          <a:p>
            <a:r>
              <a:rPr lang="zh-CN" altLang="en-US" sz="1200" b="1">
                <a:solidFill>
                  <a:schemeClr val="tx1"/>
                </a:solidFill>
              </a:rPr>
              <a:t>其他板块：仅</a:t>
            </a:r>
            <a:r>
              <a:rPr lang="en-US" altLang="zh-CN" sz="1200" b="1">
                <a:solidFill>
                  <a:schemeClr val="tx1"/>
                </a:solidFill>
              </a:rPr>
              <a:t> </a:t>
            </a:r>
            <a:r>
              <a:rPr lang="zh-CN" altLang="en-US" sz="1200" b="1">
                <a:solidFill>
                  <a:schemeClr val="tx1"/>
                </a:solidFill>
              </a:rPr>
              <a:t>零星试水（机器人</a:t>
            </a:r>
            <a:r>
              <a:rPr lang="en-US" altLang="zh-CN" sz="1200" b="1">
                <a:solidFill>
                  <a:schemeClr val="tx1"/>
                </a:solidFill>
              </a:rPr>
              <a:t> / </a:t>
            </a:r>
            <a:r>
              <a:rPr lang="zh-CN" altLang="en-US" sz="1200" b="1">
                <a:solidFill>
                  <a:schemeClr val="tx1"/>
                </a:solidFill>
              </a:rPr>
              <a:t>智能电网）</a:t>
            </a:r>
            <a:r>
              <a:rPr lang="en-US" altLang="zh-CN" sz="1200" b="1">
                <a:solidFill>
                  <a:schemeClr val="tx1"/>
                </a:solidFill>
              </a:rPr>
              <a:t>——</a:t>
            </a:r>
            <a:r>
              <a:rPr lang="zh-CN" altLang="en-US" sz="1200" b="1">
                <a:solidFill>
                  <a:schemeClr val="tx1"/>
                </a:solidFill>
              </a:rPr>
              <a:t>宁波桑田路买汉朔科技（机器人）、作手新一买三变科技（智能电网），资金体量都很小（千万级），说明这些是非主流试错，热钱仍在商业航天</a:t>
            </a:r>
            <a:r>
              <a:rPr lang="en-US" altLang="zh-CN" sz="1200" b="1">
                <a:solidFill>
                  <a:schemeClr val="tx1"/>
                </a:solidFill>
              </a:rPr>
              <a:t>+AI</a:t>
            </a:r>
            <a:r>
              <a:rPr lang="zh-CN" altLang="en-US" sz="1200" b="1">
                <a:solidFill>
                  <a:schemeClr val="tx1"/>
                </a:solidFill>
              </a:rPr>
              <a:t>应用。</a:t>
            </a:r>
            <a:endParaRPr lang="zh-CN" altLang="en-US" sz="1200" b="1">
              <a:solidFill>
                <a:schemeClr val="tx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225" y="826135"/>
            <a:ext cx="4681855" cy="534162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</p:pic>
    </p:spTree>
    <p:custDataLst>
      <p:tags r:id="rId3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56225" y="776605"/>
            <a:ext cx="1524000" cy="3302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27735" y="2230120"/>
            <a:ext cx="1126426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90000"/>
              </a:lnSpc>
            </a:pPr>
            <a:r>
              <a:rPr 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波段交易</a:t>
            </a:r>
            <a:r>
              <a:rPr lang="en-US" alt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-</a:t>
            </a:r>
            <a:r>
              <a:rPr 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趋势篇</a:t>
            </a:r>
            <a:endParaRPr lang="zh-CN" altLang="en-US" sz="80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284855" y="3999865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291205" y="3999865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246755" y="4006850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</a:t>
            </a:r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295775" y="3994785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曾文龙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 rot="0">
            <a:off x="6252210" y="4006858"/>
            <a:ext cx="3808828" cy="374408"/>
            <a:chOff x="7093" y="6616"/>
            <a:chExt cx="6695" cy="656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5446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16"/>
              <a:ext cx="4318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A1120620070001</a:t>
              </a:r>
              <a:endParaRPr lang="en-US" altLang="zh-CN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10438130" y="4375785"/>
            <a:ext cx="3805555" cy="1498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347345" y="-171450"/>
            <a:ext cx="12887325" cy="72009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-124460" y="-171450"/>
            <a:ext cx="12409805" cy="6915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endParaRPr lang="zh-CN" altLang="en-US" sz="39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  <a:sym typeface="+mn-ea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224790" y="5081905"/>
            <a:ext cx="11598910" cy="1219200"/>
          </a:xfrm>
          <a:prstGeom prst="rect">
            <a:avLst/>
          </a:prstGeom>
        </p:spPr>
        <p:txBody>
          <a:bodyPr wrap="square">
            <a:noAutofit/>
          </a:bodyPr>
          <a:p>
            <a:pPr defTabSz="266700"/>
            <a:r>
              <a:rPr lang="en-US" altLang="zh-CN" sz="1400">
                <a:latin typeface="微软雅黑" panose="020B0503020204020204" charset="-122"/>
                <a:ea typeface="微软雅黑" panose="020B0503020204020204" charset="-122"/>
              </a:rPr>
              <a:t>AI</a:t>
            </a: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应用板块是关键观察点：这是该板块成为主线后的第一次大分歧。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</a:endParaRPr>
          </a:p>
          <a:p>
            <a:pPr defTabSz="266700"/>
            <a:endParaRPr lang="zh-CN" altLang="en-US" sz="1400">
              <a:latin typeface="微软雅黑" panose="020B0503020204020204" charset="-122"/>
              <a:ea typeface="微软雅黑" panose="020B0503020204020204" charset="-122"/>
            </a:endParaRPr>
          </a:p>
          <a:p>
            <a:pPr defTabSz="266700"/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如果</a:t>
            </a:r>
            <a:r>
              <a:rPr lang="en-US" altLang="zh-CN" sz="1400">
                <a:latin typeface="微软雅黑" panose="020B0503020204020204" charset="-122"/>
                <a:ea typeface="微软雅黑" panose="020B0503020204020204" charset="-122"/>
              </a:rPr>
              <a:t>AI</a:t>
            </a: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应用是大题材，那么首次大分歧后的恐慌性下跌可能构成试探性买点。若低吸能快速获得正反馈，则说明题材强势；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</a:endParaRPr>
          </a:p>
          <a:p>
            <a:pPr defTabSz="266700"/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若低吸后持续亏损，则可能意味着该题材成色不足。</a:t>
            </a:r>
            <a:r>
              <a:rPr lang="en-US" altLang="zh-CN" sz="1400"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en-US" altLang="zh-CN" sz="1400">
              <a:latin typeface="微软雅黑" panose="020B0503020204020204" charset="-122"/>
              <a:ea typeface="微软雅黑" panose="020B0503020204020204" charset="-122"/>
            </a:endParaRPr>
          </a:p>
          <a:p>
            <a:pPr defTabSz="266700"/>
            <a:endParaRPr lang="zh-CN" altLang="en-US" sz="1400">
              <a:latin typeface="微软雅黑" panose="020B0503020204020204" charset="-122"/>
              <a:ea typeface="微软雅黑" panose="020B0503020204020204" charset="-122"/>
            </a:endParaRPr>
          </a:p>
          <a:p>
            <a:pPr defTabSz="266700"/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需要观察今日大跌的主线个股能否尽快止跌，避免流动性持续流失。如果持续走弱，则需对后续行情降低预期。后续操作需走一步看一步，根据市场反馈调整策略，多聚焦，避免分散投资，普涨行情已过。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9540" y="604520"/>
            <a:ext cx="7924800" cy="423291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2" name="文本框 11"/>
          <p:cNvSpPr txBox="1"/>
          <p:nvPr/>
        </p:nvSpPr>
        <p:spPr>
          <a:xfrm>
            <a:off x="8558530" y="1235075"/>
            <a:ext cx="3486150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</a:t>
            </a:r>
            <a:r>
              <a:rPr lang="zh-CN" altLang="en-US"/>
              <a:t>、重指数（行情初期，非主线跟随大盘）；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2</a:t>
            </a:r>
            <a:r>
              <a:rPr lang="zh-CN" altLang="en-US"/>
              <a:t>、重板块轻指数（主线主升期，如</a:t>
            </a:r>
            <a:r>
              <a:rPr lang="en-US" altLang="zh-CN"/>
              <a:t>AI</a:t>
            </a:r>
            <a:r>
              <a:rPr lang="zh-CN" altLang="en-US"/>
              <a:t>应用）；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3</a:t>
            </a:r>
            <a:r>
              <a:rPr lang="zh-CN" altLang="en-US"/>
              <a:t>、</a:t>
            </a:r>
            <a:r>
              <a:rPr lang="en-US" altLang="zh-CN"/>
              <a:t> </a:t>
            </a:r>
            <a:r>
              <a:rPr lang="zh-CN" altLang="en-US"/>
              <a:t>重个股轻板块轻指数（前期最热主线的后期，如商业航天，个股独立性增强）。</a:t>
            </a:r>
            <a:endParaRPr lang="zh-CN" altLang="en-US"/>
          </a:p>
        </p:txBody>
      </p:sp>
    </p:spTree>
    <p:custDataLst>
      <p:tags r:id="rId12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44017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控盘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-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风险！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769860" y="990600"/>
            <a:ext cx="4250055" cy="50571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1600"/>
              <a:t>抱团股如何判断走弱信号：</a:t>
            </a:r>
            <a:endParaRPr lang="zh-CN" altLang="en-US" sz="1600"/>
          </a:p>
          <a:p>
            <a:endParaRPr lang="en-US" altLang="zh-CN" sz="1600"/>
          </a:p>
          <a:p>
            <a:r>
              <a:rPr lang="zh-CN" altLang="en-US" sz="1600"/>
              <a:t>震荡期间，调整时间长，但是不能在时间长的基础上，</a:t>
            </a:r>
            <a:r>
              <a:rPr lang="en-US" altLang="zh-CN" sz="1600"/>
              <a:t>K</a:t>
            </a:r>
            <a:r>
              <a:rPr lang="zh-CN" altLang="en-US" sz="1600"/>
              <a:t>线越走越弱（阴多阳少），越跌越多。</a:t>
            </a:r>
            <a:endParaRPr lang="zh-CN" altLang="en-US" sz="1600"/>
          </a:p>
          <a:p>
            <a:endParaRPr lang="en-US" altLang="zh-CN" sz="1600"/>
          </a:p>
          <a:p>
            <a:r>
              <a:rPr lang="zh-CN" altLang="en-US" sz="1600"/>
              <a:t>出现缩量，已经调整充分的，尝试反弹还继续杀跌（放量长阴），意味着筹码可能松动。</a:t>
            </a:r>
            <a:endParaRPr lang="zh-CN" altLang="en-US" sz="1600"/>
          </a:p>
          <a:p>
            <a:endParaRPr lang="zh-CN" altLang="en-US" sz="1600"/>
          </a:p>
          <a:p>
            <a:r>
              <a:rPr lang="zh-CN" altLang="en-US" sz="1600"/>
              <a:t>持续走弱</a:t>
            </a:r>
            <a:r>
              <a:rPr lang="en-US" altLang="zh-CN" sz="1600"/>
              <a:t>--</a:t>
            </a:r>
            <a:r>
              <a:rPr lang="zh-CN" altLang="en-US" sz="1600"/>
              <a:t>控盘减少、或者流动资金持续翻绿；</a:t>
            </a:r>
            <a:endParaRPr lang="zh-CN" altLang="en-US" sz="1600"/>
          </a:p>
          <a:p>
            <a:endParaRPr lang="zh-CN" altLang="en-US" sz="1600"/>
          </a:p>
          <a:p>
            <a:r>
              <a:rPr lang="zh-CN" altLang="en-US" sz="1600"/>
              <a:t>确定走弱</a:t>
            </a:r>
            <a:r>
              <a:rPr lang="en-US" altLang="zh-CN" sz="1600"/>
              <a:t>--</a:t>
            </a:r>
            <a:r>
              <a:rPr lang="zh-CN" altLang="en-US" sz="1600"/>
              <a:t>跌破智能辅助</a:t>
            </a:r>
            <a:endParaRPr lang="zh-CN" altLang="en-US" sz="1600"/>
          </a:p>
          <a:p>
            <a:endParaRPr lang="zh-CN" altLang="en-US" sz="1600"/>
          </a:p>
          <a:p>
            <a:r>
              <a:rPr lang="zh-CN" altLang="en-US" sz="1600"/>
              <a:t>节奏</a:t>
            </a:r>
            <a:r>
              <a:rPr lang="en-US" altLang="zh-CN" sz="1600"/>
              <a:t>--</a:t>
            </a:r>
            <a:r>
              <a:rPr lang="zh-CN" altLang="en-US" sz="1600"/>
              <a:t>上影线是放量的，代表振幅加大，共识分歧；</a:t>
            </a:r>
            <a:endParaRPr lang="zh-CN" altLang="en-US" sz="1600"/>
          </a:p>
          <a:p>
            <a:r>
              <a:rPr lang="zh-CN" altLang="en-US" sz="1600"/>
              <a:t>十字是缩量的，代表振幅降低，共识更容易达成；</a:t>
            </a:r>
            <a:endParaRPr lang="zh-CN" altLang="en-US" sz="1600"/>
          </a:p>
          <a:p>
            <a:r>
              <a:rPr lang="zh-CN" altLang="en-US" sz="1600"/>
              <a:t>上影线都是高抛的，十字都是低吸的</a:t>
            </a:r>
            <a:endParaRPr lang="zh-CN" altLang="en-US" sz="160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705" y="1121410"/>
            <a:ext cx="7222490" cy="441515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3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462405" y="41275"/>
            <a:ext cx="84448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资金走弱不加仓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AFAFA"/>
                  </a:gs>
                  <a:gs pos="100000">
                    <a:srgbClr val="FFF5CB"/>
                  </a:gs>
                </a:gsLst>
                <a:lin ang="5400000" scaled="0"/>
              </a:gradFill>
              <a:effectLst/>
              <a:uLnTx/>
              <a:uFillTx/>
              <a:latin typeface="思源黑体 CN Bold" panose="020B0800000000000000" charset="-122"/>
              <a:ea typeface="思源黑体 CN Bold" panose="020B0800000000000000" charset="-122"/>
              <a:cs typeface="思源黑体 CN Normal" panose="020B04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695" y="1040765"/>
            <a:ext cx="7898130" cy="47771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文本框 4"/>
          <p:cNvSpPr txBox="1"/>
          <p:nvPr/>
        </p:nvSpPr>
        <p:spPr>
          <a:xfrm>
            <a:off x="8379460" y="2212975"/>
            <a:ext cx="3564255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放量中大阴或者长上影线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流动资金</a:t>
            </a:r>
            <a:r>
              <a:rPr 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持续翻绿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绿肥红瘦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主力控盘递减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643380" y="38735"/>
            <a:ext cx="84448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L2-</a:t>
            </a:r>
            <a:r>
              <a:rPr kumimoji="0" lang="zh-CN" altLang="en-US" sz="3200" b="0" i="0" u="none" strike="noStrike" kern="1200" cap="none" spc="0" normalizeH="0" baseline="0" noProof="0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主力资金</a:t>
            </a:r>
            <a:endParaRPr kumimoji="0" lang="zh-CN" altLang="en-US" sz="3200" b="0" i="0" u="none" strike="noStrike" kern="1200" cap="none" spc="0" normalizeH="0" baseline="0" noProof="0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思源黑体 CN Bold" panose="020B0800000000000000" charset="-122"/>
              <a:ea typeface="思源黑体 CN Bold" panose="020B0800000000000000" charset="-122"/>
              <a:cs typeface="思源黑体 CN Normal" panose="020B0400000000000000" charset="-122"/>
            </a:endParaRPr>
          </a:p>
        </p:txBody>
      </p:sp>
      <p:pic>
        <p:nvPicPr>
          <p:cNvPr id="126" name="图片 123" descr="IMG_25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447790" y="705485"/>
            <a:ext cx="5473065" cy="2640330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</p:pic>
      <p:sp>
        <p:nvSpPr>
          <p:cNvPr id="3" name="文本框 2"/>
          <p:cNvSpPr txBox="1"/>
          <p:nvPr>
            <p:custDataLst>
              <p:tags r:id="rId4"/>
            </p:custDataLst>
          </p:nvPr>
        </p:nvSpPr>
        <p:spPr>
          <a:xfrm>
            <a:off x="369570" y="3345815"/>
            <a:ext cx="5080000" cy="398780"/>
          </a:xfrm>
          <a:prstGeom prst="rect">
            <a:avLst/>
          </a:prstGeom>
        </p:spPr>
        <p:txBody>
          <a:bodyPr>
            <a:spAutoFit/>
          </a:bodyPr>
          <a:p>
            <a:pPr marL="0" indent="0" algn="l" defTabSz="266700">
              <a:spcBef>
                <a:spcPct val="0"/>
              </a:spcBef>
              <a:spcAft>
                <a:spcPts val="1800"/>
              </a:spcAft>
            </a:pPr>
            <a:r>
              <a:rPr lang="zh-CN" altLang="en-US" sz="2000" i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流动资金：持续翻红，交易活跃</a:t>
            </a:r>
            <a:endParaRPr lang="zh-CN" altLang="en-US" sz="2000" i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62255" y="708025"/>
            <a:ext cx="5441315" cy="263779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262255" y="3744595"/>
            <a:ext cx="5441315" cy="215138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6447790" y="3744595"/>
            <a:ext cx="5473065" cy="215201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文本框 7"/>
          <p:cNvSpPr txBox="1"/>
          <p:nvPr>
            <p:custDataLst>
              <p:tags r:id="rId11"/>
            </p:custDataLst>
          </p:nvPr>
        </p:nvSpPr>
        <p:spPr>
          <a:xfrm>
            <a:off x="6535420" y="5895975"/>
            <a:ext cx="626046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/>
              <a:t>紫旗：净买额为正，机构游资合力拉升</a:t>
            </a:r>
            <a:endParaRPr lang="zh-CN" altLang="en-US" sz="2000"/>
          </a:p>
        </p:txBody>
      </p:sp>
      <p:sp>
        <p:nvSpPr>
          <p:cNvPr id="9" name="文本框 8"/>
          <p:cNvSpPr txBox="1"/>
          <p:nvPr>
            <p:custDataLst>
              <p:tags r:id="rId12"/>
            </p:custDataLst>
          </p:nvPr>
        </p:nvSpPr>
        <p:spPr>
          <a:xfrm>
            <a:off x="262255" y="5895975"/>
            <a:ext cx="60960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/>
              <a:t>主力控盘：主力资金筹码的锁仓意愿</a:t>
            </a:r>
            <a:endParaRPr lang="zh-CN" altLang="en-US" sz="2000"/>
          </a:p>
        </p:txBody>
      </p:sp>
      <p:sp>
        <p:nvSpPr>
          <p:cNvPr id="10" name="文本框 9"/>
          <p:cNvSpPr txBox="1"/>
          <p:nvPr>
            <p:custDataLst>
              <p:tags r:id="rId13"/>
            </p:custDataLst>
          </p:nvPr>
        </p:nvSpPr>
        <p:spPr>
          <a:xfrm>
            <a:off x="6535420" y="3345815"/>
            <a:ext cx="60960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/>
              <a:t>主力动向紫色：主力强势进场主导拉升</a:t>
            </a:r>
            <a:endParaRPr lang="zh-CN" altLang="en-US" sz="2000"/>
          </a:p>
        </p:txBody>
      </p:sp>
    </p:spTree>
    <p:custDataLst>
      <p:tags r:id="rId14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101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102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10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04.xml><?xml version="1.0" encoding="utf-8"?>
<p:tagLst xmlns:p="http://schemas.openxmlformats.org/presentationml/2006/main">
  <p:tag name="KSO_WM_BEAUTIFY_FLAG" val=""/>
</p:tagLst>
</file>

<file path=ppt/tags/tag10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0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45.xml><?xml version="1.0" encoding="utf-8"?>
<p:tagLst xmlns:p="http://schemas.openxmlformats.org/presentationml/2006/main">
  <p:tag name="KSO_WM_DIAGRAM_VIRTUALLY_FRAME" val="{&quot;height&quot;:81.75,&quot;left&quot;:148.8,&quot;top&quot;:304.85,&quot;width&quot;:655.8}"/>
</p:tagLst>
</file>

<file path=ppt/tags/tag46.xml><?xml version="1.0" encoding="utf-8"?>
<p:tagLst xmlns:p="http://schemas.openxmlformats.org/presentationml/2006/main">
  <p:tag name="KSO_WM_DIAGRAM_VIRTUALLY_FRAME" val="{&quot;height&quot;:81.75,&quot;left&quot;:148.8,&quot;top&quot;:304.85,&quot;width&quot;:655.8}"/>
</p:tagLst>
</file>

<file path=ppt/tags/tag47.xml><?xml version="1.0" encoding="utf-8"?>
<p:tagLst xmlns:p="http://schemas.openxmlformats.org/presentationml/2006/main">
  <p:tag name="KSO_WM_DIAGRAM_VIRTUALLY_FRAME" val="{&quot;height&quot;:81.75,&quot;left&quot;:148.8,&quot;top&quot;:304.85,&quot;width&quot;:655.8}"/>
</p:tagLst>
</file>

<file path=ppt/tags/tag48.xml><?xml version="1.0" encoding="utf-8"?>
<p:tagLst xmlns:p="http://schemas.openxmlformats.org/presentationml/2006/main">
  <p:tag name="KSO_WM_DIAGRAM_VIRTUALLY_FRAME" val="{&quot;height&quot;:81.75,&quot;left&quot;:148.8,&quot;top&quot;:304.85,&quot;width&quot;:655.8}"/>
</p:tagLst>
</file>

<file path=ppt/tags/tag49.xml><?xml version="1.0" encoding="utf-8"?>
<p:tagLst xmlns:p="http://schemas.openxmlformats.org/presentationml/2006/main">
  <p:tag name="KSO_WM_DIAGRAM_VIRTUALLY_FRAME" val="{&quot;height&quot;:81.75,&quot;left&quot;:148.8,&quot;top&quot;:304.85,&quot;width&quot;:655.8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81.75,&quot;left&quot;:148.8,&quot;top&quot;:304.85,&quot;width&quot;:655.8}"/>
</p:tagLst>
</file>

<file path=ppt/tags/tag5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2.xml><?xml version="1.0" encoding="utf-8"?>
<p:tagLst xmlns:p="http://schemas.openxmlformats.org/presentationml/2006/main">
  <p:tag name="KSO_WM_UNIT_PLACING_PICTURE_USER_VIEWPORT" val="{&quot;height&quot;:520,&quot;width&quot;:2400}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1.xml><?xml version="1.0" encoding="utf-8"?>
<p:tagLst xmlns:p="http://schemas.openxmlformats.org/presentationml/2006/main">
  <p:tag name="KSO_WM_UNIT_PLACING_PICTURE_USER_VIEWPORT" val="{&quot;height&quot;:520,&quot;width&quot;:2400}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PLACING_PICTURE_USER_VIEWPORT" val="{&quot;height&quot;:520,&quot;width&quot;:2400}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1.xml><?xml version="1.0" encoding="utf-8"?>
<p:tagLst xmlns:p="http://schemas.openxmlformats.org/presentationml/2006/main">
  <p:tag name="KSO_WM_UNIT_PLACING_PICTURE_USER_VIEWPORT" val="{&quot;height&quot;:520,&quot;width&quot;:2400}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96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97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98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99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1863</Words>
  <Application>WPS 演示</Application>
  <PresentationFormat>宽屏</PresentationFormat>
  <Paragraphs>164</Paragraphs>
  <Slides>11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27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39" baseType="lpstr">
      <vt:lpstr>Arial</vt:lpstr>
      <vt:lpstr>宋体</vt:lpstr>
      <vt:lpstr>Wingdings</vt:lpstr>
      <vt:lpstr>Wingdings</vt:lpstr>
      <vt:lpstr>微软雅黑</vt:lpstr>
      <vt:lpstr>思源黑体 Medium</vt:lpstr>
      <vt:lpstr>黑体</vt:lpstr>
      <vt:lpstr>思源黑体 CN Regular</vt:lpstr>
      <vt:lpstr>思源黑体 CN Light</vt:lpstr>
      <vt:lpstr>思源黑体 CN Bold</vt:lpstr>
      <vt:lpstr>思源黑体 CN Medium</vt:lpstr>
      <vt:lpstr>思源黑体 CN Heavy</vt:lpstr>
      <vt:lpstr>思源黑体 CN Normal</vt:lpstr>
      <vt:lpstr>Arial Unicode MS</vt:lpstr>
      <vt:lpstr>Calibri</vt:lpstr>
      <vt:lpstr>思源黑体 CN Bold</vt:lpstr>
      <vt:lpstr>思源黑体 CN Heavy</vt:lpstr>
      <vt:lpstr>思源黑体 CN Light</vt:lpstr>
      <vt:lpstr>思源黑体 CN Medium</vt:lpstr>
      <vt:lpstr>思源黑体 CN Normal</vt:lpstr>
      <vt:lpstr>思源黑体 CN Regular</vt:lpstr>
      <vt:lpstr>思源黑体 Medium</vt:lpstr>
      <vt:lpstr>方正宝黑体 简 Medium</vt:lpstr>
      <vt:lpstr>方正大黑体_GBK</vt:lpstr>
      <vt:lpstr>方正宝黑体 简 Light</vt:lpstr>
      <vt:lpstr>文道潮黑体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曾文龙</cp:lastModifiedBy>
  <cp:revision>230</cp:revision>
  <dcterms:created xsi:type="dcterms:W3CDTF">2019-06-19T02:08:00Z</dcterms:created>
  <dcterms:modified xsi:type="dcterms:W3CDTF">2026-01-15T12:24:44Z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2052-12.1.0.24034</vt:lpwstr>
  </property>
  <property fmtid="{D5CDD505-2E9C-101B-9397-08002B2CF9AE}" pid="3" name="ICV">
    <vt:lpwstr>059F3D83604D45ECAB7E9759E9543609_13</vt:lpwstr>
  </property>
</Properties>
</file>