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938" r:id="rId3"/>
    <p:sldId id="602" r:id="rId4"/>
    <p:sldId id="603" r:id="rId5"/>
    <p:sldId id="1205" r:id="rId6"/>
    <p:sldId id="894" r:id="rId8"/>
    <p:sldId id="607" r:id="rId9"/>
    <p:sldId id="1210" r:id="rId10"/>
    <p:sldId id="1200" r:id="rId11"/>
    <p:sldId id="1204" r:id="rId12"/>
    <p:sldId id="1184" r:id="rId13"/>
    <p:sldId id="614" r:id="rId14"/>
    <p:sldId id="1191" r:id="rId15"/>
    <p:sldId id="1218" r:id="rId16"/>
    <p:sldId id="1179" r:id="rId17"/>
    <p:sldId id="1219" r:id="rId18"/>
    <p:sldId id="1211" r:id="rId19"/>
    <p:sldId id="1220" r:id="rId20"/>
    <p:sldId id="1195" r:id="rId21"/>
    <p:sldId id="1029" r:id="rId22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56" userDrawn="1">
          <p15:clr>
            <a:srgbClr val="A4A3A4"/>
          </p15:clr>
        </p15:guide>
        <p15:guide id="2" pos="3924" userDrawn="1">
          <p15:clr>
            <a:srgbClr val="A4A3A4"/>
          </p15:clr>
        </p15:guide>
        <p15:guide id="3" pos="492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  <p:cmAuthor id="2" name="Administrator" initials="A" lastIdx="2" clrIdx="1"/>
  <p:cmAuthor id="255442523" name="婵&amp;HO" initials="婵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F75"/>
    <a:srgbClr val="B34500"/>
    <a:srgbClr val="FFD483"/>
    <a:srgbClr val="FFEFCE"/>
    <a:srgbClr val="FFD585"/>
    <a:srgbClr val="FFEFCF"/>
    <a:srgbClr val="FFEFCD"/>
    <a:srgbClr val="FFD983"/>
    <a:srgbClr val="EFDDFF"/>
    <a:srgbClr val="C166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9901" autoAdjust="0"/>
    <p:restoredTop sz="99761" autoAdjust="0"/>
  </p:normalViewPr>
  <p:slideViewPr>
    <p:cSldViewPr snapToGrid="0" showGuides="1">
      <p:cViewPr varScale="1">
        <p:scale>
          <a:sx n="111" d="100"/>
          <a:sy n="111" d="100"/>
        </p:scale>
        <p:origin x="882" y="102"/>
      </p:cViewPr>
      <p:guideLst>
        <p:guide orient="horz" pos="2356"/>
        <p:guide pos="3924"/>
        <p:guide pos="492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gs" Target="tags/tag56.xml"/><Relationship Id="rId26" Type="http://schemas.openxmlformats.org/officeDocument/2006/relationships/commentAuthors" Target="commentAuthors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en-US" altLang="zh-CN" b="1">
                <a:latin typeface="楷体" panose="02010609060101010101" charset="-122"/>
                <a:ea typeface="楷体" panose="02010609060101010101" charset="-122"/>
                <a:sym typeface="+mn-ea"/>
              </a:rPr>
              <a:t>甘肃、宁夏等地推出容量电价补偿（最高330元/kW/年），显著提升项目经济性（IRR达7%-15%）</a:t>
            </a:r>
            <a:r>
              <a:rPr lang="zh-CN" altLang="en-US"/>
              <a:t>中信建投电新首席分析师朱玥朋友圈发文高呼“储能海啸将至”，在旺盛的需求下，明年锂电池总需求有望超过2700GWh，同比增速30%以上，多个环节均可能出现短缺。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image" Target="../media/image2.png"/><Relationship Id="rId7" Type="http://schemas.openxmlformats.org/officeDocument/2006/relationships/image" Target="../media/image1.png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image" Target="../media/image2.png"/><Relationship Id="rId7" Type="http://schemas.openxmlformats.org/officeDocument/2006/relationships/image" Target="../media/image4.png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openxmlformats.org/officeDocument/2006/relationships/image" Target="../media/image6.png"/><Relationship Id="rId7" Type="http://schemas.openxmlformats.org/officeDocument/2006/relationships/tags" Target="../tags/tag16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1" Type="http://schemas.openxmlformats.org/officeDocument/2006/relationships/image" Target="../media/image5.png"/><Relationship Id="rId10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7" Type="http://schemas.openxmlformats.org/officeDocument/2006/relationships/image" Target="../media/image2.png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PPT目录页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经传logo白色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7" name="图片 6" descr="组 214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945495" y="6012180"/>
            <a:ext cx="1246505" cy="2019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标题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经传logo白色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8" name="图片 7" descr="龙头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PPT封面 拷贝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3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78180" y="3141345"/>
            <a:ext cx="8807450" cy="2936240"/>
          </a:xfrm>
          <a:prstGeom prst="rect">
            <a:avLst/>
          </a:prstGeom>
        </p:spPr>
      </p:pic>
      <p:pic>
        <p:nvPicPr>
          <p:cNvPr id="11" name="图片 10" descr="经传logo白色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10" name="图片 9" descr="龙头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-635" y="800100"/>
            <a:ext cx="12192635" cy="6057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622300" y="6431915"/>
            <a:ext cx="10888345" cy="442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  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经传多赢投资顾问: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何灶婵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，投顾执业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编号:A1120622050001 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，基金从业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编号：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A20211117003798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风险提示:观点基于软件数据和理论模型分析，仅供参考，不构成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投资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建议，股市有风险，投资需谨慎。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基金的过往业绩并不预示其未来表现，基金管理人管理的其他基金的业绩并不构成基金业绩表现的保证。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 descr="PPT封面 拷贝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4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687513" y="2974340"/>
            <a:ext cx="8816975" cy="250825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2128520" y="3119120"/>
            <a:ext cx="7934325" cy="2059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60000"/>
              </a:lnSpc>
            </a:pPr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我司所有工作人员均不允许推荐股票、不允许承诺收益、不允许代客理财、不允许合作分成、不允许私下收款，如您发现有任何违规行为，可联系400-9088-988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1855788" y="1877060"/>
            <a:ext cx="8480425" cy="937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500" b="1">
                <a:gradFill>
                  <a:gsLst>
                    <a:gs pos="0">
                      <a:srgbClr val="FFEFCF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经传多赢,让投资遇见美好!</a:t>
            </a:r>
            <a:endParaRPr lang="zh-CN" altLang="en-US" sz="5500" b="1">
              <a:gradFill>
                <a:gsLst>
                  <a:gs pos="0">
                    <a:srgbClr val="FFEFCF"/>
                  </a:gs>
                  <a:gs pos="100000">
                    <a:srgbClr val="FFD585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pic>
        <p:nvPicPr>
          <p:cNvPr id="10" name="图片 9" descr="龙头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28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33.xml"/><Relationship Id="rId13" Type="http://schemas.openxmlformats.org/officeDocument/2006/relationships/tags" Target="../tags/tag32.xml"/><Relationship Id="rId12" Type="http://schemas.openxmlformats.org/officeDocument/2006/relationships/tags" Target="../tags/tag31.xml"/><Relationship Id="rId11" Type="http://schemas.openxmlformats.org/officeDocument/2006/relationships/tags" Target="../tags/tag30.xml"/><Relationship Id="rId10" Type="http://schemas.openxmlformats.org/officeDocument/2006/relationships/tags" Target="../tags/tag29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0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tags" Target="../tags/tag35.xml"/><Relationship Id="rId3" Type="http://schemas.openxmlformats.org/officeDocument/2006/relationships/image" Target="../media/image10.png"/><Relationship Id="rId2" Type="http://schemas.openxmlformats.org/officeDocument/2006/relationships/tags" Target="../tags/tag34.xml"/><Relationship Id="rId1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46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8.xml"/><Relationship Id="rId1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9.xml"/><Relationship Id="rId1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4.xml"/><Relationship Id="rId3" Type="http://schemas.openxmlformats.org/officeDocument/2006/relationships/tags" Target="../tags/tag50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4.xml"/><Relationship Id="rId3" Type="http://schemas.openxmlformats.org/officeDocument/2006/relationships/tags" Target="../tags/tag51.xml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52.xml"/><Relationship Id="rId1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53.xml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54.xml"/><Relationship Id="rId1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5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39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tags" Target="../tags/tag38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4.xml"/><Relationship Id="rId3" Type="http://schemas.openxmlformats.org/officeDocument/2006/relationships/tags" Target="../tags/tag41.xml"/><Relationship Id="rId2" Type="http://schemas.openxmlformats.org/officeDocument/2006/relationships/image" Target="../media/image13.png"/><Relationship Id="rId1" Type="http://schemas.openxmlformats.org/officeDocument/2006/relationships/tags" Target="../tags/tag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3.xml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44.xml"/><Relationship Id="rId1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4.xml"/><Relationship Id="rId3" Type="http://schemas.openxmlformats.org/officeDocument/2006/relationships/tags" Target="../tags/tag45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977265" y="3206115"/>
            <a:ext cx="404876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11</a:t>
            </a:r>
            <a:r>
              <a:rPr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月</a:t>
            </a:r>
            <a:r>
              <a:rPr lang="en-US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06</a:t>
            </a:r>
            <a:r>
              <a:rPr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日 </a:t>
            </a:r>
            <a:r>
              <a:rPr lang="en-US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20:15</a:t>
            </a:r>
            <a:endParaRPr lang="zh-CN" altLang="en-US" sz="3000" dirty="0">
              <a:solidFill>
                <a:srgbClr val="C1662D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09295" y="1771650"/>
            <a:ext cx="8692515" cy="14344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6000" dirty="0">
                <a:gradFill>
                  <a:gsLst>
                    <a:gs pos="0">
                      <a:srgbClr val="FFEFCE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Medium" panose="020B0600000000000000" charset="-122"/>
              </a:rPr>
              <a:t>主题致胜</a:t>
            </a:r>
            <a:r>
              <a:rPr lang="en-US" altLang="zh-CN" sz="6000" dirty="0">
                <a:gradFill>
                  <a:gsLst>
                    <a:gs pos="0">
                      <a:srgbClr val="FFEFCE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Medium" panose="020B0600000000000000" charset="-122"/>
              </a:rPr>
              <a:t> </a:t>
            </a:r>
            <a:r>
              <a:rPr lang="zh-CN" altLang="en-US" sz="6000" dirty="0">
                <a:gradFill>
                  <a:gsLst>
                    <a:gs pos="0">
                      <a:srgbClr val="FFEFCE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Medium" panose="020B0600000000000000" charset="-122"/>
              </a:rPr>
              <a:t>一浪回档</a:t>
            </a:r>
            <a:endParaRPr lang="zh-CN" altLang="en-US" sz="6000" dirty="0">
              <a:gradFill>
                <a:gsLst>
                  <a:gs pos="0">
                    <a:srgbClr val="FFEFCE"/>
                  </a:gs>
                  <a:gs pos="100000">
                    <a:srgbClr val="FFD585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Medium" panose="020B06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54760" y="4012565"/>
            <a:ext cx="134366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何灶婵</a:t>
            </a:r>
            <a:endParaRPr lang="zh-CN" altLang="en-US" sz="2600">
              <a:solidFill>
                <a:srgbClr val="C1662D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553970" y="3899535"/>
            <a:ext cx="44094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投顾执业编号</a:t>
            </a:r>
            <a:r>
              <a:rPr lang="en-US" altLang="zh-CN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:A1120622050001</a:t>
            </a:r>
            <a:br>
              <a:rPr lang="en-US" altLang="zh-CN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</a:br>
            <a:r>
              <a:rPr lang="zh-CN" altLang="en-US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基金从业编号：</a:t>
            </a:r>
            <a:r>
              <a:rPr lang="en-US" altLang="zh-CN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A20211117003798</a:t>
            </a:r>
            <a:endParaRPr lang="en-US" altLang="zh-CN">
              <a:solidFill>
                <a:srgbClr val="C1662D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7265" y="4033520"/>
            <a:ext cx="314325" cy="61912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1254760" y="4544695"/>
            <a:ext cx="5708015" cy="12287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经传多赢</a:t>
            </a: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资深投顾，金融专业出身，专注研究市场</a:t>
            </a:r>
            <a:r>
              <a:rPr lang="en-US" altLang="zh-CN" sz="16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10</a:t>
            </a: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余年。对大盘研判有独特自我见解。独创翻倍超跌战法、龙头回马枪，方法实用易懂，服务专业用心，深受用户朋友的喜欢。</a:t>
            </a:r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11" name="图片 10" descr="132_17257738151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530" y="727710"/>
            <a:ext cx="3937635" cy="68580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413635" y="68580"/>
            <a:ext cx="8107680" cy="8489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36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          </a:t>
            </a:r>
            <a:r>
              <a:rPr lang="zh-CN" altLang="en-US" sz="36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科技看反弹，注意压力</a:t>
            </a:r>
            <a:endParaRPr lang="zh-CN" altLang="en-US" sz="36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727440" y="1100455"/>
            <a:ext cx="3324860" cy="38442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16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42925" y="6114415"/>
            <a:ext cx="11420475" cy="4229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>
              <a:buClrTx/>
              <a:buSzTx/>
              <a:buNone/>
            </a:pPr>
            <a:r>
              <a:rPr lang="zh-CN" altLang="en-US" sz="20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半导体元件</a:t>
            </a:r>
            <a:r>
              <a:rPr lang="en-US" altLang="zh-CN" sz="20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altLang="en-US" sz="20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芯片目前处于震荡趋势中，同时也在走双头结构，龙头个股线下反弹</a:t>
            </a:r>
            <a:r>
              <a:rPr lang="en-US" altLang="zh-CN" sz="20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</a:t>
            </a:r>
            <a:endParaRPr lang="zh-CN" altLang="en-US" sz="20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22275" y="1099820"/>
            <a:ext cx="5605145" cy="52939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275" y="917575"/>
            <a:ext cx="7459980" cy="50101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7445" y="1504950"/>
            <a:ext cx="5573395" cy="432943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414010" y="1110615"/>
            <a:ext cx="13639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>
                <a:solidFill>
                  <a:srgbClr val="EFDDFF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03</a:t>
            </a:r>
            <a:endParaRPr lang="en-US" altLang="zh-CN" sz="7200">
              <a:solidFill>
                <a:srgbClr val="EFDDFF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506855" y="2926715"/>
            <a:ext cx="951230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6600" dirty="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选股策略</a:t>
            </a:r>
            <a:endParaRPr lang="zh-CN" sz="6600" dirty="0">
              <a:gradFill>
                <a:gsLst>
                  <a:gs pos="0">
                    <a:srgbClr val="FFEFCE"/>
                  </a:gs>
                  <a:gs pos="100000">
                    <a:srgbClr val="FFD9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061210" y="122555"/>
            <a:ext cx="83400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         </a:t>
            </a:r>
            <a:r>
              <a:rPr lang="zh-CN" altLang="en-US" sz="40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主题致胜</a:t>
            </a:r>
            <a:r>
              <a:rPr lang="en-US" altLang="zh-CN" sz="40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  </a:t>
            </a:r>
            <a:r>
              <a:rPr lang="zh-CN" altLang="en-US" sz="40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一浪回档</a:t>
            </a:r>
            <a:r>
              <a:rPr lang="en-US" altLang="zh-CN" sz="40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     </a:t>
            </a:r>
            <a:endParaRPr lang="en-US" altLang="zh-CN" sz="40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uFillTx/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84835" y="6063615"/>
            <a:ext cx="11431905" cy="5346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0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zh-CN" altLang="en-US" sz="20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通润装备属于光伏</a:t>
            </a:r>
            <a:r>
              <a:rPr lang="en-US" altLang="zh-CN" sz="20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altLang="en-US" sz="20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储能主线，同时也是符合第一波启动双龙回踩，资金一旦回流快速复制涨停板</a:t>
            </a:r>
            <a:r>
              <a:rPr lang="en-US" altLang="zh-CN" sz="20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endParaRPr lang="zh-CN" altLang="en-US" sz="20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4475" y="1061720"/>
            <a:ext cx="4083050" cy="23672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835" y="829310"/>
            <a:ext cx="11293475" cy="514477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2305" y="944245"/>
            <a:ext cx="10867390" cy="539496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284345" y="194945"/>
            <a:ext cx="49352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36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主题致胜</a:t>
            </a:r>
            <a:r>
              <a:rPr lang="en-US" altLang="zh-CN" sz="36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  </a:t>
            </a:r>
            <a:r>
              <a:rPr lang="zh-CN" altLang="en-US" sz="36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一浪回档</a:t>
            </a:r>
            <a:r>
              <a:rPr lang="en-US" altLang="zh-CN" sz="36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 </a:t>
            </a:r>
            <a:endParaRPr lang="en-US" altLang="zh-CN" sz="36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uFillTx/>
              <a:latin typeface="思源黑体 CN Heavy" panose="020B0A00000000000000" pitchFamily="34" charset="-122"/>
              <a:ea typeface="思源黑体 CN Heavy" panose="020B0A00000000000000" pitchFamily="3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39165" y="5941060"/>
            <a:ext cx="10168255" cy="7696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>
                <a:latin typeface="楷体" panose="02010609060101010101" charset="-122"/>
                <a:ea typeface="楷体" panose="02010609060101010101" charset="-122"/>
                <a:sym typeface="+mn-ea"/>
              </a:rPr>
              <a:t>    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sym typeface="+mn-ea"/>
              </a:rPr>
              <a:t>启动阳线突破平台越大，反弹空间越大，横有多长，竖有多高</a:t>
            </a:r>
            <a:endParaRPr lang="zh-CN" altLang="en-US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292475" y="196850"/>
            <a:ext cx="6000750" cy="7340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36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 </a:t>
            </a:r>
            <a:r>
              <a:rPr lang="zh-CN" altLang="en-US" sz="36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第一波启动回踩</a:t>
            </a:r>
            <a:endParaRPr lang="zh-CN" altLang="en-US" sz="36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3900" y="1271905"/>
            <a:ext cx="4067175" cy="36385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2755" y="1188720"/>
            <a:ext cx="5445760" cy="46323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39165" y="5895975"/>
            <a:ext cx="10168255" cy="7696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endParaRPr lang="zh-CN" altLang="en-US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292475" y="196850"/>
            <a:ext cx="6000750" cy="7340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36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 </a:t>
            </a:r>
            <a:r>
              <a:rPr lang="zh-CN" altLang="en-US" sz="36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短线选股</a:t>
            </a:r>
            <a:r>
              <a:rPr lang="en-US" altLang="zh-CN" sz="36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-</a:t>
            </a:r>
            <a:r>
              <a:rPr lang="zh-CN" altLang="en-US" sz="36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风口龙头回档</a:t>
            </a:r>
            <a:endParaRPr lang="zh-CN" altLang="en-US" sz="36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5310" y="1108075"/>
            <a:ext cx="4711065" cy="478726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4345" y="1108075"/>
            <a:ext cx="6070600" cy="50165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6830" y="-635"/>
            <a:ext cx="12157710" cy="64776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920x1080_176242657564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 descr="总 拷贝_176242658287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920x1080_176242657564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176645" y="1549400"/>
            <a:ext cx="5437505" cy="2897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90000"/>
              </a:lnSpc>
            </a:pPr>
            <a:r>
              <a:rPr 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+mn-ea"/>
              </a:rPr>
              <a:t>行情要点</a:t>
            </a:r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+mn-ea"/>
            </a:endParaRPr>
          </a:p>
          <a:p>
            <a:pPr>
              <a:lnSpc>
                <a:spcPct val="190000"/>
              </a:lnSpc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+mn-ea"/>
              </a:rPr>
              <a:t>主题热点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+mn-ea"/>
            </a:endParaRPr>
          </a:p>
          <a:p>
            <a:pPr>
              <a:lnSpc>
                <a:spcPct val="190000"/>
              </a:lnSpc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+mn-ea"/>
              </a:rPr>
              <a:t>选股策略及注意事项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137785" y="1588453"/>
            <a:ext cx="955040" cy="4590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70000"/>
              </a:lnSpc>
            </a:pPr>
            <a:r>
              <a:rPr lang="zh-CN" altLang="en-US" sz="35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01</a:t>
            </a:r>
            <a:r>
              <a:rPr lang="en-US" altLang="zh-CN" sz="32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/</a:t>
            </a:r>
            <a:endParaRPr lang="zh-CN" altLang="en-US" sz="35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  <a:p>
            <a:pPr lvl="0" algn="ctr">
              <a:lnSpc>
                <a:spcPct val="170000"/>
              </a:lnSpc>
            </a:pPr>
            <a:r>
              <a:rPr lang="zh-CN" altLang="en-US" sz="35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02</a:t>
            </a:r>
            <a:r>
              <a:rPr lang="en-US" altLang="zh-CN" sz="32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/</a:t>
            </a:r>
            <a:endParaRPr lang="zh-CN" altLang="en-US" sz="35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  <a:p>
            <a:pPr lvl="0" algn="ctr">
              <a:lnSpc>
                <a:spcPct val="170000"/>
              </a:lnSpc>
            </a:pPr>
            <a:r>
              <a:rPr lang="zh-CN" altLang="en-US" sz="35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03</a:t>
            </a:r>
            <a:r>
              <a:rPr lang="en-US" altLang="zh-CN" sz="32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/</a:t>
            </a:r>
            <a:endParaRPr lang="zh-CN" altLang="en-US" sz="32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  <a:p>
            <a:pPr lvl="0" algn="ctr">
              <a:lnSpc>
                <a:spcPct val="170000"/>
              </a:lnSpc>
            </a:pPr>
            <a:endParaRPr lang="zh-CN" altLang="en-US" sz="35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  <a:p>
            <a:pPr lvl="0" algn="ctr">
              <a:lnSpc>
                <a:spcPct val="170000"/>
              </a:lnSpc>
            </a:pPr>
            <a:endParaRPr lang="en-US" altLang="zh-CN" sz="32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414010" y="1110615"/>
            <a:ext cx="13639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>
                <a:solidFill>
                  <a:srgbClr val="EFDDFF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01</a:t>
            </a:r>
            <a:endParaRPr lang="en-US" altLang="zh-CN" sz="7200">
              <a:solidFill>
                <a:srgbClr val="EFDDFF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983105" y="3011170"/>
            <a:ext cx="847344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660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行情要点</a:t>
            </a:r>
            <a:endParaRPr lang="zh-CN" sz="6600">
              <a:gradFill>
                <a:gsLst>
                  <a:gs pos="0">
                    <a:srgbClr val="FFEFCE"/>
                  </a:gs>
                  <a:gs pos="100000">
                    <a:srgbClr val="FFD9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9"/>
          <p:cNvSpPr txBox="1"/>
          <p:nvPr/>
        </p:nvSpPr>
        <p:spPr>
          <a:xfrm>
            <a:off x="0" y="32385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B</a:t>
            </a:r>
            <a:r>
              <a:rPr lang="zh-CN" altLang="en-US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点回档</a:t>
            </a:r>
            <a:r>
              <a:rPr lang="en-US" altLang="zh-CN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 </a:t>
            </a:r>
            <a:r>
              <a:rPr lang="zh-CN" altLang="en-US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金叉反弹</a:t>
            </a:r>
            <a:r>
              <a:rPr lang="en-US" altLang="zh-CN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 </a:t>
            </a:r>
            <a:endParaRPr lang="zh-CN" altLang="en-US" sz="42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90585" y="1144905"/>
            <a:ext cx="2893060" cy="8191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b="1" dirty="0">
                <a:solidFill>
                  <a:srgbClr val="FF0000"/>
                </a:solidFill>
              </a:rPr>
              <a:t>    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69290" y="5840730"/>
            <a:ext cx="10439400" cy="6515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上证指数周线突破</a:t>
            </a:r>
            <a:r>
              <a:rPr lang="en-US" altLang="zh-CN" sz="1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6124</a:t>
            </a:r>
            <a:r>
              <a:rPr lang="zh-CN" altLang="en-US" sz="1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点、</a:t>
            </a:r>
            <a:r>
              <a:rPr lang="en-US" altLang="zh-CN" sz="1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5178</a:t>
            </a:r>
            <a:r>
              <a:rPr lang="zh-CN" altLang="en-US" sz="1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点所形成趋势，同时周线捕捞金叉，牛市主升浪第二波向第三波行情再次启动</a:t>
            </a:r>
            <a:endParaRPr lang="zh-CN" altLang="en-US" sz="16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r>
              <a:rPr lang="zh-CN" altLang="en-US" sz="1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各大指数走出</a:t>
            </a:r>
            <a:r>
              <a:rPr lang="en-US" altLang="zh-CN" sz="1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B</a:t>
            </a:r>
            <a:r>
              <a:rPr lang="zh-CN" altLang="en-US" sz="1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点回档金叉，一般看</a:t>
            </a:r>
            <a:r>
              <a:rPr lang="en-US" altLang="zh-CN" sz="1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3</a:t>
            </a:r>
            <a:r>
              <a:rPr lang="zh-CN" altLang="en-US" sz="1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天左右反弹，再次回归</a:t>
            </a:r>
            <a:r>
              <a:rPr lang="en-US" altLang="zh-CN" sz="1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</a:t>
            </a:r>
            <a:r>
              <a:rPr lang="zh-CN" altLang="en-US" sz="1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万亿成交额，上证为最强指数，题材大幅修复</a:t>
            </a:r>
            <a:endParaRPr lang="zh-CN" altLang="en-US" sz="16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endParaRPr lang="zh-CN" altLang="en-US" sz="16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00990" y="919480"/>
            <a:ext cx="6296025" cy="458216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8770" y="919480"/>
            <a:ext cx="5299710" cy="458152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9"/>
          <p:cNvSpPr txBox="1"/>
          <p:nvPr/>
        </p:nvSpPr>
        <p:spPr>
          <a:xfrm>
            <a:off x="0" y="32385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有色强势反弹</a:t>
            </a:r>
            <a:r>
              <a:rPr lang="en-US" altLang="zh-CN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r>
              <a:rPr lang="zh-CN" altLang="en-US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科技反弹修复</a:t>
            </a:r>
            <a:r>
              <a:rPr lang="en-US" altLang="zh-CN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42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90585" y="1144905"/>
            <a:ext cx="2893060" cy="8191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b="1" dirty="0">
                <a:solidFill>
                  <a:srgbClr val="FF0000"/>
                </a:solidFill>
              </a:rPr>
              <a:t>    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-967105" y="6020435"/>
            <a:ext cx="10793095" cy="4260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16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917940" y="993775"/>
            <a:ext cx="3114675" cy="53543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1）据报道，11月5日，海外存储芯片龙头SK海力士表示，公司已与英伟达就明年HBM4的供应完成价格和数量谈判。</a:t>
            </a:r>
            <a:r>
              <a:rPr 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美股芯片大涨</a:t>
            </a:r>
            <a:endParaRPr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2）化工：湿法磷酸装置集中减停产及下游电解液原料需求恢复，黄磷价格近期有所上涨。</a:t>
            </a:r>
            <a:endParaRPr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3）铝：机构称，电解铝1-9月表需累计增长3.9%，利润在高位不断稳步上升，进一步改善了铝业公司的盈利。</a:t>
            </a:r>
            <a:endParaRPr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endParaRPr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4）多晶硅：多晶硅重组“联合体”平台正在筹划中，预计成立700亿元左右规模的基金，将采用百亿资金撬动700亿的“承债式”方式收购。</a:t>
            </a:r>
            <a:endParaRPr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09855" y="845820"/>
            <a:ext cx="8639175" cy="517461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414010" y="1110615"/>
            <a:ext cx="13639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>
                <a:solidFill>
                  <a:srgbClr val="EFDDFF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02</a:t>
            </a:r>
            <a:endParaRPr lang="en-US" altLang="zh-CN" sz="7200">
              <a:solidFill>
                <a:srgbClr val="EFDDFF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635125" y="2559685"/>
            <a:ext cx="907224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主题热点</a:t>
            </a:r>
            <a:endParaRPr lang="zh-CN" altLang="en-US" sz="6600" dirty="0">
              <a:gradFill>
                <a:gsLst>
                  <a:gs pos="0">
                    <a:srgbClr val="FFEFCE"/>
                  </a:gs>
                  <a:gs pos="100000">
                    <a:srgbClr val="FFD9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1245" y="990600"/>
            <a:ext cx="10048875" cy="48768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383280" y="93345"/>
            <a:ext cx="56889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   </a:t>
            </a:r>
            <a:r>
              <a:rPr lang="zh-CN" altLang="en-US" sz="36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板块轮动 顺势前行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690370" y="5946140"/>
            <a:ext cx="69329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左手红利现金</a:t>
            </a:r>
            <a:r>
              <a:rPr lang="en-US" altLang="zh-CN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右手科技创新</a:t>
            </a:r>
            <a:endParaRPr lang="zh-CN" altLang="en-US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9"/>
          <p:cNvSpPr txBox="1"/>
          <p:nvPr/>
        </p:nvSpPr>
        <p:spPr>
          <a:xfrm>
            <a:off x="0" y="32385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 ai的尽头是电力，是储能</a:t>
            </a:r>
            <a:endParaRPr lang="en-US" altLang="zh-CN" sz="42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66775" y="5768975"/>
            <a:ext cx="10095865" cy="6248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近期智能电网反复上榜，同时</a:t>
            </a:r>
            <a:r>
              <a:rPr lang="en-US" altLang="zh-CN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11</a:t>
            </a:r>
            <a:r>
              <a:rPr lang="zh-CN" altLang="en-US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月</a:t>
            </a:r>
            <a:r>
              <a:rPr lang="en-US" altLang="zh-CN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5</a:t>
            </a:r>
            <a:r>
              <a:rPr lang="zh-CN" altLang="en-US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日处于风口浪尖，涨停板家数</a:t>
            </a:r>
            <a:r>
              <a:rPr lang="en-US" altLang="zh-CN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17</a:t>
            </a:r>
            <a:r>
              <a:rPr lang="zh-CN" altLang="en-US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家，单日主力流入</a:t>
            </a:r>
            <a:r>
              <a:rPr lang="en-US" altLang="zh-CN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300</a:t>
            </a:r>
            <a:r>
              <a:rPr lang="zh-CN" altLang="en-US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亿</a:t>
            </a:r>
            <a:r>
              <a:rPr lang="en-US" altLang="zh-CN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+</a:t>
            </a:r>
            <a:r>
              <a:rPr lang="zh-CN" altLang="en-US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，同时指数周线</a:t>
            </a:r>
            <a:r>
              <a:rPr lang="en-US" altLang="zh-CN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r>
              <a:rPr lang="zh-CN" altLang="en-US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处于金叉区域，新一轮主线已来</a:t>
            </a:r>
            <a:endParaRPr lang="zh-CN" altLang="en-US" dirty="0" smtClean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086850" y="1334770"/>
            <a:ext cx="2954655" cy="6095365"/>
          </a:xfrm>
          <a:prstGeom prst="rect">
            <a:avLst/>
          </a:prstGeom>
        </p:spPr>
        <p:txBody>
          <a:bodyPr wrap="square">
            <a:noAutofit/>
          </a:bodyPr>
          <a:p>
            <a:pPr algn="l"/>
            <a:endParaRPr lang="zh-CN" altLang="en-US" sz="140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9340" y="1180465"/>
            <a:ext cx="9715500" cy="42672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559050" y="68580"/>
            <a:ext cx="7049770" cy="7886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40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       </a:t>
            </a:r>
            <a:r>
              <a:rPr lang="zh-CN" altLang="en-US" sz="40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困境反转</a:t>
            </a:r>
            <a:r>
              <a:rPr lang="en-US" altLang="zh-CN" sz="40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-</a:t>
            </a:r>
            <a:r>
              <a:rPr lang="zh-CN" altLang="en-US" sz="40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新能源</a:t>
            </a:r>
            <a:endParaRPr lang="zh-CN" altLang="en-US" sz="40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uFillTx/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21615" y="5235575"/>
            <a:ext cx="11773535" cy="13208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1</a:t>
            </a:r>
            <a:r>
              <a:rPr lang="zh-CN" altLang="en-US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、国</a:t>
            </a:r>
            <a:r>
              <a:rPr lang="en-US" altLang="zh-CN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家“十五五”规划首次将储能列为独立章节，明确2027年新型储能装机目标超180GW（较2024年增长144%）。</a:t>
            </a:r>
            <a:endParaRPr lang="en-US" altLang="zh-CN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en-US" altLang="zh-CN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2</a:t>
            </a:r>
            <a:r>
              <a:rPr lang="zh-CN" altLang="en-US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、</a:t>
            </a:r>
            <a:r>
              <a:rPr lang="en-US" altLang="zh-CN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zh-CN" altLang="en-US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海外方面，欧美加速能源转型，德国对户储补贴90欧元/千瓦时，美国延长ITC税收抵免至2036年，中东沙特启动12.5GWh电网侧储能招标。</a:t>
            </a:r>
            <a:endParaRPr lang="zh-CN" altLang="en-US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en-US" altLang="zh-CN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3</a:t>
            </a:r>
            <a:r>
              <a:rPr lang="zh-CN" altLang="en-US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、光伏板块从行业“全面亏损”到减亏到扭亏，现在快进到“盈利修复”，龙头企业订单饱满。</a:t>
            </a:r>
            <a:endParaRPr lang="zh-CN" altLang="en-US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794240" y="1275080"/>
            <a:ext cx="2200275" cy="4554855"/>
          </a:xfrm>
          <a:prstGeom prst="rect">
            <a:avLst/>
          </a:prstGeom>
        </p:spPr>
        <p:txBody>
          <a:bodyPr>
            <a:noAutofit/>
          </a:bodyPr>
          <a:p>
            <a:pPr algn="l"/>
            <a:endParaRPr lang="zh-CN" altLang="en-US" sz="180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10895"/>
            <a:ext cx="4050665" cy="408749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950" y="857250"/>
            <a:ext cx="6265545" cy="404050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4.xml><?xml version="1.0" encoding="utf-8"?>
<p:tagLst xmlns:p="http://schemas.openxmlformats.org/presentationml/2006/main">
  <p:tag name="KSO_WM_UNIT_PLACING_PICTURE_USER_VIEWPORT" val="{&quot;height&quot;:2082,&quot;width&quot;:10544}"/>
  <p:tag name="KSO_WM_BEAUTIFY_FLAG" val=""/>
</p:tagLst>
</file>

<file path=ppt/tags/tag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8.xml><?xml version="1.0" encoding="utf-8"?>
<p:tagLst xmlns:p="http://schemas.openxmlformats.org/presentationml/2006/main">
  <p:tag name="KSO_WM_UNIT_PLACING_PICTURE_USER_VIEWPORT" val="{&quot;height&quot;:10980,&quot;width&quot;:17250}"/>
</p:tagLst>
</file>

<file path=ppt/tags/tag3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PLACING_PICTURE_USER_VIEWPORT" val="{&quot;height&quot;:9105,&quot;width&quot;:13605}"/>
</p:tagLst>
</file>

<file path=ppt/tags/tag4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6.xml><?xml version="1.0" encoding="utf-8"?>
<p:tagLst xmlns:p="http://schemas.openxmlformats.org/presentationml/2006/main">
  <p:tag name="COMMONDATA" val="eyJoZGlkIjoiNjJjNmZlMjNkOTJmNDA2NmIwMGRiZmY5MDY5NzA4NDgifQ=="/>
  <p:tag name="KSO_WPP_MARK_KEY" val="257877f6-fe8c-4c47-ab4c-274c99a6a791"/>
  <p:tag name="commondata" val="eyJoZGlkIjoiY2NjMjc2YTM3OTU3MDczMTg5NGExODc2MDBmZmJkNzM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2_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1056</Words>
  <Application>WPS 演示</Application>
  <PresentationFormat>宽屏</PresentationFormat>
  <Paragraphs>80</Paragraphs>
  <Slides>19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6" baseType="lpstr">
      <vt:lpstr>Arial</vt:lpstr>
      <vt:lpstr>宋体</vt:lpstr>
      <vt:lpstr>Wingdings</vt:lpstr>
      <vt:lpstr>微软雅黑</vt:lpstr>
      <vt:lpstr>Wingdings</vt:lpstr>
      <vt:lpstr>思源黑体 CN Normal</vt:lpstr>
      <vt:lpstr>思源黑体 CN Light</vt:lpstr>
      <vt:lpstr>思源黑体 CN Bold</vt:lpstr>
      <vt:lpstr>思源黑体 CN Medium</vt:lpstr>
      <vt:lpstr>Noto Sans S Chinese Medium</vt:lpstr>
      <vt:lpstr>DIN Black</vt:lpstr>
      <vt:lpstr>Segoe Print</vt:lpstr>
      <vt:lpstr>楷体</vt:lpstr>
      <vt:lpstr>思源黑体 CN Heavy</vt:lpstr>
      <vt:lpstr>Arial Unicode MS</vt:lpstr>
      <vt:lpstr>Calibri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十二猪肠</cp:lastModifiedBy>
  <cp:revision>975</cp:revision>
  <dcterms:created xsi:type="dcterms:W3CDTF">2019-06-19T02:08:00Z</dcterms:created>
  <dcterms:modified xsi:type="dcterms:W3CDTF">2025-11-06T11:05:12Z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2052-12.1.0.23542</vt:lpwstr>
  </property>
  <property fmtid="{D5CDD505-2E9C-101B-9397-08002B2CF9AE}" pid="3" name="ICV">
    <vt:lpwstr>98B0645011BC43B0BFB9BFC8374894E3</vt:lpwstr>
  </property>
</Properties>
</file>