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6"/>
  </p:handoutMasterIdLst>
  <p:sldIdLst>
    <p:sldId id="868" r:id="rId3"/>
    <p:sldId id="877" r:id="rId5"/>
    <p:sldId id="869" r:id="rId6"/>
    <p:sldId id="1053" r:id="rId7"/>
    <p:sldId id="1183" r:id="rId8"/>
    <p:sldId id="878" r:id="rId9"/>
    <p:sldId id="1131" r:id="rId10"/>
    <p:sldId id="1191" r:id="rId11"/>
    <p:sldId id="1132" r:id="rId12"/>
    <p:sldId id="1170" r:id="rId13"/>
    <p:sldId id="1184" r:id="rId14"/>
    <p:sldId id="1190" r:id="rId15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盘面环境" id="{0FAB2159-73A3-4A3D-BF11-FAB3EBC96C18}">
          <p14:sldIdLst>
            <p14:sldId id="877"/>
            <p14:sldId id="869"/>
            <p14:sldId id="1053"/>
            <p14:sldId id="1183"/>
          </p14:sldIdLst>
        </p14:section>
        <p14:section name="市场节奏" id="{D8B0A2C5-1F55-4F56-9B21-CF550DA541C3}">
          <p14:sldIdLst>
            <p14:sldId id="878"/>
            <p14:sldId id="1131"/>
            <p14:sldId id="1191"/>
            <p14:sldId id="1132"/>
            <p14:sldId id="1170"/>
            <p14:sldId id="1184"/>
            <p14:sldId id="1190"/>
          </p14:sldIdLst>
        </p14:section>
        <p14:section name="无标题节" id="{5F52EC0A-C796-4C5F-8D81-8C50DD54411E}">
          <p14:sldIdLst/>
        </p14:section>
      </p14:sectionLst>
    </p:ext>
    <p:ext uri="{EFAFB233-063F-42B5-8137-9DF3F51BA10A}">
      <p15:sldGuideLst xmlns:p15="http://schemas.microsoft.com/office/powerpoint/2012/main">
        <p15:guide id="1" pos="6992" userDrawn="1">
          <p15:clr>
            <a:srgbClr val="A4A3A4"/>
          </p15:clr>
        </p15:guide>
        <p15:guide id="4" pos="710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  <p:cmAuthor id="2" name="Administrat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452"/>
    <a:srgbClr val="FFFA9D"/>
    <a:srgbClr val="FFFFFF"/>
    <a:srgbClr val="ED000E"/>
    <a:srgbClr val="4E83FA"/>
    <a:srgbClr val="FF4E00"/>
    <a:srgbClr val="FF7900"/>
    <a:srgbClr val="0089CF"/>
    <a:srgbClr val="F31BF3"/>
    <a:srgbClr val="8ED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1436" autoAdjust="0"/>
  </p:normalViewPr>
  <p:slideViewPr>
    <p:cSldViewPr snapToGrid="0" showGuides="1">
      <p:cViewPr varScale="1">
        <p:scale>
          <a:sx n="97" d="100"/>
          <a:sy n="97" d="100"/>
        </p:scale>
        <p:origin x="516" y="90"/>
      </p:cViewPr>
      <p:guideLst>
        <p:guide pos="6992"/>
        <p:guide pos="710"/>
        <p:guide orient="horz"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ags" Target="tags/tag21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4.xml"/><Relationship Id="rId8" Type="http://schemas.openxmlformats.org/officeDocument/2006/relationships/image" Target="../media/image9.png"/><Relationship Id="rId7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tags" Target="../tags/tag2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\Users\Administrator\Desktop\图片2.png图片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239713" y="271780"/>
            <a:ext cx="11739880" cy="6456680"/>
          </a:xfrm>
          <a:prstGeom prst="rect">
            <a:avLst/>
          </a:prstGeom>
        </p:spPr>
      </p:pic>
      <p:pic>
        <p:nvPicPr>
          <p:cNvPr id="2" name="图片 1" descr="C:\Users\Administrator\Desktop\背景.png背景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标签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  <p:sp>
        <p:nvSpPr>
          <p:cNvPr id="9" name="圆角矩形 8"/>
          <p:cNvSpPr/>
          <p:nvPr userDrawn="1"/>
        </p:nvSpPr>
        <p:spPr>
          <a:xfrm>
            <a:off x="0" y="737870"/>
            <a:ext cx="12193200" cy="61207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>
            <p:custDataLst>
              <p:tags r:id="rId9"/>
            </p:custDataLst>
          </p:nvPr>
        </p:nvSpPr>
        <p:spPr>
          <a:xfrm>
            <a:off x="1270" y="6597650"/>
            <a:ext cx="1219073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经传多赢资深投顾：罗雪奎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(A1120616080001)观点基于软件数据和理论模型分析，仅供参考，不构成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投资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建议，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市场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有风险，投资需谨慎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！</a:t>
            </a:r>
            <a:endParaRPr lang="zh-CN" altLang="en-US" sz="1100">
              <a:solidFill>
                <a:srgbClr val="9D9C97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  <a:endParaRPr lang="zh-CN" altLang="en-US" sz="10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290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787435" y="-750208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5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image" Target="../media/image9.png"/><Relationship Id="rId3" Type="http://schemas.openxmlformats.org/officeDocument/2006/relationships/tags" Target="../tags/tag18.xml"/><Relationship Id="rId2" Type="http://schemas.openxmlformats.org/officeDocument/2006/relationships/image" Target="../media/image20.png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实盘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阿里巴巴和七个小矮人" panose="0000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55043" y="1425594"/>
            <a:ext cx="8081914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分化明显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指数失真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4146550"/>
            <a:ext cx="4509135" cy="899739"/>
            <a:chOff x="3498844" y="5502275"/>
            <a:chExt cx="4509135" cy="899739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4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5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6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陈定柱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3536944" y="6027606"/>
              <a:ext cx="4471035" cy="374408"/>
              <a:chOff x="7093" y="6616"/>
              <a:chExt cx="7859" cy="656"/>
            </a:xfrm>
          </p:grpSpPr>
          <p:sp>
            <p:nvSpPr>
              <p:cNvPr id="31" name="矩形 30"/>
              <p:cNvSpPr/>
              <p:nvPr>
                <p:custDataLst>
                  <p:tags r:id="rId7"/>
                </p:custDataLst>
              </p:nvPr>
            </p:nvSpPr>
            <p:spPr>
              <a:xfrm>
                <a:off x="7093" y="6626"/>
                <a:ext cx="7859" cy="62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>
                <p:custDataLst>
                  <p:tags r:id="rId8"/>
                </p:custDataLst>
              </p:nvPr>
            </p:nvSpPr>
            <p:spPr>
              <a:xfrm>
                <a:off x="7105" y="6626"/>
                <a:ext cx="2519" cy="6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文本框 32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7360" y="6627"/>
                <a:ext cx="2009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  <a:endPara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34" name="文本框 33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10001" y="6616"/>
                <a:ext cx="4318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800" dirty="0">
                    <a:solidFill>
                      <a:srgbClr val="FFFFFF"/>
                    </a:solidFill>
                    <a:latin typeface="+mn-ea"/>
                  </a:rPr>
                  <a:t>A1120621060007</a:t>
                </a:r>
                <a:endParaRPr lang="en-US" altLang="zh-CN" sz="1800" dirty="0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  <p:sp>
          <p:nvSpPr>
            <p:cNvPr id="36" name="矩形 35"/>
            <p:cNvSpPr/>
            <p:nvPr>
              <p:custDataLst>
                <p:tags r:id="rId11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12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13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20cm</a:t>
            </a:r>
            <a:r>
              <a:rPr dirty="0"/>
              <a:t>首板战法</a:t>
            </a:r>
            <a:endParaRPr dirty="0"/>
          </a:p>
        </p:txBody>
      </p:sp>
      <p:sp>
        <p:nvSpPr>
          <p:cNvPr id="5" name="文本占位符 4"/>
          <p:cNvSpPr/>
          <p:nvPr>
            <p:ph type="body" sz="quarter" idx="11"/>
          </p:nvPr>
        </p:nvSpPr>
        <p:spPr>
          <a:xfrm>
            <a:off x="2185361" y="5847674"/>
            <a:ext cx="7820008" cy="544401"/>
          </a:xfrm>
        </p:spPr>
        <p:txBody>
          <a:bodyPr/>
          <a:p>
            <a:r>
              <a:rPr lang="en-US" altLang="zh-CN" b="1">
                <a:solidFill>
                  <a:srgbClr val="FF0000"/>
                </a:solidFill>
              </a:rPr>
              <a:t>11.13  </a:t>
            </a:r>
            <a:r>
              <a:rPr b="1">
                <a:solidFill>
                  <a:srgbClr val="FF0000"/>
                </a:solidFill>
              </a:rPr>
              <a:t>符合</a:t>
            </a:r>
            <a:r>
              <a:rPr lang="en-US" altLang="zh-CN" b="1">
                <a:solidFill>
                  <a:srgbClr val="FF0000"/>
                </a:solidFill>
              </a:rPr>
              <a:t>20cm</a:t>
            </a:r>
            <a:r>
              <a:rPr b="1">
                <a:solidFill>
                  <a:srgbClr val="FF0000"/>
                </a:solidFill>
              </a:rPr>
              <a:t>首板战法个股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895" y="1578610"/>
            <a:ext cx="8493125" cy="433959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20cm</a:t>
            </a:r>
            <a:r>
              <a:rPr dirty="0"/>
              <a:t>首板战法</a:t>
            </a:r>
            <a:endParaRPr dirty="0"/>
          </a:p>
        </p:txBody>
      </p:sp>
      <p:sp>
        <p:nvSpPr>
          <p:cNvPr id="7" name="文本框 6"/>
          <p:cNvSpPr txBox="1"/>
          <p:nvPr/>
        </p:nvSpPr>
        <p:spPr>
          <a:xfrm>
            <a:off x="1386205" y="1820545"/>
            <a:ext cx="9641840" cy="33743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en-US" alt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           </a:t>
            </a:r>
            <a:r>
              <a:rPr 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20cm低位首板资金流战法</a:t>
            </a:r>
            <a:endParaRPr lang="zh-CN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1.观察个股位置处于近期低位且成交金额满足20个亿之内</a:t>
            </a: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2.观察超级单净额需满足超过1个亿，符合条件可以打回封</a:t>
            </a: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3.第二天如果竞价低开可以选择卖掉一部分，另外一部分等冲高卖 出。如果高开可以多持股，等分时脉冲时候卖出，尽可能扩大利润。</a:t>
            </a: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4.如果碰到成交金额超过20个亿的个股低位20cm，需要满足超级单超过2个亿。</a:t>
            </a: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我司所有工作人员均不允许推荐股票、不允许承诺收益、不允许代客理财、不允许合作分成、不允许私下收款，如您发现有任何违规行为，请立即拨打400-9088-988向我们举报！</a:t>
            </a:r>
            <a:endParaRPr lang="zh-CN" altLang="en-US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盘面板块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zh-CN" altLang="en-US" dirty="0"/>
              <a:t>大盘</a:t>
            </a:r>
            <a:r>
              <a:rPr lang="en-US" altLang="zh-CN" dirty="0"/>
              <a:t>-</a:t>
            </a:r>
            <a:r>
              <a:rPr lang="zh-CN" altLang="en-US" dirty="0"/>
              <a:t>情绪和仓位的判断</a:t>
            </a:r>
            <a:endParaRPr lang="zh-CN" altLang="en-US" dirty="0"/>
          </a:p>
        </p:txBody>
      </p:sp>
      <p:sp>
        <p:nvSpPr>
          <p:cNvPr id="6" name="文本占位符 5"/>
          <p:cNvSpPr/>
          <p:nvPr>
            <p:ph type="body" sz="quarter" idx="11"/>
          </p:nvPr>
        </p:nvSpPr>
        <p:spPr>
          <a:xfrm>
            <a:off x="1731645" y="5711825"/>
            <a:ext cx="8982075" cy="544195"/>
          </a:xfrm>
        </p:spPr>
        <p:txBody>
          <a:bodyPr/>
          <a:p>
            <a:r>
              <a:rPr lang="zh-CN" altLang="en-US" b="1">
                <a:solidFill>
                  <a:srgbClr val="FF0000"/>
                </a:solidFill>
              </a:rPr>
              <a:t>大盘日线级别为</a:t>
            </a:r>
            <a:r>
              <a:rPr lang="en-US" altLang="zh-CN" b="1">
                <a:solidFill>
                  <a:srgbClr val="FF0000"/>
                </a:solidFill>
              </a:rPr>
              <a:t>B</a:t>
            </a:r>
            <a:r>
              <a:rPr b="1">
                <a:solidFill>
                  <a:srgbClr val="FF0000"/>
                </a:solidFill>
              </a:rPr>
              <a:t>点</a:t>
            </a:r>
            <a:r>
              <a:rPr lang="zh-CN" altLang="en-US" b="1">
                <a:solidFill>
                  <a:srgbClr val="FF0000"/>
                </a:solidFill>
              </a:rPr>
              <a:t>，</a:t>
            </a:r>
            <a:r>
              <a:rPr lang="en-US" altLang="zh-CN" b="1">
                <a:solidFill>
                  <a:srgbClr val="FF0000"/>
                </a:solidFill>
              </a:rPr>
              <a:t>60</a:t>
            </a:r>
            <a:r>
              <a:rPr b="1">
                <a:solidFill>
                  <a:srgbClr val="FF0000"/>
                </a:solidFill>
              </a:rPr>
              <a:t>分钟级别为</a:t>
            </a:r>
            <a:r>
              <a:rPr lang="en-US" altLang="zh-CN" b="1">
                <a:solidFill>
                  <a:srgbClr val="FF0000"/>
                </a:solidFill>
              </a:rPr>
              <a:t>S</a:t>
            </a:r>
            <a:r>
              <a:rPr b="1">
                <a:solidFill>
                  <a:srgbClr val="FF0000"/>
                </a:solidFill>
              </a:rPr>
              <a:t>点，仓位</a:t>
            </a:r>
            <a:r>
              <a:rPr lang="en-US" altLang="zh-CN" b="1">
                <a:solidFill>
                  <a:srgbClr val="FF0000"/>
                </a:solidFill>
              </a:rPr>
              <a:t>5</a:t>
            </a:r>
            <a:r>
              <a:rPr b="1">
                <a:solidFill>
                  <a:srgbClr val="FF0000"/>
                </a:solidFill>
              </a:rPr>
              <a:t>成</a:t>
            </a:r>
            <a:r>
              <a:rPr lang="en-US" altLang="zh-CN" b="1">
                <a:solidFill>
                  <a:srgbClr val="FF0000"/>
                </a:solidFill>
              </a:rPr>
              <a:t>-7</a:t>
            </a:r>
            <a:r>
              <a:rPr b="1">
                <a:solidFill>
                  <a:srgbClr val="FF0000"/>
                </a:solidFill>
              </a:rPr>
              <a:t>成仓，牛市震荡中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4" name="图片占位符 3"/>
          <p:cNvPicPr>
            <a:picLocks noChangeAspect="1"/>
          </p:cNvPicPr>
          <p:nvPr>
            <p:ph type="pic" sz="quarter" idx="12"/>
          </p:nvPr>
        </p:nvPicPr>
        <p:blipFill>
          <a:blip r:embed="rId1"/>
          <a:stretch>
            <a:fillRect/>
          </a:stretch>
        </p:blipFill>
        <p:spPr>
          <a:xfrm>
            <a:off x="1347470" y="1699895"/>
            <a:ext cx="4404360" cy="4000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145" y="1699895"/>
            <a:ext cx="4286885" cy="401256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重要消息</a:t>
            </a:r>
            <a:endParaRPr lang="zh-CN" altLang="en-US" sz="1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22420" y="1578610"/>
            <a:ext cx="3737610" cy="44386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072765" y="5677535"/>
            <a:ext cx="6096000" cy="7092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en-US" alt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           </a:t>
            </a:r>
            <a:r>
              <a:rPr 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关联题材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:</a:t>
            </a:r>
            <a:r>
              <a:rPr 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房地产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</a:t>
            </a:r>
            <a:endParaRPr lang="en-US" altLang="zh-CN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相关个股：华夏幸福</a:t>
            </a:r>
            <a:r>
              <a:rPr lang="en-US" altLang="zh-CN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</a:t>
            </a: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世荣兆业</a:t>
            </a:r>
            <a:r>
              <a:rPr lang="en-US" altLang="zh-CN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我爱我家</a:t>
            </a:r>
            <a:r>
              <a:rPr lang="en-US" altLang="zh-CN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重要消息</a:t>
            </a:r>
            <a:endParaRPr lang="zh-CN" altLang="en-US" sz="14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17060" y="1578610"/>
            <a:ext cx="3365500" cy="437324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072765" y="5677535"/>
            <a:ext cx="6096000" cy="7092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en-US" alt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           </a:t>
            </a:r>
            <a:r>
              <a:rPr 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关联题材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: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固态电池</a:t>
            </a:r>
            <a:endParaRPr lang="en-US" altLang="zh-CN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相关个股：有研新材</a:t>
            </a:r>
            <a:r>
              <a:rPr lang="en-US" altLang="zh-CN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粤桂股份</a:t>
            </a:r>
            <a:r>
              <a:rPr lang="en-US" altLang="zh-CN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紫江企业</a:t>
            </a: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选股方法</a:t>
            </a:r>
            <a:endParaRPr lang="zh-CN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打板掘金</a:t>
            </a:r>
            <a:r>
              <a:rPr lang="en-US" altLang="zh-CN" dirty="0"/>
              <a:t>-</a:t>
            </a:r>
            <a:r>
              <a:rPr dirty="0"/>
              <a:t>竞价打板</a:t>
            </a:r>
            <a:endParaRPr dirty="0"/>
          </a:p>
        </p:txBody>
      </p:sp>
      <p:sp>
        <p:nvSpPr>
          <p:cNvPr id="6" name="文本占位符 5"/>
          <p:cNvSpPr/>
          <p:nvPr>
            <p:ph type="body" sz="quarter" idx="1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8" name="图片占位符 7"/>
          <p:cNvPicPr>
            <a:picLocks noChangeAspect="1"/>
          </p:cNvPicPr>
          <p:nvPr>
            <p:ph type="pic" sz="quarter" idx="12"/>
          </p:nvPr>
        </p:nvPicPr>
        <p:blipFill>
          <a:blip r:embed="rId1"/>
          <a:stretch>
            <a:fillRect/>
          </a:stretch>
        </p:blipFill>
        <p:spPr>
          <a:xfrm>
            <a:off x="1743710" y="1682115"/>
            <a:ext cx="8898890" cy="466661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打板掘金</a:t>
            </a:r>
            <a:r>
              <a:rPr lang="en-US" altLang="zh-CN" dirty="0"/>
              <a:t>-</a:t>
            </a:r>
            <a:r>
              <a:rPr dirty="0"/>
              <a:t>竞价打板</a:t>
            </a:r>
            <a:endParaRPr dirty="0"/>
          </a:p>
        </p:txBody>
      </p:sp>
      <p:pic>
        <p:nvPicPr>
          <p:cNvPr id="4" name="图片占位符 3"/>
          <p:cNvPicPr>
            <a:picLocks noChangeAspect="1"/>
          </p:cNvPicPr>
          <p:nvPr>
            <p:ph type="pic" sz="quarter" idx="12"/>
          </p:nvPr>
        </p:nvPicPr>
        <p:blipFill>
          <a:blip r:embed="rId1"/>
          <a:stretch>
            <a:fillRect/>
          </a:stretch>
        </p:blipFill>
        <p:spPr>
          <a:xfrm>
            <a:off x="1794510" y="1578610"/>
            <a:ext cx="8281035" cy="424434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048000" y="5970905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en-US" alt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  </a:t>
            </a:r>
            <a:r>
              <a:rPr lang="en-US" altLang="zh-CN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11.13 </a:t>
            </a: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竞价打板符合模式个股</a:t>
            </a: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竞价狙击</a:t>
            </a:r>
            <a:endParaRPr lang="zh-CN" altLang="en-US" dirty="0"/>
          </a:p>
        </p:txBody>
      </p:sp>
      <p:sp>
        <p:nvSpPr>
          <p:cNvPr id="5" name="文本占位符 4"/>
          <p:cNvSpPr/>
          <p:nvPr>
            <p:ph type="body" sz="quarter" idx="1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4195" y="1808480"/>
            <a:ext cx="8698865" cy="461200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1.xml><?xml version="1.0" encoding="utf-8"?>
<p:tagLst xmlns:p="http://schemas.openxmlformats.org/presentationml/2006/main">
  <p:tag name="KSO_DOCER_TEMPLATE_OPEN_ONCE_MARK" val="1"/>
  <p:tag name="COMMONDATA" val="eyJoZGlkIjoiY2VjMWU5MTk5OGQyZDRjNDI5M2FkMjMzMDk5YzdjNmIifQ=="/>
  <p:tag name="commondata" val="eyJoZGlkIjoiMWQzNzk0NzIxMmRmN2I0NTcxNTczN2Y2ODJlMTE3YjE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708</Words>
  <Application>WPS 演示</Application>
  <PresentationFormat>宽屏</PresentationFormat>
  <Paragraphs>65</Paragraphs>
  <Slides>12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35" baseType="lpstr">
      <vt:lpstr>Arial</vt:lpstr>
      <vt:lpstr>宋体</vt:lpstr>
      <vt:lpstr>Wingdings</vt:lpstr>
      <vt:lpstr>Arial</vt:lpstr>
      <vt:lpstr>微软雅黑</vt:lpstr>
      <vt:lpstr>思源黑体 CN Normal</vt:lpstr>
      <vt:lpstr>黑体</vt:lpstr>
      <vt:lpstr>Wingdings</vt:lpstr>
      <vt:lpstr>Roboto</vt:lpstr>
      <vt:lpstr>汉仪旗黑-55简</vt:lpstr>
      <vt:lpstr>思源黑体 CN Medium</vt:lpstr>
      <vt:lpstr>Noto Sans S Chinese Bold</vt:lpstr>
      <vt:lpstr>思源黑体 CN Regular</vt:lpstr>
      <vt:lpstr>Noto Sans S Chinese Medium</vt:lpstr>
      <vt:lpstr>阿里巴巴和七个小矮人</vt:lpstr>
      <vt:lpstr>思源黑体 CN Heavy</vt:lpstr>
      <vt:lpstr>思源黑体 CN Light</vt:lpstr>
      <vt:lpstr>思源黑体 CN Bold</vt:lpstr>
      <vt:lpstr>Arial Unicode MS</vt:lpstr>
      <vt:lpstr>等线</vt:lpstr>
      <vt:lpstr>Times New Roman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尚提</cp:lastModifiedBy>
  <cp:revision>1300</cp:revision>
  <dcterms:created xsi:type="dcterms:W3CDTF">2019-06-19T02:08:00Z</dcterms:created>
  <dcterms:modified xsi:type="dcterms:W3CDTF">2024-11-14T00:43:09Z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2052-12.1.0.18608</vt:lpwstr>
  </property>
  <property fmtid="{D5CDD505-2E9C-101B-9397-08002B2CF9AE}" pid="3" name="ICV">
    <vt:lpwstr>63B792FB32B0473AA409083BDA95AF30_13</vt:lpwstr>
  </property>
</Properties>
</file>