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938" r:id="rId3"/>
    <p:sldId id="602" r:id="rId4"/>
    <p:sldId id="603" r:id="rId5"/>
    <p:sldId id="1205" r:id="rId6"/>
    <p:sldId id="894" r:id="rId8"/>
    <p:sldId id="607" r:id="rId9"/>
    <p:sldId id="1210" r:id="rId10"/>
    <p:sldId id="1200" r:id="rId11"/>
    <p:sldId id="1204" r:id="rId12"/>
    <p:sldId id="1184" r:id="rId13"/>
    <p:sldId id="1195" r:id="rId14"/>
    <p:sldId id="614" r:id="rId15"/>
    <p:sldId id="1191" r:id="rId16"/>
    <p:sldId id="1218" r:id="rId17"/>
    <p:sldId id="1219" r:id="rId18"/>
    <p:sldId id="1225" r:id="rId19"/>
    <p:sldId id="1211" r:id="rId20"/>
    <p:sldId id="1226" r:id="rId21"/>
    <p:sldId id="1227" r:id="rId22"/>
    <p:sldId id="1229" r:id="rId23"/>
    <p:sldId id="1231" r:id="rId24"/>
    <p:sldId id="1029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6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pos="492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255442523" name="婵&amp;HO" initials="婵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75"/>
    <a:srgbClr val="B34500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356"/>
        <p:guide pos="3931"/>
        <p:guide pos="492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58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 b="1">
                <a:latin typeface="楷体" panose="02010609060101010101" charset="-122"/>
                <a:ea typeface="楷体" panose="02010609060101010101" charset="-122"/>
                <a:sym typeface="+mn-ea"/>
              </a:rPr>
              <a:t>甘肃、宁夏等地推出容量电价补偿（最高330元/kW/年），显著提升项目经济性（IRR达7%-15%）</a:t>
            </a:r>
            <a:r>
              <a:rPr lang="zh-CN" altLang="en-US"/>
              <a:t>中信建投电新首席分析师朱玥朋友圈发文高呼“储能海啸将至”，在旺盛的需求下，明年锂电池总需求有望超过2700GWh，同比增速30%以上，多个环节均可能出现短缺。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.png"/><Relationship Id="rId7" Type="http://schemas.openxmlformats.org/officeDocument/2006/relationships/image" Target="../media/image4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22300" y="6431915"/>
            <a:ext cx="10888345" cy="442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经传多赢投资顾问: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何灶婵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，投顾执业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编号:A1120622050001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，基金从业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编号：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A20211117003798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风险提示:观点基于软件数据和理论模型分析，仅供参考，不构成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建议，股市有风险，投资需谨慎。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基金的过往业绩并不预示其未来表现，基金管理人管理的其他基金的业绩并不构成基金业绩表现的保证。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35.xml"/><Relationship Id="rId3" Type="http://schemas.openxmlformats.org/officeDocument/2006/relationships/image" Target="../media/image10.png"/><Relationship Id="rId2" Type="http://schemas.openxmlformats.org/officeDocument/2006/relationships/tags" Target="../tags/tag34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5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6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8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9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0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1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2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3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4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8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0.xml"/><Relationship Id="rId2" Type="http://schemas.openxmlformats.org/officeDocument/2006/relationships/image" Target="../media/image12.png"/><Relationship Id="rId1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2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3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11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17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9295" y="1771650"/>
            <a:ext cx="8692515" cy="1434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跟对主线</a:t>
            </a:r>
            <a:r>
              <a:rPr lang="en-US" alt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 </a:t>
            </a: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低位擒龙</a:t>
            </a:r>
            <a:endParaRPr lang="zh-CN" altLang="en-US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何灶婵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:A1120622050001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5708015" cy="1228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资深投顾，金融专业出身，专注研究市场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余年。对大盘研判有独特自我见解。独创翻倍超跌战法、龙头回马枪，方法实用易懂，服务专业用心，深受用户朋友的喜欢。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1" name="图片 10" descr="132_1725773815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30" y="727710"/>
            <a:ext cx="39376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13635" y="68580"/>
            <a:ext cx="8107680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涨价线</a:t>
            </a:r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-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碳酸锂最强细分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78015" y="1066800"/>
            <a:ext cx="5085080" cy="46367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截至2025年11月11日，电池级碳酸锂价格为8.50万元/吨，较10月初价格已经悄无声息的上涨了15.65%； 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电解钴价格40.25万元/吨，较10月初上涨17.69%；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三元523正极材料价格14.0万元/吨，较10月初上涨15.23%； 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磷酸铁锂价格3.78万元/吨，较10月初上涨8.46%； 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钴酸锂价格38.10万元/吨，较10月上涨39.05%； 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电解液为2.84万元/吨，较10月初上涨44.90%； 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六氟磷酸锂价格为12.30万元/吨，较10月初上涨105.0%；………… 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可以看到，10月份至今，电池板块各个环节都开始涨价了。 而这背后，则是10月份下游各项需求的超预期增长。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0225" y="6101715"/>
            <a:ext cx="11420475" cy="422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None/>
            </a:pPr>
            <a:r>
              <a:rPr lang="en-US" altLang="zh-CN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碳酸锂双红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资金持续饭后果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星星，当前最强主线，多只成分股走出翻倍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行情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endParaRPr lang="en-US" altLang="zh-CN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075" y="1155065"/>
            <a:ext cx="5570855" cy="45485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06855" y="2926715"/>
            <a:ext cx="95123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选股策略</a:t>
            </a:r>
            <a:endParaRPr lang="zh-CN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61210" y="122555"/>
            <a:ext cx="8340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  </a:t>
            </a:r>
            <a:r>
              <a:rPr lang="zh-CN" altLang="en-US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跟对主线</a:t>
            </a:r>
            <a:r>
              <a:rPr lang="en-US" altLang="zh-CN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</a:t>
            </a:r>
            <a:r>
              <a:rPr lang="zh-CN" altLang="en-US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低位擒龙</a:t>
            </a:r>
            <a:r>
              <a:rPr lang="en-US" altLang="zh-CN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</a:t>
            </a:r>
            <a:endParaRPr lang="en-US" altLang="zh-CN" sz="40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4835" y="6063615"/>
            <a:ext cx="11431905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国城矿业、中大矿业，属于新能源主线，近期涨停启动，走出一波强势行情</a:t>
            </a:r>
            <a:r>
              <a:rPr lang="en-US" altLang="zh-CN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4475" y="1061720"/>
            <a:ext cx="4083050" cy="2367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1265" y="829310"/>
            <a:ext cx="9170035" cy="51866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84345" y="194945"/>
            <a:ext cx="4935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跟对主线</a:t>
            </a:r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低位擒龙</a:t>
            </a:r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 </a:t>
            </a:r>
            <a:endParaRPr lang="en-US" altLang="zh-CN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894715"/>
            <a:ext cx="3801745" cy="50685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115" y="1059180"/>
            <a:ext cx="6979285" cy="49041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1555" y="5875655"/>
            <a:ext cx="10168255" cy="769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2475" y="196850"/>
            <a:ext cx="6000750" cy="734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短线选股</a:t>
            </a:r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-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风口龙头回档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380" y="1019810"/>
            <a:ext cx="6200140" cy="48558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650" y="1132840"/>
            <a:ext cx="7787005" cy="45916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84345" y="194945"/>
            <a:ext cx="4935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如何判断高低位</a:t>
            </a:r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 </a:t>
            </a:r>
            <a:endParaRPr lang="en-US" altLang="zh-CN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010" y="1163320"/>
            <a:ext cx="5794375" cy="5134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07505" y="1653540"/>
            <a:ext cx="53809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en-US" altLang="zh-CN"/>
              <a:t> </a:t>
            </a:r>
            <a:r>
              <a:rPr lang="zh-CN" altLang="en-US"/>
              <a:t>个股缩到最小，看前期高点与当前价格差距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、最高价与近期最低价格，分三等份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、在</a:t>
            </a:r>
            <a:r>
              <a:rPr lang="en-US" altLang="zh-CN"/>
              <a:t>30%</a:t>
            </a:r>
            <a:r>
              <a:rPr lang="zh-CN" altLang="en-US"/>
              <a:t>以下低位，</a:t>
            </a:r>
            <a:r>
              <a:rPr lang="en-US" altLang="zh-CN"/>
              <a:t>30-60%</a:t>
            </a:r>
            <a:r>
              <a:rPr lang="zh-CN" altLang="en-US"/>
              <a:t>中位，</a:t>
            </a:r>
            <a:r>
              <a:rPr lang="en-US" altLang="zh-CN"/>
              <a:t>60%</a:t>
            </a:r>
            <a:r>
              <a:rPr lang="zh-CN" altLang="en-US"/>
              <a:t>以上偏高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个股低位、低价具备拉升空间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57710" cy="6477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21210" cy="68478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6645" y="1549400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行情要点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主题热点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选股策略及注意事项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1588453"/>
            <a:ext cx="955040" cy="459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26-01投资日历_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704215"/>
            <a:ext cx="3510915" cy="5727065"/>
          </a:xfrm>
          <a:prstGeom prst="rect">
            <a:avLst/>
          </a:prstGeom>
        </p:spPr>
      </p:pic>
      <p:pic>
        <p:nvPicPr>
          <p:cNvPr id="6" name="图片 5" descr="2026-03投资日历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080" y="704215"/>
            <a:ext cx="3515995" cy="5727065"/>
          </a:xfrm>
          <a:prstGeom prst="rect">
            <a:avLst/>
          </a:prstGeom>
        </p:spPr>
      </p:pic>
      <p:pic>
        <p:nvPicPr>
          <p:cNvPr id="5" name="图片 4" descr="2026-02投资日历_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320" y="704215"/>
            <a:ext cx="3510915" cy="5727065"/>
          </a:xfrm>
          <a:prstGeom prst="rect">
            <a:avLst/>
          </a:prstGeom>
        </p:spPr>
      </p:pic>
      <p:pic>
        <p:nvPicPr>
          <p:cNvPr id="8" name="图片 7" descr="2026-10投资日历_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55" y="704215"/>
            <a:ext cx="3496945" cy="56959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026-06投资日历_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2935"/>
            <a:ext cx="3635329" cy="5929200"/>
          </a:xfrm>
          <a:prstGeom prst="rect">
            <a:avLst/>
          </a:prstGeom>
        </p:spPr>
      </p:pic>
      <p:pic>
        <p:nvPicPr>
          <p:cNvPr id="7" name="图片 6" descr="2026-06投资日历_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425" y="622935"/>
            <a:ext cx="3634740" cy="5928995"/>
          </a:xfrm>
          <a:prstGeom prst="rect">
            <a:avLst/>
          </a:prstGeom>
        </p:spPr>
      </p:pic>
      <p:pic>
        <p:nvPicPr>
          <p:cNvPr id="5" name="图片 4" descr="2026-06投资日历_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020" y="622935"/>
            <a:ext cx="3634740" cy="5928360"/>
          </a:xfrm>
          <a:prstGeom prst="rect">
            <a:avLst/>
          </a:prstGeom>
        </p:spPr>
      </p:pic>
      <p:pic>
        <p:nvPicPr>
          <p:cNvPr id="9" name="图片 8" descr="2026-08投资日历_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415" y="622935"/>
            <a:ext cx="3634740" cy="59289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83105" y="3011170"/>
            <a:ext cx="8473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行情要点</a:t>
            </a:r>
            <a:endParaRPr lang="zh-CN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月线死叉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酝酿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W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反转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9290" y="5840730"/>
            <a:ext cx="10439400" cy="651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平均股价月线死叉，市场操作机会在减少，只存在局部主线机会，操作上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控制仓位，踩着主线热点为主</a:t>
            </a:r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等待市场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W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底部突破，迎来大的反转行情机会，踩对主线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=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牛市，踩错主线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=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熊市</a:t>
            </a:r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1380" y="1018540"/>
            <a:ext cx="10429240" cy="45739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锂矿与两岸概念齐飞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967105" y="6020435"/>
            <a:ext cx="10793095" cy="426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17940" y="993775"/>
            <a:ext cx="311467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1）锂电储能：由于储能需求激增，六氟磷酸锂、VC溶剂等锂电池、储能上游产品价格持续大涨。</a:t>
            </a:r>
            <a:endParaRPr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2）AI、算力：华为将在11月21日发布AI领域的突破性技术，该技术可将GPU（图形处理器）、NPU（神经网络处理器）等算力资源的利用率，从行业平均的30%至40%提升至70%，显著释放算力硬件潜能。</a:t>
            </a:r>
            <a:endParaRPr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3）两岸融合：中央和地方密集发布多项政策文件，提出要探索海峡两岸融合发展新路，建设两岸融合发展示范区。</a:t>
            </a:r>
            <a:endParaRPr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5910" y="993775"/>
            <a:ext cx="8267065" cy="53270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5125" y="2559685"/>
            <a:ext cx="90722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主题热点</a:t>
            </a:r>
            <a:endParaRPr lang="zh-CN" altLang="en-US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83280" y="93345"/>
            <a:ext cx="56889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追踪资金的模式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145" y="1062990"/>
            <a:ext cx="10887075" cy="5019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主题热点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8805" y="5481320"/>
            <a:ext cx="10363835" cy="912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判断主线核心要点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个：近期反复上榜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天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次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/5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天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次、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周线捕捞季节金叉区域，涨停板家数大于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15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家且单日资金流入百亿以上。</a:t>
            </a:r>
            <a:endParaRPr lang="zh-CN" altLang="en-US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ctr"/>
            <a:r>
              <a:rPr lang="zh-CN" altLang="en-US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根据涨停棱镜数据显示：近期</a:t>
            </a:r>
            <a:r>
              <a:rPr lang="en-US" altLang="zh-CN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</a:t>
            </a:r>
            <a:r>
              <a:rPr lang="zh-CN" altLang="en-US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日主力流入靠前且反复上榜的主题：锂电池、医药、福建自贸区</a:t>
            </a:r>
            <a:endParaRPr lang="zh-CN" altLang="en-US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405" y="1264285"/>
            <a:ext cx="11849100" cy="40100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59050" y="68580"/>
            <a:ext cx="7049770" cy="788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</a:t>
            </a:r>
            <a:r>
              <a:rPr lang="zh-CN" altLang="en-US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困境反转</a:t>
            </a:r>
            <a:r>
              <a:rPr lang="en-US" altLang="zh-CN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-</a:t>
            </a:r>
            <a:r>
              <a:rPr lang="zh-CN" altLang="en-US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新能源</a:t>
            </a:r>
            <a:endParaRPr lang="zh-CN" altLang="en-US" sz="40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1615" y="5235575"/>
            <a:ext cx="11773535" cy="1320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、国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家“十五五”规划首次将储能列为独立章节，明确2027年新型储能装机目标超180GW（较2024年增长144%）。</a:t>
            </a:r>
            <a:endParaRPr lang="en-US" altLang="zh-CN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海外方面，欧美加速能源转型，德国对户储补贴90欧元/千瓦时，美国延长ITC税收抵免至2036年，中东沙特启动12.5GWh电网侧储能招标。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、光伏板块从行业“全面亏损”到减亏到扭亏，现在快进到“盈利修复”，龙头企业订单饱满。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94240" y="1275080"/>
            <a:ext cx="2200275" cy="4554855"/>
          </a:xfrm>
          <a:prstGeom prst="rect">
            <a:avLst/>
          </a:prstGeom>
        </p:spPr>
        <p:txBody>
          <a:bodyPr>
            <a:noAutofit/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10895"/>
            <a:ext cx="4050665" cy="40874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0" y="857250"/>
            <a:ext cx="6265545" cy="40405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4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UNIT_PLACING_PICTURE_USER_VIEWPORT" val="{&quot;height&quot;:14085,&quot;width&quot;:16335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COMMONDATA" val="eyJoZGlkIjoiNjJjNmZlMjNkOTJmNDA2NmIwMGRiZmY5MDY5NzA4NDgifQ=="/>
  <p:tag name="KSO_WPP_MARK_KEY" val="257877f6-fe8c-4c47-ab4c-274c99a6a791"/>
  <p:tag name="commondata" val="eyJoZGlkIjoiY2NjMjc2YTM3OTU3MDczMTg5NGExODc2MDBmZmJkNzM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1318</Words>
  <Application>WPS 演示</Application>
  <PresentationFormat>宽屏</PresentationFormat>
  <Paragraphs>95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Wingdings</vt:lpstr>
      <vt:lpstr>思源黑体 CN Normal</vt:lpstr>
      <vt:lpstr>黑体</vt:lpstr>
      <vt:lpstr>思源黑体 CN Light</vt:lpstr>
      <vt:lpstr>思源黑体 CN Bold</vt:lpstr>
      <vt:lpstr>思源黑体 CN Medium</vt:lpstr>
      <vt:lpstr>Noto Sans S Chinese Medium</vt:lpstr>
      <vt:lpstr>DIN Black</vt:lpstr>
      <vt:lpstr>楷体</vt:lpstr>
      <vt:lpstr>思源黑体 CN Heavy</vt:lpstr>
      <vt:lpstr>Arial Unicode MS</vt:lpstr>
      <vt:lpstr>Calibri</vt:lpstr>
      <vt:lpstr>Segoe Print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阿泽哝</cp:lastModifiedBy>
  <cp:revision>975</cp:revision>
  <dcterms:created xsi:type="dcterms:W3CDTF">2019-06-19T02:08:00Z</dcterms:created>
  <dcterms:modified xsi:type="dcterms:W3CDTF">2025-11-17T10:07:43Z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98B0645011BC43B0BFB9BFC8374894E3</vt:lpwstr>
  </property>
</Properties>
</file>