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3" r:id="rId3"/>
    <p:sldId id="4274" r:id="rId4"/>
    <p:sldId id="4407" r:id="rId5"/>
    <p:sldId id="4391" r:id="rId6"/>
    <p:sldId id="4375" r:id="rId7"/>
    <p:sldId id="4377" r:id="rId8"/>
    <p:sldId id="4376" r:id="rId9"/>
    <p:sldId id="4357" r:id="rId10"/>
    <p:sldId id="4272" r:id="rId11"/>
    <p:sldId id="4270" r:id="rId12"/>
    <p:sldId id="4278" r:id="rId13"/>
    <p:sldId id="4339" r:id="rId14"/>
    <p:sldId id="4269" r:id="rId15"/>
    <p:sldId id="4271" r:id="rId16"/>
    <p:sldId id="1341" r:id="rId17"/>
    <p:sldId id="4241" r:id="rId18"/>
    <p:sldId id="4260" r:id="rId19"/>
    <p:sldId id="4261"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28.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2.xml"/><Relationship Id="rId3"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7.xml"/><Relationship Id="rId2" Type="http://schemas.openxmlformats.org/officeDocument/2006/relationships/image" Target="../media/image17.png"/><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1198880"/>
          </a:xfrm>
          <a:prstGeom prst="rect">
            <a:avLst/>
          </a:prstGeom>
          <a:noFill/>
        </p:spPr>
        <p:txBody>
          <a:bodyPr wrap="square" rtlCol="0">
            <a:spAutoFit/>
          </a:bodyPr>
          <a:lstStyle/>
          <a:p>
            <a:pPr algn="ctr">
              <a:lnSpc>
                <a:spcPct val="90000"/>
              </a:lnSpc>
            </a:pPr>
            <a:r>
              <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市场企稳反弹</a:t>
            </a:r>
            <a:endParaRPr lang="zh-CN" sz="8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2100" y="1151255"/>
            <a:ext cx="10009505" cy="2676525"/>
          </a:xfrm>
          <a:prstGeom prst="rect">
            <a:avLst/>
          </a:prstGeom>
          <a:noFill/>
        </p:spPr>
        <p:txBody>
          <a:bodyPr wrap="square" rtlCol="0">
            <a:spAutoFit/>
          </a:bodyPr>
          <a:lstStyle/>
          <a:p>
            <a:r>
              <a:rPr lang="en-US" altLang="zh-CN" sz="2400" dirty="0"/>
              <a:t>1</a:t>
            </a:r>
            <a:r>
              <a:rPr lang="zh-CN" altLang="en-US" sz="2400" dirty="0"/>
              <a:t>、三板斧：热点方向（芯片半导体等大科技）的上升回档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、盘中资金流向分析、热点解读</a:t>
            </a:r>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982345"/>
            <a:ext cx="10436860" cy="4154170"/>
          </a:xfrm>
          <a:prstGeom prst="rect">
            <a:avLst/>
          </a:prstGeom>
          <a:noFill/>
        </p:spPr>
        <p:txBody>
          <a:bodyPr wrap="square" rtlCol="0">
            <a:spAutoFit/>
          </a:bodyPr>
          <a:lstStyle/>
          <a:p>
            <a:r>
              <a:rPr lang="en-US" altLang="zh-CN" sz="2400" dirty="0"/>
              <a:t>1</a:t>
            </a:r>
            <a:r>
              <a:rPr lang="zh-CN" altLang="en-US" sz="2400" dirty="0"/>
              <a:t>、硬科技：</a:t>
            </a:r>
            <a:endParaRPr lang="zh-CN" altLang="en-US" sz="2400" dirty="0"/>
          </a:p>
          <a:p>
            <a:r>
              <a:rPr lang="zh-CN" altLang="en-US" sz="2400" dirty="0"/>
              <a:t>据国务院国有资产监督管理委员会新闻中心官方公众号</a:t>
            </a:r>
            <a:r>
              <a:rPr lang="en-US" altLang="zh-CN" sz="2400" dirty="0"/>
              <a:t>“</a:t>
            </a:r>
            <a:r>
              <a:rPr lang="zh-CN" altLang="en-US" sz="2400" dirty="0"/>
              <a:t>国资小新</a:t>
            </a:r>
            <a:r>
              <a:rPr lang="en-US" altLang="zh-CN" sz="2400" dirty="0"/>
              <a:t>”2</a:t>
            </a:r>
            <a:r>
              <a:rPr lang="zh-CN" altLang="en-US" sz="2400" dirty="0"/>
              <a:t>日消息，近日，国务院国资委、国家发展改革委联合出台政策措施，推动中央企业创业投资基金高质量发展，支持中央企业发起设立创业投资基金，重点投早、投小、投长期、投硬科技。</a:t>
            </a:r>
            <a:endParaRPr lang="zh-CN" altLang="en-US" sz="2400" dirty="0"/>
          </a:p>
          <a:p>
            <a:endParaRPr lang="zh-CN" altLang="en-US" sz="2400" dirty="0"/>
          </a:p>
          <a:p>
            <a:r>
              <a:rPr lang="en-US" altLang="zh-CN" sz="2400" dirty="0"/>
              <a:t>2</a:t>
            </a:r>
            <a:r>
              <a:rPr lang="zh-CN" altLang="en-US" sz="2400" dirty="0"/>
              <a:t>、半导体：</a:t>
            </a:r>
            <a:endParaRPr lang="zh-CN" altLang="en-US" sz="2400" dirty="0"/>
          </a:p>
          <a:p>
            <a:r>
              <a:rPr lang="zh-CN" altLang="en-US" sz="2400" dirty="0"/>
              <a:t>据报道，美方正在准备出台新一轮对华半导体出口限制措施。对此，外交部发言人表示，中方一贯坚决反对美方泛化国家安全概念，滥用出口管制的措施，对中国进行恶意封锁和打压，中方将采取坚决措施，坚定维护中国企业的正当合法权益。</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7770" y="798195"/>
            <a:ext cx="10436860" cy="4523105"/>
          </a:xfrm>
          <a:prstGeom prst="rect">
            <a:avLst/>
          </a:prstGeom>
          <a:noFill/>
        </p:spPr>
        <p:txBody>
          <a:bodyPr wrap="square" rtlCol="0">
            <a:spAutoFit/>
          </a:bodyPr>
          <a:lstStyle/>
          <a:p>
            <a:r>
              <a:rPr lang="en-US" altLang="zh-CN" sz="2400" dirty="0"/>
              <a:t>3</a:t>
            </a:r>
            <a:r>
              <a:rPr lang="zh-CN" altLang="en-US" sz="2400" dirty="0"/>
              <a:t>、智能制造：</a:t>
            </a:r>
            <a:endParaRPr lang="zh-CN" altLang="en-US" sz="2400" dirty="0"/>
          </a:p>
          <a:p>
            <a:r>
              <a:rPr lang="en-US" altLang="zh-CN" sz="2400" dirty="0"/>
              <a:t>12</a:t>
            </a:r>
            <a:r>
              <a:rPr lang="zh-CN" altLang="en-US" sz="2400" dirty="0"/>
              <a:t>月</a:t>
            </a:r>
            <a:r>
              <a:rPr lang="en-US" altLang="zh-CN" sz="2400" dirty="0"/>
              <a:t>2</a:t>
            </a:r>
            <a:r>
              <a:rPr lang="zh-CN" altLang="en-US" sz="2400" dirty="0"/>
              <a:t>日，为进一步强化智能制造标准化工作顶层设计，工信部发布《国家智能制造标准体系建设指南（</a:t>
            </a:r>
            <a:r>
              <a:rPr lang="en-US" altLang="zh-CN" sz="2400" dirty="0"/>
              <a:t>2024</a:t>
            </a:r>
            <a:r>
              <a:rPr lang="zh-CN" altLang="en-US" sz="2400" dirty="0"/>
              <a:t>版）》（征求意见稿），向社会各界公开征求意见。《指南》提出，到</a:t>
            </a:r>
            <a:r>
              <a:rPr lang="en-US" altLang="zh-CN" sz="2400" dirty="0"/>
              <a:t>2026</a:t>
            </a:r>
            <a:r>
              <a:rPr lang="zh-CN" altLang="en-US" sz="2400" dirty="0"/>
              <a:t>年，制修订</a:t>
            </a:r>
            <a:r>
              <a:rPr lang="en-US" altLang="zh-CN" sz="2400" dirty="0"/>
              <a:t>100</a:t>
            </a:r>
            <a:r>
              <a:rPr lang="zh-CN" altLang="en-US" sz="2400" dirty="0"/>
              <a:t>项以上国家标准、行业标准，构建适应新型工业化发展的智能制造标准体系。</a:t>
            </a:r>
            <a:endParaRPr lang="zh-CN" altLang="en-US" sz="2400" dirty="0"/>
          </a:p>
          <a:p>
            <a:endParaRPr lang="zh-CN" altLang="en-US" sz="2400" dirty="0"/>
          </a:p>
          <a:p>
            <a:r>
              <a:rPr lang="en-US" altLang="zh-CN" sz="2400" dirty="0"/>
              <a:t>4</a:t>
            </a:r>
            <a:r>
              <a:rPr lang="zh-CN" altLang="en-US" sz="2400" dirty="0"/>
              <a:t>、提振信心：</a:t>
            </a:r>
            <a:endParaRPr lang="zh-CN" altLang="en-US" sz="2400" dirty="0"/>
          </a:p>
          <a:p>
            <a:r>
              <a:rPr lang="zh-CN" altLang="en-US" sz="2400" dirty="0"/>
              <a:t>在存量政策和一揽子增量政策发力下，近两个月以来，经济运行持续回稳向好。近期公布的多项月度经济数据和高频数据表明我国经济增长动能边际改善，市场各方普遍认为全年经济增速目标有望实现。展望未来，为了实现高质量发展目标，</a:t>
            </a:r>
            <a:r>
              <a:rPr lang="en-US" altLang="zh-CN" sz="2400" dirty="0"/>
              <a:t>2025</a:t>
            </a:r>
            <a:r>
              <a:rPr lang="zh-CN" altLang="en-US" sz="2400" dirty="0"/>
              <a:t>年需要实施更加积极的财政政策和更具支持性的货币政策，加快推出党的二十届三中全会提出的重要改革举措。</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altLang="en-US"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654685" y="336550"/>
            <a:ext cx="10600690" cy="593090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1787</Words>
  <Application>WPS 演示</Application>
  <PresentationFormat>宽屏</PresentationFormat>
  <Paragraphs>122</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Wingdings</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63</cp:revision>
  <dcterms:created xsi:type="dcterms:W3CDTF">2024-06-11T06:30:00Z</dcterms:created>
  <dcterms:modified xsi:type="dcterms:W3CDTF">2024-12-03T00:57:05Z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2052-12.1.0.18912</vt:lpwstr>
  </property>
</Properties>
</file>