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63" r:id="rId3"/>
    <p:sldId id="4274" r:id="rId5"/>
    <p:sldId id="4451" r:id="rId6"/>
    <p:sldId id="4391" r:id="rId7"/>
    <p:sldId id="4440" r:id="rId8"/>
    <p:sldId id="4442" r:id="rId9"/>
    <p:sldId id="4453" r:id="rId10"/>
    <p:sldId id="4452" r:id="rId11"/>
    <p:sldId id="4444" r:id="rId12"/>
    <p:sldId id="1341" r:id="rId13"/>
    <p:sldId id="4269" r:id="rId14"/>
    <p:sldId id="4450" r:id="rId15"/>
    <p:sldId id="4449" r:id="rId16"/>
    <p:sldId id="4278" r:id="rId17"/>
    <p:sldId id="4272" r:id="rId18"/>
    <p:sldId id="4270" r:id="rId19"/>
    <p:sldId id="4448" r:id="rId20"/>
    <p:sldId id="270" r:id="rId21"/>
  </p:sldIdLst>
  <p:sldSz cx="12192000" cy="6858000"/>
  <p:notesSz cx="6858000" cy="9144000"/>
  <p:custDataLst>
    <p:tags r:id="rId2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1" d="100"/>
          <a:sy n="111" d="100"/>
        </p:scale>
        <p:origin x="53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6" Type="http://schemas.openxmlformats.org/officeDocument/2006/relationships/tags" Target="tags/tag21.xml"/><Relationship Id="rId25" Type="http://schemas.openxmlformats.org/officeDocument/2006/relationships/commentAuthors" Target="commentAuthors.xml"/><Relationship Id="rId24" Type="http://schemas.openxmlformats.org/officeDocument/2006/relationships/tableStyles" Target="tableStyles.xml"/><Relationship Id="rId23" Type="http://schemas.openxmlformats.org/officeDocument/2006/relationships/viewProps" Target="viewProps.xml"/><Relationship Id="rId22" Type="http://schemas.openxmlformats.org/officeDocument/2006/relationships/presProps" Target="presProps.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E97641-2152-4774-8360-44780691E81F}"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4F2145-BD71-46EC-B4BE-F31170F96B11}"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4" Type="http://schemas.openxmlformats.org/officeDocument/2006/relationships/image" Target="../media/image3.png"/><Relationship Id="rId3" Type="http://schemas.openxmlformats.org/officeDocument/2006/relationships/tags" Target="../tags/tag1.xm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1_两栏内容">
    <p:spTree>
      <p:nvGrpSpPr>
        <p:cNvPr id="1" name=""/>
        <p:cNvGrpSpPr/>
        <p:nvPr/>
      </p:nvGrpSpPr>
      <p:grpSpPr>
        <a:xfrm>
          <a:off x="0" y="0"/>
          <a:ext cx="0" cy="0"/>
          <a:chOff x="0" y="0"/>
          <a:chExt cx="0" cy="0"/>
        </a:xfrm>
      </p:grpSpPr>
      <p:pic>
        <p:nvPicPr>
          <p:cNvPr id="2" name="图片 1" descr="ppt"/>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cSld name="1_节标题">
    <p:spTree>
      <p:nvGrpSpPr>
        <p:cNvPr id="1" name=""/>
        <p:cNvGrpSpPr/>
        <p:nvPr/>
      </p:nvGrpSpPr>
      <p:grpSpPr>
        <a:xfrm>
          <a:off x="0" y="0"/>
          <a:ext cx="0" cy="0"/>
          <a:chOff x="0" y="0"/>
          <a:chExt cx="0" cy="0"/>
        </a:xfrm>
      </p:grpSpPr>
      <p:pic>
        <p:nvPicPr>
          <p:cNvPr id="2" name="图片 1" descr="图片1"/>
          <p:cNvPicPr>
            <a:picLocks noChangeAspect="1"/>
          </p:cNvPicPr>
          <p:nvPr userDrawn="1"/>
        </p:nvPicPr>
        <p:blipFill>
          <a:blip r:embed="rId2"/>
          <a:stretch>
            <a:fillRect/>
          </a:stretch>
        </p:blipFill>
        <p:spPr>
          <a:xfrm>
            <a:off x="0" y="0"/>
            <a:ext cx="12192000" cy="6858000"/>
          </a:xfrm>
          <a:prstGeom prst="rect">
            <a:avLst/>
          </a:prstGeom>
        </p:spPr>
      </p:pic>
      <p:pic>
        <p:nvPicPr>
          <p:cNvPr id="8" name="图片 7" descr="组 22"/>
          <p:cNvPicPr>
            <a:picLocks noChangeAspect="1"/>
          </p:cNvPicPr>
          <p:nvPr userDrawn="1">
            <p:custDataLst>
              <p:tags r:id="rId3"/>
            </p:custDataLst>
          </p:nvPr>
        </p:nvPicPr>
        <p:blipFill>
          <a:blip r:embed="rId4"/>
          <a:stretch>
            <a:fillRect/>
          </a:stretch>
        </p:blipFill>
        <p:spPr>
          <a:xfrm>
            <a:off x="239395" y="271780"/>
            <a:ext cx="11740515" cy="645668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image" Target="../media/image4.png"/><Relationship Id="rId16" Type="http://schemas.openxmlformats.org/officeDocument/2006/relationships/notesSlide" Target="../notesSlides/notesSlide1.xml"/><Relationship Id="rId15" Type="http://schemas.openxmlformats.org/officeDocument/2006/relationships/slideLayout" Target="../slideLayouts/slideLayout12.xml"/><Relationship Id="rId14" Type="http://schemas.openxmlformats.org/officeDocument/2006/relationships/tags" Target="../tags/tag14.xml"/><Relationship Id="rId13" Type="http://schemas.openxmlformats.org/officeDocument/2006/relationships/tags" Target="../tags/tag13.xml"/><Relationship Id="rId12" Type="http://schemas.openxmlformats.org/officeDocument/2006/relationships/tags" Target="../tags/tag12.xml"/><Relationship Id="rId11" Type="http://schemas.openxmlformats.org/officeDocument/2006/relationships/tags" Target="../tags/tag11.xml"/><Relationship Id="rId10" Type="http://schemas.openxmlformats.org/officeDocument/2006/relationships/tags" Target="../tags/tag10.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tags" Target="../tags/tag16.xml"/><Relationship Id="rId2" Type="http://schemas.openxmlformats.org/officeDocument/2006/relationships/image" Target="../media/image8.png"/><Relationship Id="rId1" Type="http://schemas.openxmlformats.org/officeDocument/2006/relationships/tags" Target="../tags/tag15.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11.png"/><Relationship Id="rId1"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13.png"/><Relationship Id="rId1"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15.png"/><Relationship Id="rId1" Type="http://schemas.openxmlformats.org/officeDocument/2006/relationships/tags" Target="../tags/tag17.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16.png"/><Relationship Id="rId1" Type="http://schemas.openxmlformats.org/officeDocument/2006/relationships/tags" Target="../tags/tag18.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7.png"/></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tags" Target="../tags/tag20.xml"/><Relationship Id="rId2" Type="http://schemas.openxmlformats.org/officeDocument/2006/relationships/image" Target="../media/image18.png"/><Relationship Id="rId1" Type="http://schemas.openxmlformats.org/officeDocument/2006/relationships/tags" Target="../tags/tag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6.png"/><Relationship Id="rId1"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矢量智能对象"/>
          <p:cNvPicPr>
            <a:picLocks noChangeAspect="1"/>
          </p:cNvPicPr>
          <p:nvPr userDrawn="1">
            <p:custDataLst>
              <p:tags r:id="rId1"/>
            </p:custDataLst>
          </p:nvPr>
        </p:nvPicPr>
        <p:blipFill>
          <a:blip r:embed="rId2"/>
          <a:stretch>
            <a:fillRect/>
          </a:stretch>
        </p:blipFill>
        <p:spPr>
          <a:xfrm>
            <a:off x="5356225" y="776605"/>
            <a:ext cx="1524000" cy="330200"/>
          </a:xfrm>
          <a:prstGeom prst="rect">
            <a:avLst/>
          </a:prstGeom>
        </p:spPr>
      </p:pic>
      <p:sp>
        <p:nvSpPr>
          <p:cNvPr id="3" name="文本框 2"/>
          <p:cNvSpPr txBox="1"/>
          <p:nvPr/>
        </p:nvSpPr>
        <p:spPr>
          <a:xfrm>
            <a:off x="5458460" y="6190615"/>
            <a:ext cx="1424305" cy="368300"/>
          </a:xfrm>
          <a:prstGeom prst="rect">
            <a:avLst/>
          </a:prstGeom>
          <a:noFill/>
        </p:spPr>
        <p:txBody>
          <a:bodyPr wrap="square" rtlCol="0">
            <a:spAutoFit/>
          </a:bodyPr>
          <a:lstStyle/>
          <a:p>
            <a:r>
              <a:rPr lang="zh-CN" altLang="en-US">
                <a:solidFill>
                  <a:srgbClr val="FFDFDF"/>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中国</a:t>
            </a:r>
            <a:r>
              <a:rPr lang="en-US" altLang="zh-CN">
                <a:solidFill>
                  <a:srgbClr val="FFDFDF"/>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a:t>
            </a:r>
            <a:r>
              <a:rPr lang="zh-CN" altLang="en-US">
                <a:solidFill>
                  <a:srgbClr val="FFDFDF"/>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广州</a:t>
            </a:r>
            <a:endParaRPr lang="zh-CN" altLang="en-US">
              <a:solidFill>
                <a:srgbClr val="FFDFDF"/>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2" name="文本框 1"/>
          <p:cNvSpPr txBox="1"/>
          <p:nvPr/>
        </p:nvSpPr>
        <p:spPr>
          <a:xfrm>
            <a:off x="879792" y="1951887"/>
            <a:ext cx="10581005" cy="922020"/>
          </a:xfrm>
          <a:prstGeom prst="rect">
            <a:avLst/>
          </a:prstGeom>
          <a:noFill/>
        </p:spPr>
        <p:txBody>
          <a:bodyPr wrap="square" rtlCol="0">
            <a:spAutoFit/>
          </a:bodyPr>
          <a:lstStyle/>
          <a:p>
            <a:pPr algn="ctr">
              <a:lnSpc>
                <a:spcPct val="90000"/>
              </a:lnSpc>
            </a:pPr>
            <a:r>
              <a:rPr lang="zh-CN" sz="6000" dirty="0">
                <a:gradFill>
                  <a:gsLst>
                    <a:gs pos="0">
                      <a:srgbClr val="FFFDF5"/>
                    </a:gs>
                    <a:gs pos="100000">
                      <a:srgbClr val="FFF6CD"/>
                    </a:gs>
                  </a:gsLst>
                  <a:lin ang="5400000" scaled="0"/>
                </a:gradFill>
                <a:latin typeface="思源黑体 CN Heavy" panose="020B0A00000000000000" charset="-122"/>
                <a:ea typeface="思源黑体 CN Heavy" panose="020B0A00000000000000" charset="-122"/>
                <a:cs typeface="思源黑体 CN Bold" panose="020B0800000000000000" charset="-122"/>
              </a:rPr>
              <a:t>市场逐渐反弹</a:t>
            </a:r>
            <a:endParaRPr lang="zh-CN" sz="6000" dirty="0">
              <a:gradFill>
                <a:gsLst>
                  <a:gs pos="0">
                    <a:srgbClr val="FFFDF5"/>
                  </a:gs>
                  <a:gs pos="100000">
                    <a:srgbClr val="FFF6CD"/>
                  </a:gs>
                </a:gsLst>
                <a:lin ang="5400000" scaled="0"/>
              </a:gradFill>
              <a:latin typeface="思源黑体 CN Heavy" panose="020B0A00000000000000" charset="-122"/>
              <a:ea typeface="思源黑体 CN Heavy" panose="020B0A00000000000000" charset="-122"/>
              <a:cs typeface="思源黑体 CN Bold" panose="020B0800000000000000" charset="-122"/>
            </a:endParaRPr>
          </a:p>
        </p:txBody>
      </p:sp>
      <p:sp>
        <p:nvSpPr>
          <p:cNvPr id="9" name="矩形 8"/>
          <p:cNvSpPr/>
          <p:nvPr/>
        </p:nvSpPr>
        <p:spPr>
          <a:xfrm>
            <a:off x="3891915" y="3981450"/>
            <a:ext cx="2173605" cy="356870"/>
          </a:xfrm>
          <a:prstGeom prst="rect">
            <a:avLst/>
          </a:prstGeom>
          <a:noFill/>
          <a:ln>
            <a:solidFill>
              <a:schemeClr val="bg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custDataLst>
              <p:tags r:id="rId3"/>
            </p:custDataLst>
          </p:nvPr>
        </p:nvSpPr>
        <p:spPr>
          <a:xfrm>
            <a:off x="3898265" y="3981450"/>
            <a:ext cx="995680" cy="3568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custDataLst>
              <p:tags r:id="rId4"/>
            </p:custDataLst>
          </p:nvPr>
        </p:nvSpPr>
        <p:spPr>
          <a:xfrm>
            <a:off x="3853815" y="3988435"/>
            <a:ext cx="1143000" cy="368300"/>
          </a:xfrm>
          <a:prstGeom prst="rect">
            <a:avLst/>
          </a:prstGeom>
          <a:noFill/>
        </p:spPr>
        <p:txBody>
          <a:bodyPr wrap="square" rtlCol="0">
            <a:spAutoFit/>
          </a:bodyPr>
          <a:lstStyle/>
          <a:p>
            <a:r>
              <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主讲老师</a:t>
            </a:r>
            <a:endPar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15" name="文本框 14"/>
          <p:cNvSpPr txBox="1"/>
          <p:nvPr>
            <p:custDataLst>
              <p:tags r:id="rId5"/>
            </p:custDataLst>
          </p:nvPr>
        </p:nvSpPr>
        <p:spPr>
          <a:xfrm>
            <a:off x="4902835" y="3976370"/>
            <a:ext cx="1162050" cy="368300"/>
          </a:xfrm>
          <a:prstGeom prst="rect">
            <a:avLst/>
          </a:prstGeom>
          <a:noFill/>
        </p:spPr>
        <p:txBody>
          <a:bodyPr wrap="square" rtlCol="0">
            <a:spAutoFit/>
          </a:bodyPr>
          <a:lstStyle/>
          <a:p>
            <a:r>
              <a:rPr lang="zh-CN" altLang="en-US"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陈灼基</a:t>
            </a:r>
            <a:endParaRPr lang="zh-CN" altLang="en-US"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nvGrpSpPr>
          <p:cNvPr id="33" name="组合 32"/>
          <p:cNvGrpSpPr/>
          <p:nvPr/>
        </p:nvGrpSpPr>
        <p:grpSpPr>
          <a:xfrm>
            <a:off x="3891915" y="4490348"/>
            <a:ext cx="5094178" cy="1552132"/>
            <a:chOff x="7093" y="6622"/>
            <a:chExt cx="8109" cy="1978"/>
          </a:xfrm>
        </p:grpSpPr>
        <p:sp>
          <p:nvSpPr>
            <p:cNvPr id="18" name="矩形 17"/>
            <p:cNvSpPr/>
            <p:nvPr>
              <p:custDataLst>
                <p:tags r:id="rId6"/>
              </p:custDataLst>
            </p:nvPr>
          </p:nvSpPr>
          <p:spPr>
            <a:xfrm>
              <a:off x="7093" y="6626"/>
              <a:ext cx="7859" cy="625"/>
            </a:xfrm>
            <a:prstGeom prst="rect">
              <a:avLst/>
            </a:prstGeom>
            <a:noFill/>
            <a:ln>
              <a:solidFill>
                <a:schemeClr val="bg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custDataLst>
                <p:tags r:id="rId7"/>
              </p:custDataLst>
            </p:nvPr>
          </p:nvSpPr>
          <p:spPr>
            <a:xfrm>
              <a:off x="7105" y="6626"/>
              <a:ext cx="2321" cy="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custDataLst>
                <p:tags r:id="rId8"/>
              </p:custDataLst>
            </p:nvPr>
          </p:nvSpPr>
          <p:spPr>
            <a:xfrm>
              <a:off x="7261" y="6627"/>
              <a:ext cx="2009" cy="469"/>
            </a:xfrm>
            <a:prstGeom prst="rect">
              <a:avLst/>
            </a:prstGeom>
            <a:noFill/>
          </p:spPr>
          <p:txBody>
            <a:bodyPr wrap="square" rtlCol="0">
              <a:spAutoFit/>
            </a:bodyPr>
            <a:lstStyle/>
            <a:p>
              <a:r>
                <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执业编号</a:t>
              </a:r>
              <a:endPar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21" name="文本框 20"/>
            <p:cNvSpPr txBox="1"/>
            <p:nvPr>
              <p:custDataLst>
                <p:tags r:id="rId9"/>
              </p:custDataLst>
            </p:nvPr>
          </p:nvSpPr>
          <p:spPr>
            <a:xfrm>
              <a:off x="9470" y="6622"/>
              <a:ext cx="5732" cy="1978"/>
            </a:xfrm>
            <a:prstGeom prst="rect">
              <a:avLst/>
            </a:prstGeom>
            <a:noFill/>
          </p:spPr>
          <p:txBody>
            <a:bodyPr wrap="square" rtlCol="0">
              <a:noAutofit/>
            </a:bodyPr>
            <a:lstStyle/>
            <a:p>
              <a:r>
                <a:rPr lang="zh-CN" altLang="en-US" b="1" dirty="0">
                  <a:solidFill>
                    <a:schemeClr val="bg1"/>
                  </a:solidFill>
                  <a:latin typeface="微软雅黑" panose="020B0503020204020204" charset="-122"/>
                  <a:ea typeface="微软雅黑" panose="020B0503020204020204" charset="-122"/>
                  <a:sym typeface="+mn-ea"/>
                </a:rPr>
                <a:t>投顾从业：</a:t>
              </a:r>
              <a:r>
                <a:rPr lang="en-US" altLang="zh-CN" b="1" dirty="0">
                  <a:solidFill>
                    <a:schemeClr val="bg1"/>
                  </a:solidFill>
                  <a:latin typeface="微软雅黑" panose="020B0503020204020204" charset="-122"/>
                  <a:ea typeface="微软雅黑" panose="020B0503020204020204" charset="-122"/>
                  <a:sym typeface="+mn-ea"/>
                </a:rPr>
                <a:t>A1120620030004</a:t>
              </a:r>
              <a:endParaRPr lang="en-US" altLang="zh-CN" b="1" dirty="0">
                <a:solidFill>
                  <a:schemeClr val="bg1"/>
                </a:solidFill>
                <a:latin typeface="微软雅黑" panose="020B0503020204020204" charset="-122"/>
                <a:ea typeface="微软雅黑" panose="020B0503020204020204" charset="-122"/>
                <a:sym typeface="+mn-ea"/>
              </a:endParaRPr>
            </a:p>
            <a:p>
              <a:endParaRPr lang="zh-CN" altLang="en-US"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a:p>
              <a:r>
                <a:rPr lang="zh-CN" altLang="en-US"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基金从业编号：</a:t>
              </a:r>
              <a:r>
                <a:rPr lang="en-US" altLang="zh-CN"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P1069558100002</a:t>
              </a:r>
              <a:endParaRPr lang="en-US" altLang="zh-CN"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a:p>
              <a:endParaRPr lang="en-US" altLang="zh-CN"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grpSp>
        <p:nvGrpSpPr>
          <p:cNvPr id="32" name="组合 31"/>
          <p:cNvGrpSpPr/>
          <p:nvPr/>
        </p:nvGrpSpPr>
        <p:grpSpPr>
          <a:xfrm>
            <a:off x="6170295" y="3982720"/>
            <a:ext cx="3074373" cy="381327"/>
            <a:chOff x="10918" y="5734"/>
            <a:chExt cx="5059" cy="668"/>
          </a:xfrm>
        </p:grpSpPr>
        <p:sp>
          <p:nvSpPr>
            <p:cNvPr id="27" name="矩形 26"/>
            <p:cNvSpPr/>
            <p:nvPr>
              <p:custDataLst>
                <p:tags r:id="rId10"/>
              </p:custDataLst>
            </p:nvPr>
          </p:nvSpPr>
          <p:spPr>
            <a:xfrm>
              <a:off x="10940" y="5734"/>
              <a:ext cx="3832" cy="625"/>
            </a:xfrm>
            <a:prstGeom prst="rect">
              <a:avLst/>
            </a:prstGeom>
            <a:noFill/>
            <a:ln>
              <a:solidFill>
                <a:schemeClr val="bg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custDataLst>
                <p:tags r:id="rId11"/>
              </p:custDataLst>
            </p:nvPr>
          </p:nvSpPr>
          <p:spPr>
            <a:xfrm>
              <a:off x="10952" y="5734"/>
              <a:ext cx="1750" cy="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文本框 28"/>
            <p:cNvSpPr txBox="1"/>
            <p:nvPr>
              <p:custDataLst>
                <p:tags r:id="rId12"/>
              </p:custDataLst>
            </p:nvPr>
          </p:nvSpPr>
          <p:spPr>
            <a:xfrm>
              <a:off x="10918" y="5757"/>
              <a:ext cx="2009" cy="645"/>
            </a:xfrm>
            <a:prstGeom prst="rect">
              <a:avLst/>
            </a:prstGeom>
            <a:noFill/>
          </p:spPr>
          <p:txBody>
            <a:bodyPr wrap="square" rtlCol="0">
              <a:spAutoFit/>
            </a:bodyPr>
            <a:lstStyle/>
            <a:p>
              <a:r>
                <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课程日期</a:t>
              </a:r>
              <a:endPar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30" name="文本框 29"/>
            <p:cNvSpPr txBox="1"/>
            <p:nvPr>
              <p:custDataLst>
                <p:tags r:id="rId13"/>
              </p:custDataLst>
            </p:nvPr>
          </p:nvSpPr>
          <p:spPr>
            <a:xfrm>
              <a:off x="12700" y="5745"/>
              <a:ext cx="3277" cy="617"/>
            </a:xfrm>
            <a:prstGeom prst="rect">
              <a:avLst/>
            </a:prstGeom>
            <a:noFill/>
          </p:spPr>
          <p:txBody>
            <a:bodyPr wrap="square" rtlCol="0">
              <a:spAutoFit/>
            </a:bodyPr>
            <a:lstStyle/>
            <a:p>
              <a:r>
                <a:rPr lang="en-US" altLang="zh-CN" sz="1700"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2025.09</a:t>
              </a:r>
              <a:endParaRPr lang="en-US" altLang="zh-CN" sz="1700"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spTree>
    <p:custDataLst>
      <p:tags r:id="rId14"/>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custDataLst>
              <p:tags r:id="rId1"/>
            </p:custDataLst>
          </p:nvPr>
        </p:nvSpPr>
        <p:spPr>
          <a:xfrm>
            <a:off x="2875915" y="0"/>
            <a:ext cx="6440170" cy="7067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4000" dirty="0">
                <a:solidFill>
                  <a:srgbClr val="FFFFFF"/>
                </a:solidFill>
                <a:latin typeface="思源黑体 CN Medium" panose="020B0600000000000000" pitchFamily="34" charset="-122"/>
                <a:ea typeface="思源黑体 CN Medium" panose="020B0600000000000000" pitchFamily="34" charset="-122"/>
                <a:cs typeface="思源黑体 CN Normal" panose="020B0400000000000000" charset="-122"/>
              </a:rPr>
              <a:t>风口狙击</a:t>
            </a:r>
            <a:endParaRPr kumimoji="0" lang="zh-CN" altLang="en-US" sz="40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3" name="图片 2"/>
          <p:cNvPicPr>
            <a:picLocks noChangeAspect="1"/>
          </p:cNvPicPr>
          <p:nvPr/>
        </p:nvPicPr>
        <p:blipFill>
          <a:blip r:embed="rId2"/>
          <a:stretch>
            <a:fillRect/>
          </a:stretch>
        </p:blipFill>
        <p:spPr>
          <a:xfrm>
            <a:off x="946150" y="925195"/>
            <a:ext cx="10478770" cy="5289550"/>
          </a:xfrm>
          <a:prstGeom prst="rect">
            <a:avLst/>
          </a:prstGeom>
        </p:spPr>
      </p:pic>
    </p:spTree>
    <p:custDataLst>
      <p:tags r:id="rId3"/>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855845" y="86275"/>
            <a:ext cx="4064000" cy="521970"/>
          </a:xfrm>
          <a:prstGeom prst="rect">
            <a:avLst/>
          </a:prstGeom>
        </p:spPr>
        <p:txBody>
          <a:bodyPr>
            <a:spAutoFit/>
            <a:extLst>
              <a:ext uri="{4A0BC546-FE56-4ADE-93B0-CB8AF2F6F144}">
                <wpsdc:textFrameExt xmlns:wpsdc="http://www.wps.cn/officeDocument/2022/drawingmlCustomData" type="text"/>
              </a:ext>
            </a:extLst>
          </a:bodyPr>
          <a:p>
            <a:pPr algn="l"/>
            <a:r>
              <a:rPr lang="zh-CN" altLang="en-US" sz="2800">
                <a:solidFill>
                  <a:schemeClr val="bg1"/>
                </a:solidFill>
                <a:latin typeface="Arial" panose="020B0604020202020204" pitchFamily="34" charset="0"/>
                <a:ea typeface="微软雅黑" panose="020B0503020204020204" charset="-122"/>
              </a:rPr>
              <a:t>脱水策略</a:t>
            </a:r>
            <a:endParaRPr lang="zh-CN" altLang="en-US" sz="2800">
              <a:solidFill>
                <a:schemeClr val="bg1"/>
              </a:solidFill>
              <a:latin typeface="Arial" panose="020B0604020202020204" pitchFamily="34" charset="0"/>
              <a:ea typeface="微软雅黑" panose="020B0503020204020204" charset="-122"/>
            </a:endParaRPr>
          </a:p>
        </p:txBody>
      </p:sp>
      <p:pic>
        <p:nvPicPr>
          <p:cNvPr id="2" name="图片 1"/>
          <p:cNvPicPr>
            <a:picLocks noChangeAspect="1"/>
          </p:cNvPicPr>
          <p:nvPr/>
        </p:nvPicPr>
        <p:blipFill>
          <a:blip r:embed="rId1"/>
          <a:stretch>
            <a:fillRect/>
          </a:stretch>
        </p:blipFill>
        <p:spPr>
          <a:xfrm>
            <a:off x="568325" y="671195"/>
            <a:ext cx="11045190" cy="551497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855845" y="86275"/>
            <a:ext cx="4064000" cy="521970"/>
          </a:xfrm>
          <a:prstGeom prst="rect">
            <a:avLst/>
          </a:prstGeom>
        </p:spPr>
        <p:txBody>
          <a:bodyPr>
            <a:spAutoFit/>
            <a:extLst>
              <a:ext uri="{4A0BC546-FE56-4ADE-93B0-CB8AF2F6F144}">
                <wpsdc:textFrameExt xmlns:wpsdc="http://www.wps.cn/officeDocument/2022/drawingmlCustomData" type="text"/>
              </a:ext>
            </a:extLst>
          </a:bodyPr>
          <a:p>
            <a:pPr algn="l"/>
            <a:r>
              <a:rPr lang="zh-CN" altLang="en-US" sz="2800">
                <a:solidFill>
                  <a:schemeClr val="bg1"/>
                </a:solidFill>
                <a:latin typeface="Arial" panose="020B0604020202020204" pitchFamily="34" charset="0"/>
                <a:ea typeface="微软雅黑" panose="020B0503020204020204" charset="-122"/>
              </a:rPr>
              <a:t>风口小班课观看方法</a:t>
            </a:r>
            <a:endParaRPr lang="zh-CN" altLang="en-US" sz="2800">
              <a:solidFill>
                <a:schemeClr val="bg1"/>
              </a:solidFill>
              <a:latin typeface="Arial" panose="020B0604020202020204" pitchFamily="34" charset="0"/>
              <a:ea typeface="微软雅黑" panose="020B0503020204020204" charset="-122"/>
            </a:endParaRPr>
          </a:p>
        </p:txBody>
      </p:sp>
      <p:pic>
        <p:nvPicPr>
          <p:cNvPr id="3" name="图片 2"/>
          <p:cNvPicPr>
            <a:picLocks noChangeAspect="1"/>
          </p:cNvPicPr>
          <p:nvPr/>
        </p:nvPicPr>
        <p:blipFill>
          <a:blip r:embed="rId1"/>
          <a:stretch>
            <a:fillRect/>
          </a:stretch>
        </p:blipFill>
        <p:spPr>
          <a:xfrm>
            <a:off x="527685" y="1105535"/>
            <a:ext cx="5439410" cy="4550410"/>
          </a:xfrm>
          <a:prstGeom prst="rect">
            <a:avLst/>
          </a:prstGeom>
        </p:spPr>
      </p:pic>
      <p:pic>
        <p:nvPicPr>
          <p:cNvPr id="5" name="图片 4"/>
          <p:cNvPicPr>
            <a:picLocks noChangeAspect="1"/>
          </p:cNvPicPr>
          <p:nvPr/>
        </p:nvPicPr>
        <p:blipFill>
          <a:blip r:embed="rId2"/>
          <a:stretch>
            <a:fillRect/>
          </a:stretch>
        </p:blipFill>
        <p:spPr>
          <a:xfrm>
            <a:off x="6325870" y="1077595"/>
            <a:ext cx="5405755" cy="483362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073015" y="180975"/>
            <a:ext cx="3485515" cy="469265"/>
          </a:xfrm>
          <a:prstGeom prst="rect">
            <a:avLst/>
          </a:prstGeom>
          <a:noFill/>
        </p:spPr>
        <p:txBody>
          <a:bodyPr wrap="square" rtlCol="0">
            <a:noAutofit/>
          </a:bodyPr>
          <a:lstStyle/>
          <a:p>
            <a:r>
              <a:rPr lang="zh-CN" sz="2400" dirty="0">
                <a:solidFill>
                  <a:schemeClr val="bg1"/>
                </a:solidFill>
              </a:rPr>
              <a:t>小班课回看方法</a:t>
            </a:r>
            <a:endParaRPr lang="zh-CN" sz="2400" dirty="0">
              <a:solidFill>
                <a:schemeClr val="bg1"/>
              </a:solidFill>
            </a:endParaRPr>
          </a:p>
        </p:txBody>
      </p:sp>
      <p:pic>
        <p:nvPicPr>
          <p:cNvPr id="2" name="图片 1"/>
          <p:cNvPicPr>
            <a:picLocks noChangeAspect="1"/>
          </p:cNvPicPr>
          <p:nvPr/>
        </p:nvPicPr>
        <p:blipFill>
          <a:blip r:embed="rId1"/>
          <a:stretch>
            <a:fillRect/>
          </a:stretch>
        </p:blipFill>
        <p:spPr>
          <a:xfrm>
            <a:off x="568325" y="981075"/>
            <a:ext cx="5417185" cy="4895850"/>
          </a:xfrm>
          <a:prstGeom prst="rect">
            <a:avLst/>
          </a:prstGeom>
        </p:spPr>
      </p:pic>
      <p:pic>
        <p:nvPicPr>
          <p:cNvPr id="5" name="图片 4"/>
          <p:cNvPicPr>
            <a:picLocks noChangeAspect="1"/>
          </p:cNvPicPr>
          <p:nvPr/>
        </p:nvPicPr>
        <p:blipFill>
          <a:blip r:embed="rId2"/>
          <a:stretch>
            <a:fillRect/>
          </a:stretch>
        </p:blipFill>
        <p:spPr>
          <a:xfrm>
            <a:off x="6097905" y="1054735"/>
            <a:ext cx="5495290" cy="462597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593090" y="802640"/>
            <a:ext cx="11099800" cy="531050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485735" y="163902"/>
            <a:ext cx="3424687" cy="461665"/>
          </a:xfrm>
          <a:prstGeom prst="rect">
            <a:avLst/>
          </a:prstGeom>
          <a:noFill/>
        </p:spPr>
        <p:txBody>
          <a:bodyPr wrap="square" rtlCol="0">
            <a:spAutoFit/>
          </a:bodyPr>
          <a:lstStyle/>
          <a:p>
            <a:r>
              <a:rPr lang="zh-CN" altLang="en-US" sz="2400" dirty="0">
                <a:solidFill>
                  <a:schemeClr val="bg1"/>
                </a:solidFill>
              </a:rPr>
              <a:t>第三个“国九条”</a:t>
            </a:r>
            <a:endParaRPr lang="zh-CN" altLang="en-US" sz="2400" dirty="0">
              <a:solidFill>
                <a:schemeClr val="bg1"/>
              </a:solidFill>
            </a:endParaRPr>
          </a:p>
        </p:txBody>
      </p:sp>
      <p:pic>
        <p:nvPicPr>
          <p:cNvPr id="7" name="图片 6"/>
          <p:cNvPicPr>
            <a:picLocks noChangeAspect="1"/>
          </p:cNvPicPr>
          <p:nvPr>
            <p:custDataLst>
              <p:tags r:id="rId1"/>
            </p:custDataLst>
          </p:nvPr>
        </p:nvPicPr>
        <p:blipFill>
          <a:blip r:embed="rId2"/>
          <a:stretch>
            <a:fillRect/>
          </a:stretch>
        </p:blipFill>
        <p:spPr>
          <a:xfrm>
            <a:off x="374015" y="164465"/>
            <a:ext cx="11600180" cy="6026785"/>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a:blip r:embed="rId2"/>
          <a:stretch>
            <a:fillRect/>
          </a:stretch>
        </p:blipFill>
        <p:spPr>
          <a:xfrm>
            <a:off x="56515" y="160020"/>
            <a:ext cx="12342495" cy="645033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525770" y="189865"/>
            <a:ext cx="3032760" cy="460375"/>
          </a:xfrm>
          <a:prstGeom prst="rect">
            <a:avLst/>
          </a:prstGeom>
          <a:noFill/>
        </p:spPr>
        <p:txBody>
          <a:bodyPr wrap="square" rtlCol="0">
            <a:spAutoFit/>
          </a:bodyPr>
          <a:lstStyle/>
          <a:p>
            <a:r>
              <a:rPr lang="zh-CN" altLang="en-US" sz="2400" dirty="0">
                <a:solidFill>
                  <a:schemeClr val="bg1"/>
                </a:solidFill>
              </a:rPr>
              <a:t>经传好课</a:t>
            </a:r>
            <a:endParaRPr lang="zh-CN" altLang="en-US" sz="2400" dirty="0">
              <a:solidFill>
                <a:schemeClr val="bg1"/>
              </a:solidFill>
            </a:endParaRPr>
          </a:p>
        </p:txBody>
      </p:sp>
      <p:pic>
        <p:nvPicPr>
          <p:cNvPr id="5" name="图片 4"/>
          <p:cNvPicPr>
            <a:picLocks noChangeAspect="1"/>
          </p:cNvPicPr>
          <p:nvPr/>
        </p:nvPicPr>
        <p:blipFill>
          <a:blip r:embed="rId1"/>
          <a:stretch>
            <a:fillRect/>
          </a:stretch>
        </p:blipFill>
        <p:spPr>
          <a:xfrm>
            <a:off x="546735" y="860425"/>
            <a:ext cx="11184255" cy="5117465"/>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a:blip r:embed="rId2"/>
          <a:stretch>
            <a:fillRect/>
          </a:stretch>
        </p:blipFill>
        <p:spPr>
          <a:xfrm>
            <a:off x="0" y="0"/>
            <a:ext cx="12191365" cy="6858000"/>
          </a:xfrm>
          <a:prstGeom prst="rect">
            <a:avLst/>
          </a:prstGeom>
        </p:spPr>
      </p:pic>
    </p:spTree>
    <p:custDataLst>
      <p:tags r:id="rId3"/>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90270" y="1332865"/>
            <a:ext cx="10290810" cy="2306955"/>
          </a:xfrm>
          <a:prstGeom prst="rect">
            <a:avLst/>
          </a:prstGeom>
          <a:noFill/>
        </p:spPr>
        <p:txBody>
          <a:bodyPr wrap="square" rtlCol="0">
            <a:spAutoFit/>
          </a:bodyPr>
          <a:lstStyle/>
          <a:p>
            <a:endParaRPr lang="en-US" altLang="zh-CN" sz="2400" dirty="0"/>
          </a:p>
          <a:p>
            <a:r>
              <a:rPr lang="en-US" altLang="zh-CN" sz="2400" dirty="0"/>
              <a:t>1</a:t>
            </a:r>
            <a:r>
              <a:rPr lang="zh-CN" altLang="en-US" sz="2400" dirty="0"/>
              <a:t>、控盘双突破（智能辅助线、</a:t>
            </a:r>
            <a:r>
              <a:rPr lang="en-US" altLang="zh-CN" sz="2400" dirty="0"/>
              <a:t>20</a:t>
            </a:r>
            <a:r>
              <a:rPr lang="zh-CN" altLang="en-US" sz="2400" dirty="0"/>
              <a:t>日、</a:t>
            </a:r>
            <a:r>
              <a:rPr lang="en-US" altLang="zh-CN" sz="2400" dirty="0"/>
              <a:t>10</a:t>
            </a:r>
            <a:r>
              <a:rPr lang="zh-CN" altLang="en-US" sz="2400" dirty="0"/>
              <a:t>日、</a:t>
            </a:r>
            <a:r>
              <a:rPr lang="en-US" altLang="zh-CN" sz="2400" dirty="0"/>
              <a:t>5</a:t>
            </a:r>
            <a:r>
              <a:rPr lang="zh-CN" altLang="en-US" sz="2400" dirty="0"/>
              <a:t>日均线），走向上的趋势</a:t>
            </a:r>
            <a:endParaRPr lang="en-US" altLang="zh-CN" sz="2400" dirty="0"/>
          </a:p>
          <a:p>
            <a:endParaRPr lang="en-US" altLang="zh-CN" sz="2400" dirty="0"/>
          </a:p>
          <a:p>
            <a:r>
              <a:rPr lang="en-US" altLang="zh-CN" sz="2400" dirty="0"/>
              <a:t>2</a:t>
            </a:r>
            <a:r>
              <a:rPr lang="zh-CN" altLang="en-US" sz="2400" dirty="0"/>
              <a:t>、主题猎手战法：结合热点、</a:t>
            </a:r>
            <a:r>
              <a:rPr lang="en-US" altLang="zh-CN" sz="2400" dirty="0"/>
              <a:t>L2</a:t>
            </a:r>
            <a:r>
              <a:rPr lang="zh-CN" altLang="en-US" sz="2400" dirty="0"/>
              <a:t>资金等指标</a:t>
            </a:r>
            <a:endParaRPr lang="en-US" altLang="zh-CN" sz="2400" dirty="0"/>
          </a:p>
          <a:p>
            <a:endParaRPr lang="en-US" altLang="zh-CN" sz="2400" dirty="0"/>
          </a:p>
          <a:p>
            <a:endParaRPr lang="zh-CN" altLang="en-US" sz="2400" dirty="0">
              <a:solidFill>
                <a:srgbClr val="FF0000"/>
              </a:solidFill>
            </a:endParaRPr>
          </a:p>
        </p:txBody>
      </p:sp>
      <p:sp>
        <p:nvSpPr>
          <p:cNvPr id="3" name="文本框 2"/>
          <p:cNvSpPr txBox="1"/>
          <p:nvPr/>
        </p:nvSpPr>
        <p:spPr>
          <a:xfrm>
            <a:off x="4873625" y="189865"/>
            <a:ext cx="3684905" cy="460375"/>
          </a:xfrm>
          <a:prstGeom prst="rect">
            <a:avLst/>
          </a:prstGeom>
          <a:noFill/>
        </p:spPr>
        <p:txBody>
          <a:bodyPr wrap="square" rtlCol="0">
            <a:spAutoFit/>
          </a:bodyPr>
          <a:lstStyle/>
          <a:p>
            <a:r>
              <a:rPr lang="zh-CN" altLang="en-US" sz="2400" dirty="0">
                <a:solidFill>
                  <a:schemeClr val="bg1"/>
                </a:solidFill>
              </a:rPr>
              <a:t>当前的操作思路</a:t>
            </a:r>
            <a:endParaRPr lang="zh-CN" altLang="en-US" sz="2400" dirty="0">
              <a:solidFill>
                <a:schemeClr val="bg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001770" y="736600"/>
            <a:ext cx="5784850" cy="5384800"/>
          </a:xfrm>
          <a:prstGeom prst="rect">
            <a:avLst/>
          </a:prstGeom>
          <a:noFill/>
        </p:spPr>
        <p:txBody>
          <a:bodyPr wrap="square" rtlCol="0">
            <a:spAutoFit/>
          </a:bodyPr>
          <a:lstStyle/>
          <a:p>
            <a:endParaRPr lang="en-US" altLang="zh-CN" sz="2400" dirty="0"/>
          </a:p>
          <a:p>
            <a:r>
              <a:rPr lang="zh-CN" altLang="en-US" sz="2000" dirty="0"/>
              <a:t>当你理解人心，你才理解市场。</a:t>
            </a:r>
            <a:endParaRPr lang="zh-CN" altLang="en-US" sz="2000" dirty="0"/>
          </a:p>
          <a:p>
            <a:endParaRPr lang="en-US" altLang="zh-CN" sz="2000" dirty="0"/>
          </a:p>
          <a:p>
            <a:r>
              <a:rPr lang="zh-CN" altLang="en-US" sz="2000" dirty="0"/>
              <a:t>你会发现：</a:t>
            </a:r>
            <a:endParaRPr lang="zh-CN" altLang="en-US" sz="2000" dirty="0"/>
          </a:p>
          <a:p>
            <a:endParaRPr lang="en-US" altLang="zh-CN" sz="2000" dirty="0"/>
          </a:p>
          <a:p>
            <a:r>
              <a:rPr lang="zh-CN" altLang="en-US" sz="2000" dirty="0"/>
              <a:t>大家很兴奋的时候，就是顶部附近</a:t>
            </a:r>
            <a:endParaRPr lang="zh-CN" altLang="en-US" sz="2000" dirty="0"/>
          </a:p>
          <a:p>
            <a:endParaRPr lang="en-US" altLang="zh-CN" sz="2000" dirty="0"/>
          </a:p>
          <a:p>
            <a:r>
              <a:rPr lang="zh-CN" altLang="en-US" sz="2000" dirty="0"/>
              <a:t>大家很绝望的时候，底部不远</a:t>
            </a:r>
            <a:endParaRPr lang="zh-CN" altLang="en-US" sz="2000" dirty="0"/>
          </a:p>
          <a:p>
            <a:endParaRPr lang="en-US" altLang="zh-CN" sz="2000" dirty="0"/>
          </a:p>
          <a:p>
            <a:r>
              <a:rPr lang="zh-CN" altLang="en-US" sz="2000" dirty="0"/>
              <a:t>大家都在喊风险的时候，其实风险不大</a:t>
            </a:r>
            <a:endParaRPr lang="zh-CN" altLang="en-US" sz="2000" dirty="0"/>
          </a:p>
          <a:p>
            <a:endParaRPr lang="en-US" altLang="zh-CN" sz="2000" dirty="0"/>
          </a:p>
          <a:p>
            <a:r>
              <a:rPr lang="zh-CN" altLang="en-US" sz="2000" dirty="0"/>
              <a:t>大家都在喊机会的时候，其实机会最小</a:t>
            </a:r>
            <a:endParaRPr lang="zh-CN" altLang="en-US" sz="2000" dirty="0"/>
          </a:p>
          <a:p>
            <a:endParaRPr lang="en-US" altLang="zh-CN" sz="2000" dirty="0"/>
          </a:p>
          <a:p>
            <a:r>
              <a:rPr lang="zh-CN" altLang="en-US" sz="2000" dirty="0"/>
              <a:t>行情从来不是</a:t>
            </a:r>
            <a:r>
              <a:rPr lang="en-US" altLang="zh-CN" sz="2000" dirty="0"/>
              <a:t> K </a:t>
            </a:r>
            <a:r>
              <a:rPr lang="zh-CN" altLang="en-US" sz="2000" dirty="0"/>
              <a:t>线里的秘密，</a:t>
            </a:r>
            <a:endParaRPr lang="zh-CN" altLang="en-US" sz="2000" dirty="0"/>
          </a:p>
          <a:p>
            <a:endParaRPr lang="en-US" altLang="zh-CN" sz="2000" dirty="0"/>
          </a:p>
          <a:p>
            <a:r>
              <a:rPr lang="zh-CN" altLang="en-US" sz="2000" dirty="0"/>
              <a:t>而是大众情绪的</a:t>
            </a:r>
            <a:r>
              <a:rPr lang="en-US" altLang="zh-CN" sz="2000" dirty="0"/>
              <a:t>“</a:t>
            </a:r>
            <a:r>
              <a:rPr lang="zh-CN" altLang="en-US" sz="2000" dirty="0"/>
              <a:t>平均值</a:t>
            </a:r>
            <a:r>
              <a:rPr lang="en-US" altLang="zh-CN" sz="2000" dirty="0"/>
              <a:t>”</a:t>
            </a:r>
            <a:r>
              <a:rPr lang="zh-CN" altLang="en-US" sz="2000" dirty="0"/>
              <a:t>。</a:t>
            </a:r>
            <a:endParaRPr lang="zh-CN" altLang="en-US" sz="2000" dirty="0"/>
          </a:p>
          <a:p>
            <a:endParaRPr lang="zh-CN" altLang="en-US" sz="2000" dirty="0">
              <a:solidFill>
                <a:srgbClr val="FF0000"/>
              </a:solidFill>
            </a:endParaRPr>
          </a:p>
        </p:txBody>
      </p:sp>
      <p:sp>
        <p:nvSpPr>
          <p:cNvPr id="3" name="文本框 2"/>
          <p:cNvSpPr txBox="1"/>
          <p:nvPr/>
        </p:nvSpPr>
        <p:spPr>
          <a:xfrm>
            <a:off x="4873625" y="189865"/>
            <a:ext cx="3684905" cy="460375"/>
          </a:xfrm>
          <a:prstGeom prst="rect">
            <a:avLst/>
          </a:prstGeom>
          <a:noFill/>
        </p:spPr>
        <p:txBody>
          <a:bodyPr wrap="square" rtlCol="0">
            <a:spAutoFit/>
          </a:bodyPr>
          <a:lstStyle/>
          <a:p>
            <a:r>
              <a:rPr lang="zh-CN" altLang="en-US" sz="2400" dirty="0">
                <a:solidFill>
                  <a:schemeClr val="bg1"/>
                </a:solidFill>
              </a:rPr>
              <a:t>精辟投资格言</a:t>
            </a:r>
            <a:endParaRPr lang="zh-CN" altLang="en-US" sz="2400" dirty="0">
              <a:solidFill>
                <a:schemeClr val="bg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55955" y="911225"/>
            <a:ext cx="11066780" cy="4636135"/>
          </a:xfrm>
          <a:prstGeom prst="rect">
            <a:avLst/>
          </a:prstGeom>
          <a:noFill/>
        </p:spPr>
        <p:txBody>
          <a:bodyPr wrap="square" rtlCol="0">
            <a:noAutofit/>
          </a:bodyPr>
          <a:lstStyle/>
          <a:p>
            <a:r>
              <a:rPr lang="en-US" altLang="zh-CN" sz="2000" dirty="0"/>
              <a:t>1</a:t>
            </a:r>
            <a:r>
              <a:rPr lang="zh-CN" altLang="en-US" sz="2000" dirty="0"/>
              <a:t>、端侧</a:t>
            </a:r>
            <a:r>
              <a:rPr lang="en-US" altLang="zh-CN" sz="2000" dirty="0"/>
              <a:t> AI</a:t>
            </a:r>
            <a:r>
              <a:rPr lang="zh-CN" altLang="en-US" sz="2000" dirty="0"/>
              <a:t>：</a:t>
            </a:r>
            <a:endParaRPr lang="zh-CN" altLang="en-US" sz="2000" dirty="0"/>
          </a:p>
          <a:p>
            <a:r>
              <a:rPr lang="zh-CN" altLang="en-US" sz="2000" dirty="0"/>
              <a:t>据媒体报道，作为首款搭载豆包手机助手的手机产品，努比亚</a:t>
            </a:r>
            <a:r>
              <a:rPr lang="en-US" altLang="zh-CN" sz="2000" dirty="0"/>
              <a:t>M153</a:t>
            </a:r>
            <a:r>
              <a:rPr lang="zh-CN" altLang="en-US" sz="2000" dirty="0"/>
              <a:t>目前已在中兴商城售罄，二手平台则溢价</a:t>
            </a:r>
            <a:r>
              <a:rPr lang="en-US" altLang="zh-CN" sz="2000" dirty="0"/>
              <a:t>300</a:t>
            </a:r>
            <a:r>
              <a:rPr lang="zh-CN" altLang="en-US" sz="2000" dirty="0"/>
              <a:t>元到</a:t>
            </a:r>
            <a:r>
              <a:rPr lang="en-US" altLang="zh-CN" sz="2000" dirty="0"/>
              <a:t>3500</a:t>
            </a:r>
            <a:r>
              <a:rPr lang="zh-CN" altLang="en-US" sz="2000" dirty="0"/>
              <a:t>元不等。豆包手机助手是以豆包</a:t>
            </a:r>
            <a:r>
              <a:rPr lang="en-US" altLang="zh-CN" sz="2000" dirty="0"/>
              <a:t>APP</a:t>
            </a:r>
            <a:r>
              <a:rPr lang="zh-CN" altLang="en-US" sz="2000" dirty="0"/>
              <a:t>为基础，与手机厂商在操作系统层面合作开发的</a:t>
            </a:r>
            <a:r>
              <a:rPr lang="en-US" altLang="zh-CN" sz="2000" dirty="0"/>
              <a:t>AI</a:t>
            </a:r>
            <a:r>
              <a:rPr lang="zh-CN" altLang="en-US" sz="2000" dirty="0"/>
              <a:t>助手软件。日前，字节跳动旗下豆包团队发布豆包手机助手技术预览版。</a:t>
            </a:r>
            <a:endParaRPr lang="zh-CN" altLang="en-US" sz="2000" dirty="0"/>
          </a:p>
          <a:p>
            <a:endParaRPr lang="en-US" altLang="zh-CN" sz="2000" dirty="0"/>
          </a:p>
          <a:p>
            <a:r>
              <a:rPr lang="en-US" altLang="zh-CN" sz="2000" dirty="0"/>
              <a:t>2</a:t>
            </a:r>
            <a:r>
              <a:rPr lang="zh-CN" altLang="en-US" sz="2000" dirty="0"/>
              <a:t>、锂电池：</a:t>
            </a:r>
            <a:endParaRPr lang="zh-CN" altLang="en-US" sz="2000" dirty="0"/>
          </a:p>
          <a:p>
            <a:endParaRPr lang="zh-CN" altLang="en-US" sz="2000" dirty="0"/>
          </a:p>
          <a:p>
            <a:r>
              <a:rPr lang="zh-CN" altLang="en-US" sz="2000" dirty="0"/>
              <a:t>有报道称，磷酸铁锂行业正在发生一场集体提价行动。对此，记者以投资者身份致电龙蟠科技时，接线工作人员确认，近期行业确实有相关涨价的行情，目前公司销售人员也正在和客户积极沟通涨价事由。该工作人员直言，当前磷酸铁锂的原材料价格上涨，磷酸铁锂行业利润空间承压，叠加市场需求持续扩大，价格上涨是行业必然趋势。</a:t>
            </a:r>
            <a:r>
              <a:rPr lang="en-US" altLang="zh-CN" sz="2000" dirty="0"/>
              <a:t>“</a:t>
            </a:r>
            <a:r>
              <a:rPr lang="zh-CN" altLang="en-US" sz="2000" dirty="0"/>
              <a:t>公司对磷酸铁锂未来价格走势比较乐观</a:t>
            </a:r>
            <a:r>
              <a:rPr lang="en-US" altLang="zh-CN" sz="2000" dirty="0"/>
              <a:t>”</a:t>
            </a:r>
            <a:r>
              <a:rPr lang="zh-CN" altLang="en-US" sz="2000" dirty="0"/>
              <a:t>。</a:t>
            </a:r>
            <a:endParaRPr lang="zh-CN" altLang="en-US" sz="2000" dirty="0"/>
          </a:p>
        </p:txBody>
      </p:sp>
      <p:sp>
        <p:nvSpPr>
          <p:cNvPr id="3" name="文本框 2"/>
          <p:cNvSpPr txBox="1"/>
          <p:nvPr/>
        </p:nvSpPr>
        <p:spPr>
          <a:xfrm>
            <a:off x="4873625" y="189865"/>
            <a:ext cx="4566285" cy="460375"/>
          </a:xfrm>
          <a:prstGeom prst="rect">
            <a:avLst/>
          </a:prstGeom>
          <a:noFill/>
        </p:spPr>
        <p:txBody>
          <a:bodyPr wrap="square" rtlCol="0">
            <a:spAutoFit/>
          </a:bodyPr>
          <a:lstStyle/>
          <a:p>
            <a:r>
              <a:rPr lang="zh-CN" altLang="en-US" sz="2400" dirty="0">
                <a:solidFill>
                  <a:schemeClr val="bg1"/>
                </a:solidFill>
              </a:rPr>
              <a:t>今日热门消息解读</a:t>
            </a:r>
            <a:endParaRPr lang="zh-CN" altLang="en-US" sz="2400" dirty="0">
              <a:solidFill>
                <a:schemeClr val="bg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127760" y="974725"/>
            <a:ext cx="10701655" cy="4636135"/>
          </a:xfrm>
          <a:prstGeom prst="rect">
            <a:avLst/>
          </a:prstGeom>
          <a:noFill/>
        </p:spPr>
        <p:txBody>
          <a:bodyPr wrap="square" rtlCol="0">
            <a:noAutofit/>
          </a:bodyPr>
          <a:lstStyle/>
          <a:p>
            <a:r>
              <a:rPr lang="en-US" altLang="zh-CN" sz="2000" dirty="0"/>
              <a:t>3</a:t>
            </a:r>
            <a:r>
              <a:rPr lang="zh-CN" altLang="en-US" sz="2000" dirty="0"/>
              <a:t>、医药：</a:t>
            </a:r>
            <a:endParaRPr lang="zh-CN" altLang="en-US" sz="2000" dirty="0"/>
          </a:p>
          <a:p>
            <a:endParaRPr lang="zh-CN" altLang="en-US" sz="2000" dirty="0"/>
          </a:p>
          <a:p>
            <a:r>
              <a:rPr lang="en-US" altLang="zh-CN" sz="2000" dirty="0"/>
              <a:t>12</a:t>
            </a:r>
            <a:r>
              <a:rPr lang="zh-CN" altLang="en-US" sz="2000" dirty="0"/>
              <a:t>月</a:t>
            </a:r>
            <a:r>
              <a:rPr lang="en-US" altLang="zh-CN" sz="2000" dirty="0"/>
              <a:t>2</a:t>
            </a:r>
            <a:r>
              <a:rPr lang="zh-CN" altLang="en-US" sz="2000" dirty="0"/>
              <a:t>日，中国药品价格登记系统在北京正式上线运行。记者获悉，这是国家医保局首次建立独立于省级挂网与医保谈判体系之外的价格登记平台，采取</a:t>
            </a:r>
            <a:r>
              <a:rPr lang="en-US" altLang="zh-CN" sz="2000" dirty="0"/>
              <a:t>“</a:t>
            </a:r>
            <a:r>
              <a:rPr lang="zh-CN" altLang="en-US" sz="2000" dirty="0"/>
              <a:t>一地受理、全国共享、全球公开</a:t>
            </a:r>
            <a:r>
              <a:rPr lang="en-US" altLang="zh-CN" sz="2000" dirty="0"/>
              <a:t>”</a:t>
            </a:r>
            <a:r>
              <a:rPr lang="zh-CN" altLang="en-US" sz="2000" dirty="0"/>
              <a:t>的模式，旨在为中国创新药提供一个面向全球、权威、规范、透明的市场价格登记场景。随着药登系统启动，中国创新药国际化长期面临的</a:t>
            </a:r>
            <a:r>
              <a:rPr lang="en-US" altLang="zh-CN" sz="2000" dirty="0"/>
              <a:t>“</a:t>
            </a:r>
            <a:r>
              <a:rPr lang="zh-CN" altLang="en-US" sz="2000" dirty="0"/>
              <a:t>缺乏可参考的中国市场标价</a:t>
            </a:r>
            <a:r>
              <a:rPr lang="en-US" altLang="zh-CN" sz="2000" dirty="0"/>
              <a:t>”</a:t>
            </a:r>
            <a:r>
              <a:rPr lang="zh-CN" altLang="en-US" sz="2000" dirty="0"/>
              <a:t>问题有望被根本性解决。</a:t>
            </a:r>
            <a:endParaRPr lang="zh-CN" altLang="en-US" sz="2000" dirty="0"/>
          </a:p>
        </p:txBody>
      </p:sp>
      <p:sp>
        <p:nvSpPr>
          <p:cNvPr id="3" name="文本框 2"/>
          <p:cNvSpPr txBox="1"/>
          <p:nvPr/>
        </p:nvSpPr>
        <p:spPr>
          <a:xfrm>
            <a:off x="4873625" y="189865"/>
            <a:ext cx="4566285" cy="460375"/>
          </a:xfrm>
          <a:prstGeom prst="rect">
            <a:avLst/>
          </a:prstGeom>
          <a:noFill/>
        </p:spPr>
        <p:txBody>
          <a:bodyPr wrap="square" rtlCol="0">
            <a:spAutoFit/>
          </a:bodyPr>
          <a:lstStyle/>
          <a:p>
            <a:r>
              <a:rPr lang="zh-CN" altLang="en-US" sz="2400" dirty="0">
                <a:solidFill>
                  <a:schemeClr val="bg1"/>
                </a:solidFill>
              </a:rPr>
              <a:t>今日热门消息解读</a:t>
            </a:r>
            <a:endParaRPr lang="zh-CN" altLang="en-US" sz="2400" dirty="0">
              <a:solidFill>
                <a:schemeClr val="bg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134745" y="960755"/>
            <a:ext cx="10610215" cy="3655695"/>
          </a:xfrm>
          <a:prstGeom prst="rect">
            <a:avLst/>
          </a:prstGeom>
          <a:noFill/>
        </p:spPr>
        <p:txBody>
          <a:bodyPr wrap="square" rtlCol="0">
            <a:noAutofit/>
          </a:bodyPr>
          <a:lstStyle/>
          <a:p>
            <a:r>
              <a:rPr lang="zh-CN" sz="2000" dirty="0"/>
              <a:t>仓位：五成</a:t>
            </a:r>
            <a:r>
              <a:rPr lang="en-US" altLang="zh-CN" sz="2000" dirty="0"/>
              <a:t>——</a:t>
            </a:r>
            <a:r>
              <a:rPr lang="zh-CN" altLang="en-US" sz="2000" dirty="0"/>
              <a:t>七成</a:t>
            </a:r>
            <a:endParaRPr lang="zh-CN" sz="2000" dirty="0"/>
          </a:p>
          <a:p>
            <a:endParaRPr lang="zh-CN" altLang="en-US" sz="2000" dirty="0"/>
          </a:p>
          <a:p>
            <a:r>
              <a:rPr lang="zh-CN" altLang="en-US" sz="2000" dirty="0"/>
              <a:t>策略：两个中线个股，两个短线个股</a:t>
            </a:r>
            <a:endParaRPr lang="zh-CN" altLang="en-US" sz="2000" dirty="0"/>
          </a:p>
          <a:p>
            <a:r>
              <a:rPr lang="zh-CN" altLang="en-US" sz="2000" dirty="0"/>
              <a:t> </a:t>
            </a:r>
            <a:r>
              <a:rPr lang="en-US" altLang="zh-CN" sz="2000" dirty="0"/>
              <a:t>            </a:t>
            </a:r>
            <a:endParaRPr lang="en-US" altLang="zh-CN" sz="2000" dirty="0"/>
          </a:p>
          <a:p>
            <a:r>
              <a:rPr lang="en-US" altLang="zh-CN" sz="2000" dirty="0"/>
              <a:t>             </a:t>
            </a:r>
            <a:r>
              <a:rPr lang="zh-CN" altLang="en-US" sz="2000" dirty="0"/>
              <a:t>或者，三个中线、吃波段收益，一个短线</a:t>
            </a:r>
            <a:endParaRPr lang="zh-CN" altLang="en-US" sz="2000" dirty="0"/>
          </a:p>
          <a:p>
            <a:endParaRPr lang="zh-CN" altLang="en-US" sz="2000" dirty="0"/>
          </a:p>
          <a:p>
            <a:r>
              <a:rPr lang="en-US" altLang="zh-CN" sz="2000" dirty="0"/>
              <a:t>             </a:t>
            </a:r>
            <a:r>
              <a:rPr lang="zh-CN" altLang="en-US" sz="2000" dirty="0"/>
              <a:t>剩余资金灵活做</a:t>
            </a:r>
            <a:r>
              <a:rPr lang="en-US" altLang="zh-CN" sz="2000" dirty="0"/>
              <a:t>T</a:t>
            </a:r>
            <a:endParaRPr lang="zh-CN" altLang="en-US" sz="2000" dirty="0"/>
          </a:p>
          <a:p>
            <a:endParaRPr lang="zh-CN" altLang="en-US" sz="2400" dirty="0"/>
          </a:p>
          <a:p>
            <a:r>
              <a:rPr lang="zh-CN" altLang="en-US" sz="2400" dirty="0"/>
              <a:t>持续拉升连板股、极致抱团趋势股、低吸高活跃强势股、</a:t>
            </a:r>
            <a:endParaRPr lang="zh-CN" altLang="en-US" sz="2400" dirty="0"/>
          </a:p>
          <a:p>
            <a:endParaRPr lang="zh-CN" altLang="en-US" sz="2400" dirty="0"/>
          </a:p>
          <a:p>
            <a:r>
              <a:rPr lang="zh-CN" altLang="en-US" sz="2400" dirty="0"/>
              <a:t>潜伏利好消息政策个股、耐心持有优质个股、平铺首板个股</a:t>
            </a:r>
            <a:endParaRPr lang="zh-CN" altLang="en-US" sz="2400" dirty="0"/>
          </a:p>
          <a:p>
            <a:endParaRPr lang="zh-CN" altLang="en-US" sz="2400" dirty="0"/>
          </a:p>
          <a:p>
            <a:endParaRPr lang="zh-CN" altLang="en-US" sz="2400" dirty="0"/>
          </a:p>
          <a:p>
            <a:endParaRPr lang="en-US" altLang="zh-CN" sz="2400" dirty="0"/>
          </a:p>
          <a:p>
            <a:endParaRPr lang="zh-CN" altLang="en-US" sz="2400" dirty="0"/>
          </a:p>
        </p:txBody>
      </p:sp>
      <p:sp>
        <p:nvSpPr>
          <p:cNvPr id="3" name="文本框 2"/>
          <p:cNvSpPr txBox="1"/>
          <p:nvPr/>
        </p:nvSpPr>
        <p:spPr>
          <a:xfrm>
            <a:off x="4873625" y="189865"/>
            <a:ext cx="3684905" cy="460375"/>
          </a:xfrm>
          <a:prstGeom prst="rect">
            <a:avLst/>
          </a:prstGeom>
          <a:noFill/>
        </p:spPr>
        <p:txBody>
          <a:bodyPr wrap="square" rtlCol="0">
            <a:spAutoFit/>
          </a:bodyPr>
          <a:lstStyle/>
          <a:p>
            <a:r>
              <a:rPr lang="zh-CN" altLang="en-US" sz="2400" dirty="0">
                <a:solidFill>
                  <a:schemeClr val="bg1"/>
                </a:solidFill>
              </a:rPr>
              <a:t>操作策略</a:t>
            </a:r>
            <a:endParaRPr lang="zh-CN" altLang="en-US" sz="2400" dirty="0">
              <a:solidFill>
                <a:schemeClr val="bg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873625" y="189865"/>
            <a:ext cx="3684905" cy="460375"/>
          </a:xfrm>
          <a:prstGeom prst="rect">
            <a:avLst/>
          </a:prstGeom>
          <a:noFill/>
        </p:spPr>
        <p:txBody>
          <a:bodyPr wrap="square" rtlCol="0">
            <a:spAutoFit/>
          </a:bodyPr>
          <a:lstStyle/>
          <a:p>
            <a:r>
              <a:rPr lang="zh-CN" altLang="en-US" sz="2400" dirty="0">
                <a:solidFill>
                  <a:schemeClr val="bg1"/>
                </a:solidFill>
              </a:rPr>
              <a:t>风口</a:t>
            </a:r>
            <a:r>
              <a:rPr lang="en-US" altLang="zh-CN" sz="2400" dirty="0">
                <a:solidFill>
                  <a:schemeClr val="bg1"/>
                </a:solidFill>
              </a:rPr>
              <a:t>——</a:t>
            </a:r>
            <a:r>
              <a:rPr lang="zh-CN" altLang="en-US" sz="2400" dirty="0">
                <a:solidFill>
                  <a:schemeClr val="bg1"/>
                </a:solidFill>
              </a:rPr>
              <a:t>端侧</a:t>
            </a:r>
            <a:r>
              <a:rPr lang="en-US" altLang="zh-CN" sz="2400" dirty="0">
                <a:solidFill>
                  <a:schemeClr val="bg1"/>
                </a:solidFill>
              </a:rPr>
              <a:t>ai</a:t>
            </a:r>
            <a:endParaRPr lang="en-US" altLang="zh-CN" sz="2400" dirty="0">
              <a:solidFill>
                <a:schemeClr val="bg1"/>
              </a:solidFill>
            </a:endParaRPr>
          </a:p>
        </p:txBody>
      </p:sp>
      <p:pic>
        <p:nvPicPr>
          <p:cNvPr id="4" name="图片 3"/>
          <p:cNvPicPr>
            <a:picLocks noChangeAspect="1"/>
          </p:cNvPicPr>
          <p:nvPr/>
        </p:nvPicPr>
        <p:blipFill>
          <a:blip r:embed="rId1"/>
          <a:stretch>
            <a:fillRect/>
          </a:stretch>
        </p:blipFill>
        <p:spPr>
          <a:xfrm>
            <a:off x="438150" y="984885"/>
            <a:ext cx="5309235" cy="4680585"/>
          </a:xfrm>
          <a:prstGeom prst="rect">
            <a:avLst/>
          </a:prstGeom>
        </p:spPr>
      </p:pic>
      <p:pic>
        <p:nvPicPr>
          <p:cNvPr id="5" name="图片 4"/>
          <p:cNvPicPr>
            <a:picLocks noChangeAspect="1"/>
          </p:cNvPicPr>
          <p:nvPr/>
        </p:nvPicPr>
        <p:blipFill>
          <a:blip r:embed="rId2"/>
          <a:stretch>
            <a:fillRect/>
          </a:stretch>
        </p:blipFill>
        <p:spPr>
          <a:xfrm>
            <a:off x="6315710" y="774065"/>
            <a:ext cx="5086350" cy="489077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873625" y="189865"/>
            <a:ext cx="3684905" cy="460375"/>
          </a:xfrm>
          <a:prstGeom prst="rect">
            <a:avLst/>
          </a:prstGeom>
          <a:noFill/>
        </p:spPr>
        <p:txBody>
          <a:bodyPr wrap="square" rtlCol="0">
            <a:spAutoFit/>
          </a:bodyPr>
          <a:lstStyle/>
          <a:p>
            <a:r>
              <a:rPr lang="zh-CN" altLang="en-US" sz="2400" dirty="0">
                <a:solidFill>
                  <a:schemeClr val="bg1"/>
                </a:solidFill>
              </a:rPr>
              <a:t>风口</a:t>
            </a:r>
            <a:r>
              <a:rPr lang="en-US" altLang="zh-CN" sz="2400" dirty="0">
                <a:solidFill>
                  <a:schemeClr val="bg1"/>
                </a:solidFill>
              </a:rPr>
              <a:t>——</a:t>
            </a:r>
            <a:r>
              <a:rPr lang="zh-CN" altLang="en-US" sz="2400" dirty="0">
                <a:solidFill>
                  <a:schemeClr val="bg1"/>
                </a:solidFill>
              </a:rPr>
              <a:t>端侧</a:t>
            </a:r>
            <a:r>
              <a:rPr lang="en-US" altLang="zh-CN" sz="2400" dirty="0">
                <a:solidFill>
                  <a:schemeClr val="bg1"/>
                </a:solidFill>
              </a:rPr>
              <a:t>ai</a:t>
            </a:r>
            <a:endParaRPr lang="en-US" altLang="zh-CN" sz="2400" dirty="0">
              <a:solidFill>
                <a:schemeClr val="bg1"/>
              </a:solidFill>
            </a:endParaRPr>
          </a:p>
        </p:txBody>
      </p:sp>
      <p:pic>
        <p:nvPicPr>
          <p:cNvPr id="4" name="图片 3"/>
          <p:cNvPicPr>
            <a:picLocks noChangeAspect="1"/>
          </p:cNvPicPr>
          <p:nvPr/>
        </p:nvPicPr>
        <p:blipFill>
          <a:blip r:embed="rId1"/>
          <a:stretch>
            <a:fillRect/>
          </a:stretch>
        </p:blipFill>
        <p:spPr>
          <a:xfrm>
            <a:off x="3234055" y="934085"/>
            <a:ext cx="6025515" cy="52070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54710" y="1033780"/>
            <a:ext cx="10536555" cy="4373245"/>
          </a:xfrm>
          <a:prstGeom prst="rect">
            <a:avLst/>
          </a:prstGeom>
          <a:noFill/>
        </p:spPr>
        <p:txBody>
          <a:bodyPr wrap="square" rtlCol="0">
            <a:noAutofit/>
          </a:bodyPr>
          <a:lstStyle/>
          <a:p>
            <a:endParaRPr lang="zh-CN" sz="2000" dirty="0"/>
          </a:p>
          <a:p>
            <a:r>
              <a:rPr lang="en-US" altLang="zh-CN" sz="2000" dirty="0"/>
              <a:t>1</a:t>
            </a:r>
            <a:r>
              <a:rPr lang="zh-CN" altLang="en-US" sz="2000" dirty="0"/>
              <a:t>、周一</a:t>
            </a:r>
            <a:r>
              <a:rPr lang="zh-CN" altLang="en-US" sz="2000" dirty="0">
                <a:solidFill>
                  <a:srgbClr val="FF0000"/>
                </a:solidFill>
              </a:rPr>
              <a:t>最强风口</a:t>
            </a:r>
            <a:r>
              <a:rPr lang="zh-CN" altLang="en-US" sz="2000" dirty="0"/>
              <a:t>：选择当日涨停板个股最多的板块，当日最强的风口</a:t>
            </a:r>
            <a:endParaRPr lang="zh-CN" altLang="en-US" sz="2000" dirty="0"/>
          </a:p>
          <a:p>
            <a:r>
              <a:rPr lang="en-US" altLang="zh-CN" sz="2000" dirty="0"/>
              <a:t>2</a:t>
            </a:r>
            <a:r>
              <a:rPr lang="zh-CN" altLang="en-US" sz="2000" dirty="0"/>
              <a:t>、周二</a:t>
            </a:r>
            <a:r>
              <a:rPr lang="zh-CN" altLang="en-US" sz="2000" dirty="0">
                <a:solidFill>
                  <a:srgbClr val="FF0000"/>
                </a:solidFill>
              </a:rPr>
              <a:t>主题风口</a:t>
            </a:r>
            <a:r>
              <a:rPr lang="zh-CN" altLang="en-US" sz="2000" dirty="0"/>
              <a:t>：选择当日主题猎手最强的主题，挖掘最强的两个股票</a:t>
            </a:r>
            <a:endParaRPr lang="zh-CN" altLang="en-US" sz="2000" dirty="0"/>
          </a:p>
          <a:p>
            <a:endParaRPr lang="zh-CN" altLang="en-US" sz="2000" dirty="0"/>
          </a:p>
          <a:p>
            <a:r>
              <a:rPr lang="en-US" altLang="zh-CN" sz="2000" dirty="0"/>
              <a:t>3</a:t>
            </a:r>
            <a:r>
              <a:rPr lang="zh-CN" altLang="en-US" sz="2000" dirty="0"/>
              <a:t>、周三</a:t>
            </a:r>
            <a:r>
              <a:rPr lang="zh-CN" altLang="en-US" sz="2000" dirty="0">
                <a:solidFill>
                  <a:srgbClr val="FF0000"/>
                </a:solidFill>
              </a:rPr>
              <a:t>资金风口</a:t>
            </a:r>
            <a:r>
              <a:rPr lang="zh-CN" altLang="en-US" sz="2000" dirty="0"/>
              <a:t>：选择当日行业板块，主力净买额第一名或第二名的板块</a:t>
            </a:r>
            <a:endParaRPr lang="zh-CN" altLang="en-US" sz="2000" dirty="0"/>
          </a:p>
          <a:p>
            <a:r>
              <a:rPr lang="en-US" altLang="zh-CN" sz="2000" dirty="0"/>
              <a:t>4</a:t>
            </a:r>
            <a:r>
              <a:rPr lang="zh-CN" altLang="en-US" sz="2000" dirty="0"/>
              <a:t>、周四</a:t>
            </a:r>
            <a:r>
              <a:rPr lang="zh-CN" altLang="en-US" sz="2000" dirty="0">
                <a:solidFill>
                  <a:srgbClr val="FF0000"/>
                </a:solidFill>
              </a:rPr>
              <a:t>逻辑风口</a:t>
            </a:r>
            <a:r>
              <a:rPr lang="zh-CN" altLang="en-US" sz="2000" dirty="0"/>
              <a:t>：结合当日或近几日逻辑逐渐发酵的风口，博弈周末发酵</a:t>
            </a:r>
            <a:endParaRPr lang="zh-CN" altLang="en-US" sz="2000" dirty="0"/>
          </a:p>
          <a:p>
            <a:r>
              <a:rPr lang="zh-CN" altLang="en-US" sz="2000" dirty="0"/>
              <a:t>四个不同维度的逻辑，每天筛选出强风口、强个股，为投资保驾护航，助力</a:t>
            </a:r>
            <a:r>
              <a:rPr lang="zh-CN" altLang="en-US" sz="2000" dirty="0">
                <a:solidFill>
                  <a:srgbClr val="FF0000"/>
                </a:solidFill>
              </a:rPr>
              <a:t>账户长虹</a:t>
            </a:r>
            <a:endParaRPr lang="zh-CN" altLang="en-US" sz="2000" dirty="0">
              <a:solidFill>
                <a:srgbClr val="FF0000"/>
              </a:solidFill>
            </a:endParaRPr>
          </a:p>
          <a:p>
            <a:endParaRPr lang="zh-CN" altLang="en-US" sz="2000" dirty="0">
              <a:solidFill>
                <a:srgbClr val="FF0000"/>
              </a:solidFill>
            </a:endParaRPr>
          </a:p>
          <a:p>
            <a:r>
              <a:rPr lang="zh-CN" altLang="en-US" dirty="0"/>
              <a:t>用户收益案例：以上为特定客户、特定时间区间的历史业绩，个别情况不代表普遍现象，个股历史涨幅不预示其未来表现，过往收益亦不代表未来收益承诺。市场有风险，投资需谨慎！</a:t>
            </a:r>
            <a:endParaRPr lang="zh-CN" altLang="en-US" dirty="0"/>
          </a:p>
          <a:p>
            <a:endParaRPr lang="en-US" altLang="zh-CN" dirty="0"/>
          </a:p>
          <a:p>
            <a:r>
              <a:rPr lang="zh-CN" altLang="en-US" dirty="0"/>
              <a:t>个股案例涨幅回访：以上为特定条件、特定时间区间下的部分案例展示，不代表普遍现象，个股历史涨幅不预示其未来表现，过往收益亦不代表未来收益承诺。市场有风险，投资需谨慎！</a:t>
            </a:r>
            <a:endParaRPr lang="zh-CN" altLang="en-US" dirty="0"/>
          </a:p>
          <a:p>
            <a:endParaRPr lang="zh-CN" altLang="en-US" dirty="0"/>
          </a:p>
          <a:p>
            <a:endParaRPr lang="zh-CN" altLang="en-US" sz="2400" dirty="0"/>
          </a:p>
          <a:p>
            <a:endParaRPr lang="en-US" altLang="zh-CN" sz="2400" dirty="0"/>
          </a:p>
          <a:p>
            <a:endParaRPr lang="zh-CN" altLang="en-US" sz="2400" dirty="0"/>
          </a:p>
        </p:txBody>
      </p:sp>
      <p:sp>
        <p:nvSpPr>
          <p:cNvPr id="3" name="文本框 2"/>
          <p:cNvSpPr txBox="1"/>
          <p:nvPr/>
        </p:nvSpPr>
        <p:spPr>
          <a:xfrm>
            <a:off x="4101465" y="189865"/>
            <a:ext cx="4457065" cy="460375"/>
          </a:xfrm>
          <a:prstGeom prst="rect">
            <a:avLst/>
          </a:prstGeom>
          <a:noFill/>
        </p:spPr>
        <p:txBody>
          <a:bodyPr wrap="square" rtlCol="0">
            <a:spAutoFit/>
          </a:bodyPr>
          <a:lstStyle/>
          <a:p>
            <a:r>
              <a:rPr lang="zh-CN" altLang="en-US" sz="2400" dirty="0">
                <a:solidFill>
                  <a:schemeClr val="bg1"/>
                </a:solidFill>
              </a:rPr>
              <a:t>风口狙击</a:t>
            </a:r>
            <a:r>
              <a:rPr lang="en-US" altLang="zh-CN" sz="2400" dirty="0">
                <a:solidFill>
                  <a:schemeClr val="bg1"/>
                </a:solidFill>
              </a:rPr>
              <a:t>——</a:t>
            </a:r>
            <a:r>
              <a:rPr lang="zh-CN" altLang="en-US" sz="2400" dirty="0">
                <a:solidFill>
                  <a:schemeClr val="bg1"/>
                </a:solidFill>
              </a:rPr>
              <a:t>为投资保驾护航</a:t>
            </a:r>
            <a:endParaRPr lang="zh-CN" altLang="en-US" sz="2400" dirty="0">
              <a:solidFill>
                <a:schemeClr val="bg1"/>
              </a:solidFill>
            </a:endParaRPr>
          </a:p>
        </p:txBody>
      </p:sp>
    </p:spTree>
  </p:cSld>
  <p:clrMapOvr>
    <a:masterClrMapping/>
  </p:clrMapOvr>
</p:sld>
</file>

<file path=ppt/tags/tag1.xml><?xml version="1.0" encoding="utf-8"?>
<p:tagLst xmlns:p="http://schemas.openxmlformats.org/presentationml/2006/main">
  <p:tag name="KSO_WM_UNIT_PLACING_PICTURE_USER_VIEWPORT" val="{&quot;height&quot;:10168,&quot;width&quot;:18489}"/>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UNIT_PLACING_PICTURE_USER_VIEWPORT" val="{&quot;height&quot;:520,&quot;width&quot;:2400}"/>
</p:tagLst>
</file>

<file path=ppt/tags/tag20.xml><?xml version="1.0" encoding="utf-8"?>
<p:tagLst xmlns:p="http://schemas.openxmlformats.org/presentationml/2006/main">
  <p:tag name="KSO_WM_BEAUTIFY_FLAG" val="#wm#"/>
  <p:tag name="KSO_WM_TEMPLATE_CATEGORY" val="custom"/>
  <p:tag name="KSO_WM_TEMPLATE_INDEX" val="20205081"/>
</p:tagLst>
</file>

<file path=ppt/tags/tag21.xml><?xml version="1.0" encoding="utf-8"?>
<p:tagLst xmlns:p="http://schemas.openxmlformats.org/presentationml/2006/main">
  <p:tag name="COMMONDATA" val="eyJoZGlkIjoiOTAzOTQ3MTIxNjU3MzE4MjhmYTQyMTMwMmMzMTJiOWQifQ=="/>
  <p:tag name="commondata" val="eyJoZGlkIjoiNjMzMjYwMjkzODUxNmM2MmM0YjA0NGU5OGU1OGIwOGMifQ=="/>
</p:tagLst>
</file>

<file path=ppt/tags/tag3.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WPS">
  <a:themeElements>
    <a:clrScheme name="WPS">
      <a:dk1>
        <a:srgbClr val="000000"/>
      </a:dk1>
      <a:lt1>
        <a:srgbClr val="FFFFFF"/>
      </a:lt1>
      <a:dk2>
        <a:srgbClr val="0F1423"/>
      </a:dk2>
      <a:lt2>
        <a:srgbClr val="FFFFFF"/>
      </a:lt2>
      <a:accent1>
        <a:srgbClr val="4874CB"/>
      </a:accent1>
      <a:accent2>
        <a:srgbClr val="E6724B"/>
      </a:accent2>
      <a:accent3>
        <a:srgbClr val="EFBB1F"/>
      </a:accent3>
      <a:accent4>
        <a:srgbClr val="75BD42"/>
      </a:accent4>
      <a:accent5>
        <a:srgbClr val="30C0B4"/>
      </a:accent5>
      <a:accent6>
        <a:srgbClr val="E05269"/>
      </a:accent6>
      <a:hlink>
        <a:srgbClr val="0026E5"/>
      </a:hlink>
      <a:folHlink>
        <a:srgbClr val="7E1FAD"/>
      </a:folHlink>
    </a:clrScheme>
    <a:fontScheme name="WPS">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1296</Words>
  <Application>WPS 演示</Application>
  <PresentationFormat>宽屏</PresentationFormat>
  <Paragraphs>112</Paragraphs>
  <Slides>18</Slides>
  <Notes>0</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18</vt:i4>
      </vt:variant>
    </vt:vector>
  </HeadingPairs>
  <TitlesOfParts>
    <vt:vector size="31" baseType="lpstr">
      <vt:lpstr>Arial</vt:lpstr>
      <vt:lpstr>宋体</vt:lpstr>
      <vt:lpstr>Wingdings</vt:lpstr>
      <vt:lpstr>思源黑体 CN Medium</vt:lpstr>
      <vt:lpstr>黑体</vt:lpstr>
      <vt:lpstr>思源黑体 CN Heavy</vt:lpstr>
      <vt:lpstr>思源黑体 CN Bold</vt:lpstr>
      <vt:lpstr>微软雅黑</vt:lpstr>
      <vt:lpstr>思源黑体 CN Normal</vt:lpstr>
      <vt:lpstr>Calibri</vt:lpstr>
      <vt:lpstr>Arial Unicode MS</vt:lpstr>
      <vt:lpstr>等线</vt:lpstr>
      <vt:lpstr>WPS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A陈小渊</cp:lastModifiedBy>
  <cp:revision>340</cp:revision>
  <dcterms:created xsi:type="dcterms:W3CDTF">2024-06-11T06:30:00Z</dcterms:created>
  <dcterms:modified xsi:type="dcterms:W3CDTF">2025-12-03T00:55:22Z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C7704E933E1A4A679033E90DEAB49B71_12</vt:lpwstr>
  </property>
  <property fmtid="{D5CDD505-2E9C-101B-9397-08002B2CF9AE}" pid="3" name="KSOProductBuildVer">
    <vt:lpwstr>2052-12.1.0.23542</vt:lpwstr>
  </property>
</Properties>
</file>