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63" r:id="rId3"/>
    <p:sldId id="4274" r:id="rId4"/>
    <p:sldId id="4407" r:id="rId5"/>
    <p:sldId id="4391" r:id="rId6"/>
    <p:sldId id="4375" r:id="rId7"/>
    <p:sldId id="4377" r:id="rId8"/>
    <p:sldId id="4376" r:id="rId9"/>
    <p:sldId id="4357" r:id="rId10"/>
    <p:sldId id="4272" r:id="rId11"/>
    <p:sldId id="4270" r:id="rId12"/>
    <p:sldId id="4278" r:id="rId13"/>
    <p:sldId id="4339" r:id="rId14"/>
    <p:sldId id="4269" r:id="rId15"/>
    <p:sldId id="4271" r:id="rId16"/>
    <p:sldId id="1341" r:id="rId17"/>
    <p:sldId id="4241" r:id="rId18"/>
    <p:sldId id="4260" r:id="rId19"/>
    <p:sldId id="4261" r:id="rId20"/>
    <p:sldId id="270"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28.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2.xml"/><Relationship Id="rId3"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7.xml"/><Relationship Id="rId2" Type="http://schemas.openxmlformats.org/officeDocument/2006/relationships/image" Target="../media/image17.png"/><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1198880"/>
          </a:xfrm>
          <a:prstGeom prst="rect">
            <a:avLst/>
          </a:prstGeom>
          <a:noFill/>
        </p:spPr>
        <p:txBody>
          <a:bodyPr wrap="square" rtlCol="0">
            <a:spAutoFit/>
          </a:bodyPr>
          <a:lstStyle/>
          <a:p>
            <a:pPr algn="ctr">
              <a:lnSpc>
                <a:spcPct val="90000"/>
              </a:lnSpc>
            </a:pPr>
            <a:r>
              <a:rPr lang="zh-CN" sz="8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大盘犹豫中反弹</a:t>
            </a:r>
            <a:endParaRPr lang="zh-CN" sz="8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62100" y="1151255"/>
            <a:ext cx="10009505" cy="2676525"/>
          </a:xfrm>
          <a:prstGeom prst="rect">
            <a:avLst/>
          </a:prstGeom>
          <a:noFill/>
        </p:spPr>
        <p:txBody>
          <a:bodyPr wrap="square" rtlCol="0">
            <a:spAutoFit/>
          </a:bodyPr>
          <a:lstStyle/>
          <a:p>
            <a:r>
              <a:rPr lang="en-US" altLang="zh-CN" sz="2400" dirty="0"/>
              <a:t>1</a:t>
            </a:r>
            <a:r>
              <a:rPr lang="zh-CN" altLang="en-US" sz="2400" dirty="0"/>
              <a:t>、三板斧：热点方向（芯片半导体、机器人、传媒等）的上升回档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、盘中资金流向分析、热点解读</a:t>
            </a:r>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830" y="982345"/>
            <a:ext cx="10436860" cy="4523105"/>
          </a:xfrm>
          <a:prstGeom prst="rect">
            <a:avLst/>
          </a:prstGeom>
          <a:noFill/>
        </p:spPr>
        <p:txBody>
          <a:bodyPr wrap="square" rtlCol="0">
            <a:spAutoFit/>
          </a:bodyPr>
          <a:lstStyle/>
          <a:p>
            <a:r>
              <a:rPr lang="en-US" altLang="zh-CN" sz="2400" dirty="0"/>
              <a:t>1</a:t>
            </a:r>
            <a:r>
              <a:rPr lang="zh-CN" altLang="en-US" sz="2400" dirty="0"/>
              <a:t>、硬科技：</a:t>
            </a:r>
            <a:endParaRPr lang="zh-CN" altLang="en-US" sz="2400" dirty="0"/>
          </a:p>
          <a:p>
            <a:r>
              <a:rPr lang="en-US" altLang="zh-CN" sz="2400" dirty="0"/>
              <a:t>12</a:t>
            </a:r>
            <a:r>
              <a:rPr lang="zh-CN" altLang="en-US" sz="2400" dirty="0"/>
              <a:t>月</a:t>
            </a:r>
            <a:r>
              <a:rPr lang="en-US" altLang="zh-CN" sz="2400" dirty="0"/>
              <a:t>2</a:t>
            </a:r>
            <a:r>
              <a:rPr lang="zh-CN" altLang="en-US" sz="2400" dirty="0"/>
              <a:t>日，美国政府宣布了新一轮对华出口限制措施，将</a:t>
            </a:r>
            <a:r>
              <a:rPr lang="en-US" altLang="zh-CN" sz="2400" dirty="0"/>
              <a:t>140</a:t>
            </a:r>
            <a:r>
              <a:rPr lang="zh-CN" altLang="en-US" sz="2400" dirty="0"/>
              <a:t>余家中国企业加入贸易限制清单，涉及半导体制造设备、电子设计自动化工具等多个种类的半导体产品。</a:t>
            </a:r>
            <a:r>
              <a:rPr lang="en-US" altLang="zh-CN" sz="2400" dirty="0"/>
              <a:t>12</a:t>
            </a:r>
            <a:r>
              <a:rPr lang="zh-CN" altLang="en-US" sz="2400" dirty="0"/>
              <a:t>月</a:t>
            </a:r>
            <a:r>
              <a:rPr lang="en-US" altLang="zh-CN" sz="2400" dirty="0"/>
              <a:t>3</a:t>
            </a:r>
            <a:r>
              <a:rPr lang="zh-CN" altLang="en-US" sz="2400" dirty="0"/>
              <a:t>日，中国半导体行业协会、中国互联网协会、中国汽车工业协会以及中国通信企业协会四大行业协会均发表声明表示坚决反对，呼吁业内审慎选择美国芯片。</a:t>
            </a:r>
            <a:endParaRPr lang="zh-CN" altLang="en-US" sz="2400" dirty="0"/>
          </a:p>
          <a:p>
            <a:endParaRPr lang="zh-CN" altLang="en-US" sz="2400" dirty="0"/>
          </a:p>
          <a:p>
            <a:r>
              <a:rPr lang="en-US" altLang="zh-CN" sz="2400" dirty="0"/>
              <a:t>2</a:t>
            </a:r>
            <a:r>
              <a:rPr lang="zh-CN" altLang="en-US" sz="2400" dirty="0"/>
              <a:t>、智能装备、工业母机：</a:t>
            </a:r>
            <a:endParaRPr lang="zh-CN" altLang="en-US" sz="2400" dirty="0"/>
          </a:p>
          <a:p>
            <a:r>
              <a:rPr lang="zh-CN" altLang="en-US" sz="2400" dirty="0"/>
              <a:t>工信部副部长辛国斌在</a:t>
            </a:r>
            <a:r>
              <a:rPr lang="en-US" altLang="zh-CN" sz="2400" dirty="0"/>
              <a:t>2024</a:t>
            </a:r>
            <a:r>
              <a:rPr lang="zh-CN" altLang="en-US" sz="2400" dirty="0"/>
              <a:t>装备制造业发展大会开幕式致辞中指出，装备制造业增加值占规模以上工业比重已经连续</a:t>
            </a:r>
            <a:r>
              <a:rPr lang="en-US" altLang="zh-CN" sz="2400" dirty="0"/>
              <a:t>20</a:t>
            </a:r>
            <a:r>
              <a:rPr lang="zh-CN" altLang="en-US" sz="2400" dirty="0"/>
              <a:t>个月保持在</a:t>
            </a:r>
            <a:r>
              <a:rPr lang="en-US" altLang="zh-CN" sz="2400" dirty="0"/>
              <a:t>30%</a:t>
            </a:r>
            <a:r>
              <a:rPr lang="zh-CN" altLang="en-US" sz="2400" dirty="0"/>
              <a:t>以上，工信部将着力促进装备制造业稳定增长，谋划新一轮装备制造业稳增长政策，推动出台增量措施。</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07770" y="1207135"/>
            <a:ext cx="10436860" cy="3784600"/>
          </a:xfrm>
          <a:prstGeom prst="rect">
            <a:avLst/>
          </a:prstGeom>
          <a:noFill/>
        </p:spPr>
        <p:txBody>
          <a:bodyPr wrap="square" rtlCol="0">
            <a:spAutoFit/>
          </a:bodyPr>
          <a:lstStyle/>
          <a:p>
            <a:r>
              <a:rPr lang="en-US" altLang="zh-CN" sz="2400" dirty="0"/>
              <a:t>3</a:t>
            </a:r>
            <a:r>
              <a:rPr lang="zh-CN" altLang="en-US" sz="2400" dirty="0"/>
              <a:t>、传媒：</a:t>
            </a:r>
            <a:endParaRPr lang="zh-CN" altLang="en-US" sz="2400" dirty="0"/>
          </a:p>
          <a:p>
            <a:r>
              <a:rPr lang="zh-CN" altLang="en-US" sz="2400" dirty="0"/>
              <a:t>腾讯混元视频生成大模型正式宣告上线，此次推出的视频生成能力，被认为是混元系列大模型当前的最后一块重要拼图。同时，腾讯宣布开源该视频生成大模型，参数量达到</a:t>
            </a:r>
            <a:r>
              <a:rPr lang="en-US" altLang="zh-CN" sz="2400" dirty="0"/>
              <a:t>130</a:t>
            </a:r>
            <a:r>
              <a:rPr lang="zh-CN" altLang="en-US" sz="2400" dirty="0"/>
              <a:t>亿个，是当前最大的视频开源模型。</a:t>
            </a:r>
            <a:endParaRPr lang="zh-CN" altLang="en-US" sz="2400" dirty="0"/>
          </a:p>
          <a:p>
            <a:endParaRPr lang="zh-CN" altLang="en-US" sz="2400" dirty="0"/>
          </a:p>
          <a:p>
            <a:r>
              <a:rPr lang="en-US" altLang="zh-CN" sz="2400" dirty="0"/>
              <a:t>4</a:t>
            </a:r>
            <a:r>
              <a:rPr lang="zh-CN" altLang="en-US" sz="2400" dirty="0"/>
              <a:t>、反制金属：</a:t>
            </a:r>
            <a:endParaRPr lang="zh-CN" altLang="en-US" sz="2400" dirty="0"/>
          </a:p>
          <a:p>
            <a:r>
              <a:rPr lang="zh-CN" altLang="en-US" sz="2400" dirty="0"/>
              <a:t>原则上不予许可镓、锗、锑、超硬材料相关两用物项对美国出口；对石墨两用物项对美国出口，实施更严格的最终用户和最终用途审查。</a:t>
            </a:r>
            <a:endParaRPr lang="zh-CN" altLang="en-US" sz="2400" dirty="0"/>
          </a:p>
          <a:p>
            <a:r>
              <a:rPr lang="zh-CN" altLang="en-US" sz="2400" dirty="0"/>
              <a:t>禁止两用物项对美国军事用户或军事用途出口。</a:t>
            </a:r>
            <a:endParaRPr lang="zh-CN" altLang="en-US" sz="2400" dirty="0"/>
          </a:p>
          <a:p>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、芯片半导体：</a:t>
            </a:r>
            <a:endParaRPr lang="zh-CN" altLang="en-US" sz="2000" dirty="0"/>
          </a:p>
          <a:p>
            <a:r>
              <a:rPr lang="zh-CN" altLang="en-US" sz="2000" dirty="0"/>
              <a:t>周末消息，美国商会在周四的一封电子邮件中告诉会员，拜登政府将于下周尽快公布对中国新的出口限制。据看到的摘录显示，总部位于华盛顿的强大游说团体在电子邮件中表示，新规定可能会将多达</a:t>
            </a:r>
            <a:r>
              <a:rPr lang="en-US" altLang="zh-CN" sz="2000" dirty="0">
                <a:solidFill>
                  <a:srgbClr val="FF0000"/>
                </a:solidFill>
              </a:rPr>
              <a:t>200</a:t>
            </a:r>
            <a:r>
              <a:rPr lang="zh-CN" altLang="en-US" sz="2000" dirty="0">
                <a:solidFill>
                  <a:srgbClr val="FF0000"/>
                </a:solidFill>
              </a:rPr>
              <a:t>家中国芯片公司</a:t>
            </a:r>
            <a:r>
              <a:rPr lang="zh-CN" altLang="en-US" sz="2000" dirty="0"/>
              <a:t>列入贸易限制名单，禁止大多数美国供应商向目标公司发货。</a:t>
            </a:r>
            <a:endParaRPr lang="zh-CN" altLang="en-US" sz="2000" dirty="0"/>
          </a:p>
          <a:p>
            <a:r>
              <a:rPr lang="zh-CN" altLang="en-US" sz="2000" dirty="0"/>
              <a:t>自主可控势必提速，大基金三期需要加快投入。</a:t>
            </a:r>
            <a:endParaRPr lang="zh-CN" altLang="en-US" sz="2000" dirty="0"/>
          </a:p>
          <a:p>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654685" y="336550"/>
            <a:ext cx="10600690" cy="593090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1722</Words>
  <Application>WPS 演示</Application>
  <PresentationFormat>宽屏</PresentationFormat>
  <Paragraphs>124</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Wingdings</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64</cp:revision>
  <dcterms:created xsi:type="dcterms:W3CDTF">2024-06-11T06:30:00Z</dcterms:created>
  <dcterms:modified xsi:type="dcterms:W3CDTF">2024-12-04T01:03:04Z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2052-12.1.0.18912</vt:lpwstr>
  </property>
</Properties>
</file>