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3" r:id="rId3"/>
    <p:sldId id="4274" r:id="rId4"/>
    <p:sldId id="4407" r:id="rId5"/>
    <p:sldId id="4391" r:id="rId6"/>
    <p:sldId id="4375" r:id="rId7"/>
    <p:sldId id="4377" r:id="rId8"/>
    <p:sldId id="4376" r:id="rId9"/>
    <p:sldId id="4357" r:id="rId10"/>
    <p:sldId id="4272" r:id="rId11"/>
    <p:sldId id="4270" r:id="rId12"/>
    <p:sldId id="4278" r:id="rId13"/>
    <p:sldId id="4339" r:id="rId14"/>
    <p:sldId id="4269" r:id="rId15"/>
    <p:sldId id="4271" r:id="rId16"/>
    <p:sldId id="1341" r:id="rId17"/>
    <p:sldId id="4241" r:id="rId18"/>
    <p:sldId id="4260" r:id="rId19"/>
    <p:sldId id="4261" r:id="rId20"/>
    <p:sldId id="270"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28.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2.xml"/><Relationship Id="rId3"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7.xml"/><Relationship Id="rId2" Type="http://schemas.openxmlformats.org/officeDocument/2006/relationships/image" Target="../media/image17.png"/><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1198880"/>
          </a:xfrm>
          <a:prstGeom prst="rect">
            <a:avLst/>
          </a:prstGeom>
          <a:noFill/>
        </p:spPr>
        <p:txBody>
          <a:bodyPr wrap="square" rtlCol="0">
            <a:spAutoFit/>
          </a:bodyPr>
          <a:lstStyle/>
          <a:p>
            <a:pPr algn="ctr">
              <a:lnSpc>
                <a:spcPct val="90000"/>
              </a:lnSpc>
            </a:pPr>
            <a:r>
              <a:rPr lang="zh-CN" sz="8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大盘犹豫中反弹</a:t>
            </a:r>
            <a:endParaRPr lang="zh-CN" sz="8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62100" y="1151255"/>
            <a:ext cx="10009505" cy="267652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、盘中资金流向分析、热点解读</a:t>
            </a:r>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982345"/>
            <a:ext cx="10436860" cy="4154170"/>
          </a:xfrm>
          <a:prstGeom prst="rect">
            <a:avLst/>
          </a:prstGeom>
          <a:noFill/>
        </p:spPr>
        <p:txBody>
          <a:bodyPr wrap="square" rtlCol="0">
            <a:spAutoFit/>
          </a:bodyPr>
          <a:lstStyle/>
          <a:p>
            <a:r>
              <a:rPr lang="en-US" altLang="zh-CN" sz="2400" dirty="0"/>
              <a:t>1</a:t>
            </a:r>
            <a:r>
              <a:rPr lang="zh-CN" altLang="en-US" sz="2400" dirty="0"/>
              <a:t>、信托：</a:t>
            </a:r>
            <a:endParaRPr lang="zh-CN" altLang="en-US" sz="2400" dirty="0"/>
          </a:p>
          <a:p>
            <a:r>
              <a:rPr lang="zh-CN" altLang="en-US" sz="2400" dirty="0"/>
              <a:t>在日前举行的</a:t>
            </a:r>
            <a:r>
              <a:rPr lang="en-US" altLang="zh-CN" sz="2400" dirty="0"/>
              <a:t>2024</a:t>
            </a:r>
            <a:r>
              <a:rPr lang="zh-CN" altLang="en-US" sz="2400" dirty="0"/>
              <a:t>年中国信托业年会上，监管人士透露，目前正在制定</a:t>
            </a:r>
            <a:r>
              <a:rPr lang="en-US" altLang="zh-CN" sz="2400" dirty="0"/>
              <a:t>1+N</a:t>
            </a:r>
            <a:r>
              <a:rPr lang="zh-CN" altLang="en-US" sz="2400" dirty="0"/>
              <a:t>制度体系，其中</a:t>
            </a:r>
            <a:r>
              <a:rPr lang="en-US" altLang="zh-CN" sz="2400" dirty="0"/>
              <a:t>1</a:t>
            </a:r>
            <a:r>
              <a:rPr lang="zh-CN" altLang="en-US" sz="2400" dirty="0"/>
              <a:t>是指《关于信托业进一步高质量发展的指导意见》，</a:t>
            </a:r>
            <a:r>
              <a:rPr lang="en-US" altLang="zh-CN" sz="2400" dirty="0"/>
              <a:t>N</a:t>
            </a:r>
            <a:r>
              <a:rPr lang="zh-CN" altLang="en-US" sz="2400" dirty="0"/>
              <a:t>是指资产服务信托、资产管理信托等的业务细则。此外，为推动行业深度转型，监管部门正加快推进《信托法》修订，也在推动信托财产登记制度和慈善信托税收优惠制度尽快落地。</a:t>
            </a:r>
            <a:endParaRPr lang="zh-CN" altLang="en-US" sz="2400" dirty="0"/>
          </a:p>
          <a:p>
            <a:endParaRPr lang="zh-CN" altLang="en-US" sz="2400" dirty="0"/>
          </a:p>
          <a:p>
            <a:r>
              <a:rPr lang="en-US" altLang="zh-CN" sz="2400" dirty="0"/>
              <a:t>2</a:t>
            </a:r>
            <a:r>
              <a:rPr lang="zh-CN" altLang="en-US" sz="2400" dirty="0"/>
              <a:t>、氢能源：</a:t>
            </a:r>
            <a:endParaRPr lang="zh-CN" altLang="en-US" sz="2400" dirty="0"/>
          </a:p>
          <a:p>
            <a:r>
              <a:rPr lang="zh-CN" altLang="en-US" sz="2400" dirty="0"/>
              <a:t>：广州市发布加快推动氢能产业高质量发展的若干措施，推出</a:t>
            </a:r>
            <a:r>
              <a:rPr lang="en-US" altLang="zh-CN" sz="2400" dirty="0"/>
              <a:t>18</a:t>
            </a:r>
            <a:r>
              <a:rPr lang="zh-CN" altLang="en-US" sz="2400" dirty="0"/>
              <a:t>条措施支持氢能产业发展，其中包括，加大财政资金支持、提升氢气供应能力、支持加氢站建设、支持加氢站运营、支持车辆示范运营、实施交通绿色替代等。</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7770" y="1207135"/>
            <a:ext cx="10436860" cy="3415030"/>
          </a:xfrm>
          <a:prstGeom prst="rect">
            <a:avLst/>
          </a:prstGeom>
          <a:noFill/>
        </p:spPr>
        <p:txBody>
          <a:bodyPr wrap="square" rtlCol="0">
            <a:spAutoFit/>
          </a:bodyPr>
          <a:lstStyle/>
          <a:p>
            <a:r>
              <a:rPr lang="en-US" altLang="zh-CN" sz="2400" dirty="0"/>
              <a:t>3</a:t>
            </a:r>
            <a:r>
              <a:rPr lang="zh-CN" altLang="en-US" sz="2400" dirty="0"/>
              <a:t>、消费电子：</a:t>
            </a:r>
            <a:endParaRPr lang="zh-CN" altLang="en-US" sz="2400" dirty="0"/>
          </a:p>
          <a:p>
            <a:r>
              <a:rPr lang="en-US" altLang="zh-CN" sz="2400" dirty="0"/>
              <a:t>12</a:t>
            </a:r>
            <a:r>
              <a:rPr lang="zh-CN" altLang="en-US" sz="2400" dirty="0"/>
              <a:t>月</a:t>
            </a:r>
            <a:r>
              <a:rPr lang="en-US" altLang="zh-CN" sz="2400" dirty="0"/>
              <a:t>4</a:t>
            </a:r>
            <a:r>
              <a:rPr lang="zh-CN" altLang="en-US" sz="2400" dirty="0"/>
              <a:t>日，华为</a:t>
            </a:r>
            <a:r>
              <a:rPr lang="en-US" altLang="zh-CN" sz="2400" dirty="0"/>
              <a:t>Mate 70</a:t>
            </a:r>
            <a:r>
              <a:rPr lang="zh-CN" altLang="en-US" sz="2400" dirty="0"/>
              <a:t>系列迎来首销，当日上午</a:t>
            </a:r>
            <a:r>
              <a:rPr lang="en-US" altLang="zh-CN" sz="2400" dirty="0"/>
              <a:t>10</a:t>
            </a:r>
            <a:r>
              <a:rPr lang="zh-CN" altLang="en-US" sz="2400" dirty="0"/>
              <a:t>时许，深圳南山华为全球旗舰店现场已有多位消费者在排队等待购机取机。当日午间，华为商城已显示，</a:t>
            </a:r>
            <a:r>
              <a:rPr lang="en-US" altLang="zh-CN" sz="2400" dirty="0"/>
              <a:t>Mate 70</a:t>
            </a:r>
            <a:r>
              <a:rPr lang="zh-CN" altLang="en-US" sz="2400" dirty="0"/>
              <a:t>系列的四款机型均暂时缺货，下一轮销售将于</a:t>
            </a:r>
            <a:r>
              <a:rPr lang="en-US" altLang="zh-CN" sz="2400" dirty="0"/>
              <a:t>12</a:t>
            </a:r>
            <a:r>
              <a:rPr lang="zh-CN" altLang="en-US" sz="2400" dirty="0"/>
              <a:t>月</a:t>
            </a:r>
            <a:r>
              <a:rPr lang="en-US" altLang="zh-CN" sz="2400" dirty="0"/>
              <a:t>5</a:t>
            </a:r>
            <a:r>
              <a:rPr lang="zh-CN" altLang="en-US" sz="2400" dirty="0"/>
              <a:t>日</a:t>
            </a:r>
            <a:r>
              <a:rPr lang="en-US" altLang="zh-CN" sz="2400" dirty="0"/>
              <a:t>10</a:t>
            </a:r>
            <a:r>
              <a:rPr lang="zh-CN" altLang="en-US" sz="2400" dirty="0"/>
              <a:t>：</a:t>
            </a:r>
            <a:r>
              <a:rPr lang="en-US" altLang="zh-CN" sz="2400" dirty="0"/>
              <a:t>08</a:t>
            </a:r>
            <a:r>
              <a:rPr lang="zh-CN" altLang="en-US" sz="2400" dirty="0"/>
              <a:t>开始。</a:t>
            </a:r>
            <a:endParaRPr lang="zh-CN" altLang="en-US" sz="2400" dirty="0"/>
          </a:p>
          <a:p>
            <a:endParaRPr lang="zh-CN" altLang="en-US" sz="2400" dirty="0"/>
          </a:p>
          <a:p>
            <a:r>
              <a:rPr lang="en-US" altLang="zh-CN" sz="2400" dirty="0"/>
              <a:t>4</a:t>
            </a:r>
            <a:r>
              <a:rPr lang="zh-CN" altLang="en-US" sz="2400" dirty="0"/>
              <a:t>、美联储：</a:t>
            </a:r>
            <a:endParaRPr lang="zh-CN" altLang="en-US" sz="2400" dirty="0"/>
          </a:p>
          <a:p>
            <a:r>
              <a:rPr lang="zh-CN" altLang="en-US" sz="2400" dirty="0"/>
              <a:t>美联储戴利称，没有降低利率的紧迫感，需要继续谨慎调整货币政策。要实现</a:t>
            </a:r>
            <a:r>
              <a:rPr lang="en-US" altLang="zh-CN" sz="2400" dirty="0"/>
              <a:t>2%</a:t>
            </a:r>
            <a:r>
              <a:rPr lang="zh-CN" altLang="en-US" sz="2400" dirty="0"/>
              <a:t>的通胀率和持久的经济增长，我们还有很多工作要做。</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54685" y="336550"/>
            <a:ext cx="10600690" cy="59309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1704</Words>
  <Application>WPS 演示</Application>
  <PresentationFormat>宽屏</PresentationFormat>
  <Paragraphs>122</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Wingdings</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65</cp:revision>
  <dcterms:created xsi:type="dcterms:W3CDTF">2024-06-11T06:30:00Z</dcterms:created>
  <dcterms:modified xsi:type="dcterms:W3CDTF">2024-12-05T00:51:25Z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2052-12.1.0.18912</vt:lpwstr>
  </property>
</Properties>
</file>