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53" r:id="rId10"/>
    <p:sldId id="4452" r:id="rId11"/>
    <p:sldId id="4444" r:id="rId12"/>
    <p:sldId id="1341" r:id="rId13"/>
    <p:sldId id="4269" r:id="rId14"/>
    <p:sldId id="4450" r:id="rId15"/>
    <p:sldId id="4449" r:id="rId16"/>
    <p:sldId id="4278" r:id="rId17"/>
    <p:sldId id="4272" r:id="rId18"/>
    <p:sldId id="4270" r:id="rId19"/>
    <p:sldId id="4448" r:id="rId20"/>
    <p:sldId id="270"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2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8.png"/><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6.png"/><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18.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市场逐渐反弹</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946150" y="925195"/>
            <a:ext cx="10478770" cy="528955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脱水策略</a:t>
            </a:r>
            <a:endParaRPr lang="zh-CN" altLang="en-US" sz="28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568325" y="671195"/>
            <a:ext cx="11045190" cy="5514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风口小班课观看方法</a:t>
            </a:r>
            <a:endParaRPr lang="zh-CN" altLang="en-US" sz="280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527685" y="1105535"/>
            <a:ext cx="5439410" cy="4550410"/>
          </a:xfrm>
          <a:prstGeom prst="rect">
            <a:avLst/>
          </a:prstGeom>
        </p:spPr>
      </p:pic>
      <p:pic>
        <p:nvPicPr>
          <p:cNvPr id="5" name="图片 4"/>
          <p:cNvPicPr>
            <a:picLocks noChangeAspect="1"/>
          </p:cNvPicPr>
          <p:nvPr/>
        </p:nvPicPr>
        <p:blipFill>
          <a:blip r:embed="rId2"/>
          <a:stretch>
            <a:fillRect/>
          </a:stretch>
        </p:blipFill>
        <p:spPr>
          <a:xfrm>
            <a:off x="6325870" y="1077595"/>
            <a:ext cx="5405755" cy="48336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3015" y="180975"/>
            <a:ext cx="3485515" cy="469265"/>
          </a:xfrm>
          <a:prstGeom prst="rect">
            <a:avLst/>
          </a:prstGeom>
          <a:noFill/>
        </p:spPr>
        <p:txBody>
          <a:bodyPr wrap="square" rtlCol="0">
            <a:noAutofit/>
          </a:bodyPr>
          <a:lstStyle/>
          <a:p>
            <a:r>
              <a:rPr lang="zh-CN" sz="2400" dirty="0">
                <a:solidFill>
                  <a:schemeClr val="bg1"/>
                </a:solidFill>
              </a:rPr>
              <a:t>小班课回看方法</a:t>
            </a:r>
            <a:endParaRPr lang="zh-CN" sz="2400" dirty="0">
              <a:solidFill>
                <a:schemeClr val="bg1"/>
              </a:solidFill>
            </a:endParaRPr>
          </a:p>
        </p:txBody>
      </p:sp>
      <p:pic>
        <p:nvPicPr>
          <p:cNvPr id="2" name="图片 1"/>
          <p:cNvPicPr>
            <a:picLocks noChangeAspect="1"/>
          </p:cNvPicPr>
          <p:nvPr/>
        </p:nvPicPr>
        <p:blipFill>
          <a:blip r:embed="rId1"/>
          <a:stretch>
            <a:fillRect/>
          </a:stretch>
        </p:blipFill>
        <p:spPr>
          <a:xfrm>
            <a:off x="568325" y="981075"/>
            <a:ext cx="5417185" cy="4895850"/>
          </a:xfrm>
          <a:prstGeom prst="rect">
            <a:avLst/>
          </a:prstGeom>
        </p:spPr>
      </p:pic>
      <p:pic>
        <p:nvPicPr>
          <p:cNvPr id="5" name="图片 4"/>
          <p:cNvPicPr>
            <a:picLocks noChangeAspect="1"/>
          </p:cNvPicPr>
          <p:nvPr/>
        </p:nvPicPr>
        <p:blipFill>
          <a:blip r:embed="rId2"/>
          <a:stretch>
            <a:fillRect/>
          </a:stretch>
        </p:blipFill>
        <p:spPr>
          <a:xfrm>
            <a:off x="6097905" y="1054735"/>
            <a:ext cx="5495290" cy="4625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大家很兴奋的时候，就是顶部附近</a:t>
            </a:r>
            <a:endParaRPr lang="zh-CN" altLang="en-US" sz="2000" dirty="0"/>
          </a:p>
          <a:p>
            <a:endParaRPr lang="en-US" altLang="zh-CN" sz="2000" dirty="0"/>
          </a:p>
          <a:p>
            <a:r>
              <a:rPr lang="zh-CN" altLang="en-US" sz="2000" dirty="0"/>
              <a:t>大家很绝望的时候，底部不远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大家都在喊机会的时候，其实机会最小</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4636135"/>
          </a:xfrm>
          <a:prstGeom prst="rect">
            <a:avLst/>
          </a:prstGeom>
          <a:noFill/>
        </p:spPr>
        <p:txBody>
          <a:bodyPr wrap="square" rtlCol="0">
            <a:noAutofit/>
          </a:bodyPr>
          <a:lstStyle/>
          <a:p>
            <a:r>
              <a:rPr lang="en-US" altLang="zh-CN" sz="2000" dirty="0"/>
              <a:t>1</a:t>
            </a:r>
            <a:r>
              <a:rPr lang="zh-CN" altLang="en-US" sz="2000" dirty="0"/>
              <a:t>、机器人：</a:t>
            </a:r>
            <a:endParaRPr lang="zh-CN" altLang="en-US" sz="2000" dirty="0"/>
          </a:p>
          <a:p>
            <a:r>
              <a:rPr lang="zh-CN" altLang="en-US" sz="2000" dirty="0"/>
              <a:t>据摩根士丹利</a:t>
            </a:r>
            <a:r>
              <a:rPr lang="en-US" altLang="zh-CN" sz="2000" dirty="0"/>
              <a:t>AlphaWise</a:t>
            </a:r>
            <a:r>
              <a:rPr lang="zh-CN" altLang="en-US" sz="2000" dirty="0"/>
              <a:t>研究团队的最新调查显示，中国企业似乎对于采用人形机器人的意愿极其高，尽管目前这类机器在商业应用方面仍远未成熟。大摩亚洲研究团队股票分析师在报告中表示，该公司发现，高达</a:t>
            </a:r>
            <a:r>
              <a:rPr lang="en-US" altLang="zh-CN" sz="2000" dirty="0"/>
              <a:t>“62%</a:t>
            </a:r>
            <a:r>
              <a:rPr lang="zh-CN" altLang="en-US" sz="2000" dirty="0"/>
              <a:t>的受访者可能在未来三年内采用人形机器人</a:t>
            </a:r>
            <a:r>
              <a:rPr lang="en-US" altLang="zh-CN" sz="2000" dirty="0"/>
              <a:t>”</a:t>
            </a:r>
            <a:r>
              <a:rPr lang="zh-CN" altLang="en-US" sz="2000" dirty="0"/>
              <a:t>。</a:t>
            </a:r>
            <a:endParaRPr lang="zh-CN" altLang="en-US" sz="2000" dirty="0"/>
          </a:p>
          <a:p>
            <a:endParaRPr lang="zh-CN" altLang="en-US" sz="2000" dirty="0"/>
          </a:p>
          <a:p>
            <a:endParaRPr lang="en-US" altLang="zh-CN" sz="2000" dirty="0"/>
          </a:p>
          <a:p>
            <a:r>
              <a:rPr lang="en-US" altLang="zh-CN" sz="2000" dirty="0"/>
              <a:t>2</a:t>
            </a:r>
            <a:r>
              <a:rPr lang="zh-CN" altLang="en-US" sz="2000" dirty="0"/>
              <a:t>、商业航天：</a:t>
            </a:r>
            <a:endParaRPr lang="zh-CN" altLang="en-US" sz="2000" dirty="0"/>
          </a:p>
          <a:p>
            <a:endParaRPr lang="zh-CN" altLang="en-US" sz="2000" dirty="0"/>
          </a:p>
          <a:p>
            <a:r>
              <a:rPr lang="zh-CN" altLang="en-US" sz="2000" dirty="0"/>
              <a:t>据媒体报道，从箭元科技了解到，该公司中大型液体运载火箭生产试验及总装总测基地正式落地杭州钱塘区。此次落地的基地包括回收复用中心、检测检验中心、生产制造中心，项目总投资</a:t>
            </a:r>
            <a:r>
              <a:rPr lang="en-US" altLang="zh-CN" sz="2000" dirty="0"/>
              <a:t>52</a:t>
            </a:r>
            <a:r>
              <a:rPr lang="zh-CN" altLang="en-US" sz="2000" dirty="0"/>
              <a:t>亿元，一期规划用地</a:t>
            </a:r>
            <a:r>
              <a:rPr lang="en-US" altLang="zh-CN" sz="2000" dirty="0"/>
              <a:t>108</a:t>
            </a:r>
            <a:r>
              <a:rPr lang="zh-CN" altLang="en-US" sz="2000" dirty="0"/>
              <a:t>亩，建成后将具备年产</a:t>
            </a:r>
            <a:r>
              <a:rPr lang="en-US" altLang="zh-CN" sz="2000" dirty="0"/>
              <a:t>25</a:t>
            </a:r>
            <a:r>
              <a:rPr lang="zh-CN" altLang="en-US" sz="2000" dirty="0"/>
              <a:t>发元行者一号火箭的规模化制造能力，实现火箭回收后的快速检测、维修与复用。</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、消费电子：</a:t>
            </a:r>
            <a:endParaRPr lang="zh-CN" altLang="en-US" sz="2000" dirty="0"/>
          </a:p>
          <a:p>
            <a:endParaRPr lang="zh-CN" altLang="en-US" sz="2000" dirty="0"/>
          </a:p>
          <a:p>
            <a:r>
              <a:rPr lang="zh-CN" altLang="en-US" sz="2000" dirty="0"/>
              <a:t>据媒体报道，国际数据公司（</a:t>
            </a:r>
            <a:r>
              <a:rPr lang="en-US" altLang="zh-CN" sz="2000" dirty="0"/>
              <a:t>IDC</a:t>
            </a:r>
            <a:r>
              <a:rPr lang="zh-CN" altLang="en-US" sz="2000" dirty="0"/>
              <a:t>）预测，苹果</a:t>
            </a:r>
            <a:r>
              <a:rPr lang="en-US" altLang="zh-CN" sz="2000" dirty="0"/>
              <a:t>2025</a:t>
            </a:r>
            <a:r>
              <a:rPr lang="zh-CN" altLang="en-US" sz="2000" dirty="0"/>
              <a:t>年</a:t>
            </a:r>
            <a:r>
              <a:rPr lang="en-US" altLang="zh-CN" sz="2000" dirty="0"/>
              <a:t>iPhone</a:t>
            </a:r>
            <a:r>
              <a:rPr lang="zh-CN" altLang="en-US" sz="2000" dirty="0"/>
              <a:t>出货量将达</a:t>
            </a:r>
            <a:r>
              <a:rPr lang="en-US" altLang="zh-CN" sz="2000" dirty="0"/>
              <a:t>2.474</a:t>
            </a:r>
            <a:r>
              <a:rPr lang="zh-CN" altLang="en-US" sz="2000" dirty="0"/>
              <a:t>亿部的创纪录水平，同比增长略超</a:t>
            </a:r>
            <a:r>
              <a:rPr lang="en-US" altLang="zh-CN" sz="2000" dirty="0"/>
              <a:t>6%</a:t>
            </a:r>
            <a:r>
              <a:rPr lang="zh-CN" altLang="en-US" sz="2000" dirty="0"/>
              <a:t>。</a:t>
            </a:r>
            <a:r>
              <a:rPr lang="en-US" altLang="zh-CN" sz="2000" dirty="0"/>
              <a:t>IDC </a:t>
            </a:r>
            <a:r>
              <a:rPr lang="zh-CN" altLang="en-US" sz="2000" dirty="0"/>
              <a:t>高级研究总监</a:t>
            </a:r>
            <a:r>
              <a:rPr lang="en-US" altLang="zh-CN" sz="2000" dirty="0"/>
              <a:t> NabilaPopal </a:t>
            </a:r>
            <a:r>
              <a:rPr lang="zh-CN" altLang="en-US" sz="2000" dirty="0"/>
              <a:t>强调，苹果在中国市场的表现尤为出色，</a:t>
            </a:r>
            <a:r>
              <a:rPr lang="en-US" altLang="zh-CN" sz="2000" dirty="0"/>
              <a:t>10 </a:t>
            </a:r>
            <a:r>
              <a:rPr lang="zh-CN" altLang="en-US" sz="2000" dirty="0"/>
              <a:t>月和</a:t>
            </a:r>
            <a:r>
              <a:rPr lang="en-US" altLang="zh-CN" sz="2000" dirty="0"/>
              <a:t>11 </a:t>
            </a:r>
            <a:r>
              <a:rPr lang="zh-CN" altLang="en-US" sz="2000" dirty="0"/>
              <a:t>月市场份额均超过</a:t>
            </a:r>
            <a:r>
              <a:rPr lang="en-US" altLang="zh-CN" sz="2000" dirty="0"/>
              <a:t> 20%</a:t>
            </a:r>
            <a:r>
              <a:rPr lang="zh-CN" altLang="en-US" sz="2000" dirty="0"/>
              <a:t>，远超竞争对手。</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端侧</a:t>
            </a:r>
            <a:r>
              <a:rPr lang="en-US" altLang="zh-CN" sz="2400" dirty="0">
                <a:solidFill>
                  <a:schemeClr val="bg1"/>
                </a:solidFill>
              </a:rPr>
              <a:t>ai</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438150" y="984885"/>
            <a:ext cx="5309235" cy="4680585"/>
          </a:xfrm>
          <a:prstGeom prst="rect">
            <a:avLst/>
          </a:prstGeom>
        </p:spPr>
      </p:pic>
      <p:pic>
        <p:nvPicPr>
          <p:cNvPr id="5" name="图片 4"/>
          <p:cNvPicPr>
            <a:picLocks noChangeAspect="1"/>
          </p:cNvPicPr>
          <p:nvPr/>
        </p:nvPicPr>
        <p:blipFill>
          <a:blip r:embed="rId2"/>
          <a:stretch>
            <a:fillRect/>
          </a:stretch>
        </p:blipFill>
        <p:spPr>
          <a:xfrm>
            <a:off x="6315710" y="774065"/>
            <a:ext cx="5086350" cy="48907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端侧</a:t>
            </a:r>
            <a:r>
              <a:rPr lang="en-US" altLang="zh-CN" sz="2400" dirty="0">
                <a:solidFill>
                  <a:schemeClr val="bg1"/>
                </a:solidFill>
              </a:rPr>
              <a:t>ai</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3234055" y="934085"/>
            <a:ext cx="6025515" cy="5207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1226</Words>
  <Application>WPS 演示</Application>
  <PresentationFormat>宽屏</PresentationFormat>
  <Paragraphs>113</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342</cp:revision>
  <dcterms:created xsi:type="dcterms:W3CDTF">2024-06-11T06:30:00Z</dcterms:created>
  <dcterms:modified xsi:type="dcterms:W3CDTF">2025-12-05T00:55:42Z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2052-12.1.0.23542</vt:lpwstr>
  </property>
</Properties>
</file>