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391" r:id="rId7"/>
    <p:sldId id="4440" r:id="rId8"/>
    <p:sldId id="4442" r:id="rId9"/>
    <p:sldId id="4453" r:id="rId10"/>
    <p:sldId id="4452" r:id="rId11"/>
    <p:sldId id="4444" r:id="rId12"/>
    <p:sldId id="1341" r:id="rId13"/>
    <p:sldId id="4269" r:id="rId14"/>
    <p:sldId id="4450" r:id="rId15"/>
    <p:sldId id="4449" r:id="rId16"/>
    <p:sldId id="4278" r:id="rId17"/>
    <p:sldId id="4272" r:id="rId18"/>
    <p:sldId id="4270" r:id="rId19"/>
    <p:sldId id="4448" r:id="rId20"/>
    <p:sldId id="270" r:id="rId21"/>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6" Type="http://schemas.openxmlformats.org/officeDocument/2006/relationships/tags" Target="tags/tag21.xml"/><Relationship Id="rId25" Type="http://schemas.openxmlformats.org/officeDocument/2006/relationships/commentAuthors" Target="commentAuthors.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8.png"/><Relationship Id="rId1" Type="http://schemas.openxmlformats.org/officeDocument/2006/relationships/tags" Target="../tags/tag1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0.xml"/><Relationship Id="rId2" Type="http://schemas.openxmlformats.org/officeDocument/2006/relationships/image" Target="../media/image18.png"/><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市场逐渐反弹</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946150" y="925195"/>
            <a:ext cx="10478770" cy="5289550"/>
          </a:xfrm>
          <a:prstGeom prst="rect">
            <a:avLst/>
          </a:prstGeom>
        </p:spPr>
      </p:pic>
    </p:spTree>
    <p:custDataLst>
      <p:tags r:id="rId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脱水策略</a:t>
            </a:r>
            <a:endParaRPr lang="zh-CN" altLang="en-US" sz="2800">
              <a:solidFill>
                <a:schemeClr val="bg1"/>
              </a:solidFill>
              <a:latin typeface="Arial" panose="020B0604020202020204" pitchFamily="34" charset="0"/>
              <a:ea typeface="微软雅黑" panose="020B0503020204020204" charset="-122"/>
            </a:endParaRPr>
          </a:p>
        </p:txBody>
      </p:sp>
      <p:pic>
        <p:nvPicPr>
          <p:cNvPr id="2" name="图片 1"/>
          <p:cNvPicPr>
            <a:picLocks noChangeAspect="1"/>
          </p:cNvPicPr>
          <p:nvPr/>
        </p:nvPicPr>
        <p:blipFill>
          <a:blip r:embed="rId1"/>
          <a:stretch>
            <a:fillRect/>
          </a:stretch>
        </p:blipFill>
        <p:spPr>
          <a:xfrm>
            <a:off x="568325" y="671195"/>
            <a:ext cx="11045190" cy="55149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855845" y="86275"/>
            <a:ext cx="4064000" cy="521970"/>
          </a:xfrm>
          <a:prstGeom prst="rect">
            <a:avLst/>
          </a:prstGeom>
        </p:spPr>
        <p:txBody>
          <a:bodyPr>
            <a:spAutoFit/>
            <a:extLst>
              <a:ext uri="{4A0BC546-FE56-4ADE-93B0-CB8AF2F6F144}">
                <wpsdc:textFrameExt xmlns:wpsdc="http://www.wps.cn/officeDocument/2022/drawingmlCustomData" type="text"/>
              </a:ext>
            </a:extLst>
          </a:bodyPr>
          <a:p>
            <a:pPr algn="l"/>
            <a:r>
              <a:rPr lang="zh-CN" altLang="en-US" sz="2800">
                <a:solidFill>
                  <a:schemeClr val="bg1"/>
                </a:solidFill>
                <a:latin typeface="Arial" panose="020B0604020202020204" pitchFamily="34" charset="0"/>
                <a:ea typeface="微软雅黑" panose="020B0503020204020204" charset="-122"/>
              </a:rPr>
              <a:t>风口小班课观看方法</a:t>
            </a:r>
            <a:endParaRPr lang="zh-CN" altLang="en-US" sz="2800">
              <a:solidFill>
                <a:schemeClr val="bg1"/>
              </a:solidFill>
              <a:latin typeface="Arial" panose="020B0604020202020204" pitchFamily="34" charset="0"/>
              <a:ea typeface="微软雅黑" panose="020B0503020204020204" charset="-122"/>
            </a:endParaRPr>
          </a:p>
        </p:txBody>
      </p:sp>
      <p:pic>
        <p:nvPicPr>
          <p:cNvPr id="3" name="图片 2"/>
          <p:cNvPicPr>
            <a:picLocks noChangeAspect="1"/>
          </p:cNvPicPr>
          <p:nvPr/>
        </p:nvPicPr>
        <p:blipFill>
          <a:blip r:embed="rId1"/>
          <a:stretch>
            <a:fillRect/>
          </a:stretch>
        </p:blipFill>
        <p:spPr>
          <a:xfrm>
            <a:off x="527685" y="1105535"/>
            <a:ext cx="5439410" cy="4550410"/>
          </a:xfrm>
          <a:prstGeom prst="rect">
            <a:avLst/>
          </a:prstGeom>
        </p:spPr>
      </p:pic>
      <p:pic>
        <p:nvPicPr>
          <p:cNvPr id="5" name="图片 4"/>
          <p:cNvPicPr>
            <a:picLocks noChangeAspect="1"/>
          </p:cNvPicPr>
          <p:nvPr/>
        </p:nvPicPr>
        <p:blipFill>
          <a:blip r:embed="rId2"/>
          <a:stretch>
            <a:fillRect/>
          </a:stretch>
        </p:blipFill>
        <p:spPr>
          <a:xfrm>
            <a:off x="6325870" y="1077595"/>
            <a:ext cx="5405755" cy="48336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073015" y="180975"/>
            <a:ext cx="3485515" cy="469265"/>
          </a:xfrm>
          <a:prstGeom prst="rect">
            <a:avLst/>
          </a:prstGeom>
          <a:noFill/>
        </p:spPr>
        <p:txBody>
          <a:bodyPr wrap="square" rtlCol="0">
            <a:noAutofit/>
          </a:bodyPr>
          <a:lstStyle/>
          <a:p>
            <a:r>
              <a:rPr lang="zh-CN" sz="2400" dirty="0">
                <a:solidFill>
                  <a:schemeClr val="bg1"/>
                </a:solidFill>
              </a:rPr>
              <a:t>小班课回看方法</a:t>
            </a:r>
            <a:endParaRPr lang="zh-CN" sz="2400" dirty="0">
              <a:solidFill>
                <a:schemeClr val="bg1"/>
              </a:solidFill>
            </a:endParaRPr>
          </a:p>
        </p:txBody>
      </p:sp>
      <p:pic>
        <p:nvPicPr>
          <p:cNvPr id="2" name="图片 1"/>
          <p:cNvPicPr>
            <a:picLocks noChangeAspect="1"/>
          </p:cNvPicPr>
          <p:nvPr/>
        </p:nvPicPr>
        <p:blipFill>
          <a:blip r:embed="rId1"/>
          <a:stretch>
            <a:fillRect/>
          </a:stretch>
        </p:blipFill>
        <p:spPr>
          <a:xfrm>
            <a:off x="568325" y="981075"/>
            <a:ext cx="5417185" cy="4895850"/>
          </a:xfrm>
          <a:prstGeom prst="rect">
            <a:avLst/>
          </a:prstGeom>
        </p:spPr>
      </p:pic>
      <p:pic>
        <p:nvPicPr>
          <p:cNvPr id="5" name="图片 4"/>
          <p:cNvPicPr>
            <a:picLocks noChangeAspect="1"/>
          </p:cNvPicPr>
          <p:nvPr/>
        </p:nvPicPr>
        <p:blipFill>
          <a:blip r:embed="rId2"/>
          <a:stretch>
            <a:fillRect/>
          </a:stretch>
        </p:blipFill>
        <p:spPr>
          <a:xfrm>
            <a:off x="6097905" y="1054735"/>
            <a:ext cx="5495290" cy="46259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525770" y="189865"/>
            <a:ext cx="3032760" cy="460375"/>
          </a:xfrm>
          <a:prstGeom prst="rect">
            <a:avLst/>
          </a:prstGeom>
          <a:noFill/>
        </p:spPr>
        <p:txBody>
          <a:bodyPr wrap="square" rtlCol="0">
            <a:spAutoFit/>
          </a:bodyPr>
          <a:lstStyle/>
          <a:p>
            <a:r>
              <a:rPr lang="zh-CN" altLang="en-US" sz="2400" dirty="0">
                <a:solidFill>
                  <a:schemeClr val="bg1"/>
                </a:solidFill>
              </a:rPr>
              <a:t>经传好课</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546735" y="860425"/>
            <a:ext cx="11184255" cy="511746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大家很兴奋的时候，就是顶部附近</a:t>
            </a:r>
            <a:endParaRPr lang="zh-CN" altLang="en-US" sz="2000" dirty="0"/>
          </a:p>
          <a:p>
            <a:endParaRPr lang="en-US" altLang="zh-CN" sz="2000" dirty="0"/>
          </a:p>
          <a:p>
            <a:r>
              <a:rPr lang="zh-CN" altLang="en-US" sz="2000" dirty="0"/>
              <a:t>大家很绝望的时候，底部不远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大家都在喊机会的时候，其实机会最小</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4805680"/>
          </a:xfrm>
          <a:prstGeom prst="rect">
            <a:avLst/>
          </a:prstGeom>
          <a:noFill/>
        </p:spPr>
        <p:txBody>
          <a:bodyPr wrap="square" rtlCol="0">
            <a:noAutofit/>
          </a:bodyPr>
          <a:lstStyle/>
          <a:p>
            <a:r>
              <a:rPr lang="en-US" altLang="zh-CN" sz="2000" dirty="0"/>
              <a:t>1</a:t>
            </a:r>
            <a:r>
              <a:rPr lang="zh-CN" altLang="en-US" sz="2000" dirty="0"/>
              <a:t>、内需消费：</a:t>
            </a:r>
            <a:endParaRPr lang="zh-CN" altLang="en-US" sz="2000" dirty="0"/>
          </a:p>
          <a:p>
            <a:r>
              <a:rPr lang="en-US" altLang="zh-CN" sz="2000" dirty="0"/>
              <a:t>12</a:t>
            </a:r>
            <a:r>
              <a:rPr lang="zh-CN" altLang="en-US" sz="2000" dirty="0"/>
              <a:t>月</a:t>
            </a:r>
            <a:r>
              <a:rPr lang="en-US" altLang="zh-CN" sz="2000" dirty="0"/>
              <a:t>16</a:t>
            </a:r>
            <a:r>
              <a:rPr lang="zh-CN" altLang="en-US" sz="2000" dirty="0"/>
              <a:t>日出版的第</a:t>
            </a:r>
            <a:r>
              <a:rPr lang="en-US" altLang="zh-CN" sz="2000" dirty="0"/>
              <a:t>24</a:t>
            </a:r>
            <a:r>
              <a:rPr lang="zh-CN" altLang="en-US" sz="2000" dirty="0"/>
              <a:t>期《求是》杂志将发表中共中央总书记、国家主席、中央军委主席习近平的重要文章《扩大内需是战略之举》。这是习近平总书记</a:t>
            </a:r>
            <a:r>
              <a:rPr lang="en-US" altLang="zh-CN" sz="2000" dirty="0"/>
              <a:t>2015</a:t>
            </a:r>
            <a:r>
              <a:rPr lang="zh-CN" altLang="en-US" sz="2000" dirty="0"/>
              <a:t>年</a:t>
            </a:r>
            <a:r>
              <a:rPr lang="en-US" altLang="zh-CN" sz="2000" dirty="0"/>
              <a:t>10</a:t>
            </a:r>
            <a:r>
              <a:rPr lang="zh-CN" altLang="en-US" sz="2000" dirty="0"/>
              <a:t>月至</a:t>
            </a:r>
            <a:r>
              <a:rPr lang="en-US" altLang="zh-CN" sz="2000" dirty="0"/>
              <a:t>2025</a:t>
            </a:r>
            <a:r>
              <a:rPr lang="zh-CN" altLang="en-US" sz="2000" dirty="0"/>
              <a:t>年</a:t>
            </a:r>
            <a:r>
              <a:rPr lang="en-US" altLang="zh-CN" sz="2000" dirty="0"/>
              <a:t>10</a:t>
            </a:r>
            <a:r>
              <a:rPr lang="zh-CN" altLang="en-US" sz="2000" dirty="0"/>
              <a:t>月期间有关重要论述的节录。文章指出，扩大内需既关系经济稳定，也关系经济安全，不是权宜之计，而是战略之举。实施扩大内需战略，是保持我国经济长期持续健康发展的需要，也是满足人民日益增长的美好生活的需要。要加快补上内需特别是消费短板，使内需成为拉动经济增长的主动力和稳定锚。</a:t>
            </a:r>
            <a:endParaRPr lang="zh-CN" altLang="en-US" sz="2000" dirty="0"/>
          </a:p>
          <a:p>
            <a:endParaRPr lang="en-US" altLang="zh-CN" sz="2000" dirty="0"/>
          </a:p>
          <a:p>
            <a:r>
              <a:rPr lang="en-US" altLang="zh-CN" sz="2000" dirty="0"/>
              <a:t>2</a:t>
            </a:r>
            <a:r>
              <a:rPr lang="zh-CN" altLang="en-US" sz="2000" dirty="0"/>
              <a:t>、商业航天：</a:t>
            </a:r>
            <a:endParaRPr lang="zh-CN" altLang="en-US" sz="2000" dirty="0"/>
          </a:p>
          <a:p>
            <a:r>
              <a:rPr lang="zh-CN" altLang="en-US" sz="2000" dirty="0"/>
              <a:t>据媒体报道，</a:t>
            </a:r>
            <a:r>
              <a:rPr lang="en-US" altLang="zh-CN" sz="2000" dirty="0"/>
              <a:t>SpaceX</a:t>
            </a:r>
            <a:r>
              <a:rPr lang="zh-CN" altLang="en-US" sz="2000" dirty="0"/>
              <a:t>公司首席财务官布雷特</a:t>
            </a:r>
            <a:r>
              <a:rPr lang="en-US" altLang="zh-CN" sz="2000" dirty="0"/>
              <a:t>·</a:t>
            </a:r>
            <a:r>
              <a:rPr lang="zh-CN" altLang="en-US" sz="2000" dirty="0"/>
              <a:t>约翰森（</a:t>
            </a:r>
            <a:r>
              <a:rPr lang="en-US" altLang="zh-CN" sz="2000" dirty="0"/>
              <a:t>Bret Johnsen</a:t>
            </a:r>
            <a:r>
              <a:rPr lang="zh-CN" altLang="en-US" sz="2000" dirty="0"/>
              <a:t>）在内部备忘录中表示，最新的内部股票定价达</a:t>
            </a:r>
            <a:r>
              <a:rPr lang="en-US" altLang="zh-CN" sz="2000" dirty="0"/>
              <a:t>421</a:t>
            </a:r>
            <a:r>
              <a:rPr lang="zh-CN" altLang="en-US" sz="2000" dirty="0"/>
              <a:t>美元</a:t>
            </a:r>
            <a:r>
              <a:rPr lang="en-US" altLang="zh-CN" sz="2000" dirty="0"/>
              <a:t>/</a:t>
            </a:r>
            <a:r>
              <a:rPr lang="zh-CN" altLang="en-US" sz="2000" dirty="0"/>
              <a:t>股，这使</a:t>
            </a:r>
            <a:r>
              <a:rPr lang="en-US" altLang="zh-CN" sz="2000" dirty="0"/>
              <a:t>SpaceX</a:t>
            </a:r>
            <a:r>
              <a:rPr lang="zh-CN" altLang="en-US" sz="2000" dirty="0"/>
              <a:t>公司估值达到</a:t>
            </a:r>
            <a:r>
              <a:rPr lang="en-US" altLang="zh-CN" sz="2000" dirty="0"/>
              <a:t>8000</a:t>
            </a:r>
            <a:r>
              <a:rPr lang="zh-CN" altLang="en-US" sz="2000" dirty="0"/>
              <a:t>亿美元（约合人民币</a:t>
            </a:r>
            <a:r>
              <a:rPr lang="en-US" altLang="zh-CN" sz="2000" dirty="0"/>
              <a:t>56442</a:t>
            </a:r>
            <a:r>
              <a:rPr lang="zh-CN" altLang="en-US" sz="2000" dirty="0"/>
              <a:t>亿元），有望创下史上规模最大的</a:t>
            </a:r>
            <a:r>
              <a:rPr lang="en-US" altLang="zh-CN" sz="2000" dirty="0"/>
              <a:t>IPO</a:t>
            </a:r>
            <a:r>
              <a:rPr lang="zh-CN" altLang="en-US" sz="2000" dirty="0"/>
              <a:t>纪录。</a:t>
            </a:r>
            <a:endParaRPr lang="zh-CN" altLang="en-US" sz="2000" dirty="0"/>
          </a:p>
          <a:p>
            <a:r>
              <a:rPr lang="zh-CN" altLang="en-US" sz="2000" dirty="0"/>
              <a:t>另外，欧洲芯片制造巨头意法半导体目前已向埃隆</a:t>
            </a:r>
            <a:r>
              <a:rPr lang="en-US" altLang="zh-CN" sz="2000" dirty="0"/>
              <a:t>·</a:t>
            </a:r>
            <a:r>
              <a:rPr lang="zh-CN" altLang="en-US" sz="2000" dirty="0"/>
              <a:t>马斯克的太空探索技术公司（</a:t>
            </a:r>
            <a:r>
              <a:rPr lang="en-US" altLang="zh-CN" sz="2000" dirty="0"/>
              <a:t>SpaceX</a:t>
            </a:r>
            <a:r>
              <a:rPr lang="zh-CN" altLang="en-US" sz="2000" dirty="0"/>
              <a:t>）交付了超过</a:t>
            </a:r>
            <a:r>
              <a:rPr lang="en-US" altLang="zh-CN" sz="2000" dirty="0"/>
              <a:t>50 </a:t>
            </a:r>
            <a:r>
              <a:rPr lang="zh-CN" altLang="en-US" sz="2000" dirty="0"/>
              <a:t>亿枚射频天线芯片，用于</a:t>
            </a:r>
            <a:r>
              <a:rPr lang="en-US" altLang="zh-CN" sz="2000" dirty="0"/>
              <a:t>SpaceX</a:t>
            </a:r>
            <a:r>
              <a:rPr lang="zh-CN" altLang="en-US" sz="2000" dirty="0"/>
              <a:t>的</a:t>
            </a:r>
            <a:r>
              <a:rPr lang="en-US" altLang="zh-CN" sz="2000" dirty="0"/>
              <a:t>“</a:t>
            </a:r>
            <a:r>
              <a:rPr lang="zh-CN" altLang="en-US" sz="2000" dirty="0"/>
              <a:t>星链（</a:t>
            </a:r>
            <a:r>
              <a:rPr lang="en-US" altLang="zh-CN" sz="2000" dirty="0"/>
              <a:t>Starlink</a:t>
            </a:r>
            <a:r>
              <a:rPr lang="zh-CN" altLang="en-US" sz="2000" dirty="0"/>
              <a:t>）</a:t>
            </a:r>
            <a:r>
              <a:rPr lang="en-US" altLang="zh-CN" sz="2000" dirty="0"/>
              <a:t>”</a:t>
            </a:r>
            <a:r>
              <a:rPr lang="zh-CN" altLang="en-US" sz="2000" dirty="0"/>
              <a:t>卫星网络。据意法半导体的一位高管透露，在接下来的两年里（到</a:t>
            </a:r>
            <a:r>
              <a:rPr lang="en-US" altLang="zh-CN" sz="2000" dirty="0"/>
              <a:t>2027</a:t>
            </a:r>
            <a:r>
              <a:rPr lang="zh-CN" altLang="en-US" sz="2000" dirty="0"/>
              <a:t>年），通过此次合作交付的芯片数量可能会翻倍。</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27760" y="974725"/>
            <a:ext cx="10701655" cy="4636135"/>
          </a:xfrm>
          <a:prstGeom prst="rect">
            <a:avLst/>
          </a:prstGeom>
          <a:noFill/>
        </p:spPr>
        <p:txBody>
          <a:bodyPr wrap="square" rtlCol="0">
            <a:noAutofit/>
          </a:bodyPr>
          <a:lstStyle/>
          <a:p>
            <a:r>
              <a:rPr lang="en-US" altLang="zh-CN" sz="2000" dirty="0"/>
              <a:t>3</a:t>
            </a:r>
            <a:r>
              <a:rPr lang="zh-CN" altLang="en-US" sz="2000" dirty="0"/>
              <a:t>、可控核聚变：</a:t>
            </a:r>
            <a:endParaRPr lang="zh-CN" altLang="en-US" sz="2000" dirty="0"/>
          </a:p>
          <a:p>
            <a:endParaRPr lang="zh-CN" altLang="en-US" sz="2000" dirty="0"/>
          </a:p>
          <a:p>
            <a:r>
              <a:rPr lang="zh-CN" altLang="en-US" sz="2000" dirty="0"/>
              <a:t>机构研报指出，</a:t>
            </a:r>
            <a:r>
              <a:rPr lang="en-US" altLang="zh-CN" sz="2000" dirty="0"/>
              <a:t>12</a:t>
            </a:r>
            <a:r>
              <a:rPr lang="zh-CN" altLang="en-US" sz="2000" dirty="0"/>
              <a:t>月核聚变行业迎来密集中标潮，核聚变投招标进程加速推进。据其统计的中科院等离子体所及聚变新能安徽的招标数据，</a:t>
            </a:r>
            <a:r>
              <a:rPr lang="en-US" altLang="zh-CN" sz="2000" dirty="0"/>
              <a:t>11</a:t>
            </a:r>
            <a:r>
              <a:rPr lang="zh-CN" altLang="en-US" sz="2000" dirty="0"/>
              <a:t>月招标项目总额显著放量，单月招标金额达到</a:t>
            </a:r>
            <a:r>
              <a:rPr lang="en-US" altLang="zh-CN" sz="2000" dirty="0"/>
              <a:t>39</a:t>
            </a:r>
            <a:r>
              <a:rPr lang="zh-CN" altLang="en-US" sz="2000" dirty="0"/>
              <a:t>亿量级，进入到</a:t>
            </a:r>
            <a:r>
              <a:rPr lang="en-US" altLang="zh-CN" sz="2000" dirty="0"/>
              <a:t>12</a:t>
            </a:r>
            <a:r>
              <a:rPr lang="zh-CN" altLang="en-US" sz="2000" dirty="0"/>
              <a:t>月，行业转而迎来密集中标潮，上半月（统计周期</a:t>
            </a:r>
            <a:r>
              <a:rPr lang="en-US" altLang="zh-CN" sz="2000" dirty="0"/>
              <a:t>12/01~12/12</a:t>
            </a:r>
            <a:r>
              <a:rPr lang="zh-CN" altLang="en-US" sz="2000" dirty="0"/>
              <a:t>），中科院合肥等离子体物理研究所及聚变新能安徽中科院合肥等离子体物理研究所及聚变新能安徽合计公布中标项目总额超过</a:t>
            </a:r>
            <a:r>
              <a:rPr lang="en-US" altLang="zh-CN" sz="2000" dirty="0"/>
              <a:t>24</a:t>
            </a:r>
            <a:r>
              <a:rPr lang="zh-CN" altLang="en-US" sz="2000" dirty="0"/>
              <a:t>亿元，中标预算金额超过</a:t>
            </a:r>
            <a:r>
              <a:rPr lang="en-US" altLang="zh-CN" sz="2000" dirty="0"/>
              <a:t>5000</a:t>
            </a:r>
            <a:r>
              <a:rPr lang="zh-CN" altLang="en-US" sz="2000" dirty="0"/>
              <a:t>万的项目达到</a:t>
            </a:r>
            <a:r>
              <a:rPr lang="en-US" altLang="zh-CN" sz="2000" dirty="0"/>
              <a:t>9</a:t>
            </a:r>
            <a:r>
              <a:rPr lang="zh-CN" altLang="en-US" sz="2000" dirty="0"/>
              <a:t>个。</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a:t>
            </a:r>
            <a:r>
              <a:rPr lang="en-US" altLang="zh-CN" sz="2400" dirty="0">
                <a:solidFill>
                  <a:schemeClr val="bg1"/>
                </a:solidFill>
              </a:rPr>
              <a:t>——</a:t>
            </a:r>
            <a:r>
              <a:rPr lang="zh-CN" altLang="en-US" sz="2400" dirty="0">
                <a:solidFill>
                  <a:schemeClr val="bg1"/>
                </a:solidFill>
              </a:rPr>
              <a:t>端侧</a:t>
            </a:r>
            <a:r>
              <a:rPr lang="en-US" altLang="zh-CN" sz="2400" dirty="0">
                <a:solidFill>
                  <a:schemeClr val="bg1"/>
                </a:solidFill>
              </a:rPr>
              <a:t>ai</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438150" y="984885"/>
            <a:ext cx="5309235" cy="4680585"/>
          </a:xfrm>
          <a:prstGeom prst="rect">
            <a:avLst/>
          </a:prstGeom>
        </p:spPr>
      </p:pic>
      <p:pic>
        <p:nvPicPr>
          <p:cNvPr id="5" name="图片 4"/>
          <p:cNvPicPr>
            <a:picLocks noChangeAspect="1"/>
          </p:cNvPicPr>
          <p:nvPr/>
        </p:nvPicPr>
        <p:blipFill>
          <a:blip r:embed="rId2"/>
          <a:stretch>
            <a:fillRect/>
          </a:stretch>
        </p:blipFill>
        <p:spPr>
          <a:xfrm>
            <a:off x="6315710" y="774065"/>
            <a:ext cx="5086350" cy="489077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风口彩蛋</a:t>
            </a:r>
            <a:endParaRPr lang="en-US" altLang="zh-CN" sz="2400" dirty="0">
              <a:solidFill>
                <a:schemeClr val="bg1"/>
              </a:solidFill>
            </a:endParaRPr>
          </a:p>
        </p:txBody>
      </p:sp>
      <p:pic>
        <p:nvPicPr>
          <p:cNvPr id="2" name="图片 1"/>
          <p:cNvPicPr>
            <a:picLocks noChangeAspect="1"/>
          </p:cNvPicPr>
          <p:nvPr/>
        </p:nvPicPr>
        <p:blipFill>
          <a:blip r:embed="rId1"/>
          <a:stretch>
            <a:fillRect/>
          </a:stretch>
        </p:blipFill>
        <p:spPr>
          <a:xfrm>
            <a:off x="952500" y="609600"/>
            <a:ext cx="10617200" cy="563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1514</Words>
  <Application>WPS 演示</Application>
  <PresentationFormat>宽屏</PresentationFormat>
  <Paragraphs>112</Paragraphs>
  <Slides>18</Slides>
  <Notes>0</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18</vt:i4>
      </vt:variant>
    </vt:vector>
  </HeadingPairs>
  <TitlesOfParts>
    <vt:vector size="38"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思源黑体 CN Bold</vt:lpstr>
      <vt:lpstr>思源黑体 CN Heavy</vt:lpstr>
      <vt:lpstr>思源黑体 CN Medium</vt:lpstr>
      <vt:lpstr>思源黑体 CN Normal</vt:lpstr>
      <vt:lpstr>方正宝黑体 简 Medium</vt:lpstr>
      <vt:lpstr>文道潮黑体</vt:lpstr>
      <vt:lpstr>方正大黑体_GBK</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350</cp:revision>
  <dcterms:created xsi:type="dcterms:W3CDTF">2024-06-11T06:30:00Z</dcterms:created>
  <dcterms:modified xsi:type="dcterms:W3CDTF">2025-12-16T00:48:15Z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2052-12.1.0.24034</vt:lpwstr>
  </property>
</Properties>
</file>