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51" r:id="rId6"/>
    <p:sldId id="4391" r:id="rId7"/>
    <p:sldId id="4440" r:id="rId8"/>
    <p:sldId id="4442" r:id="rId9"/>
    <p:sldId id="4453" r:id="rId10"/>
    <p:sldId id="4452" r:id="rId11"/>
    <p:sldId id="4444" r:id="rId12"/>
    <p:sldId id="1341" r:id="rId13"/>
    <p:sldId id="4269" r:id="rId14"/>
    <p:sldId id="4450" r:id="rId15"/>
    <p:sldId id="4449" r:id="rId16"/>
    <p:sldId id="4278" r:id="rId17"/>
    <p:sldId id="4272" r:id="rId18"/>
    <p:sldId id="4270" r:id="rId19"/>
    <p:sldId id="4448" r:id="rId20"/>
    <p:sldId id="270" r:id="rId21"/>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21.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8.png"/><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5.png"/><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6.png"/><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0.xml"/><Relationship Id="rId2" Type="http://schemas.openxmlformats.org/officeDocument/2006/relationships/image" Target="../media/image18.png"/><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市场逐渐反弹</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946150" y="925195"/>
            <a:ext cx="10478770" cy="5289550"/>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55845" y="86275"/>
            <a:ext cx="4064000" cy="521970"/>
          </a:xfrm>
          <a:prstGeom prst="rect">
            <a:avLst/>
          </a:prstGeom>
        </p:spPr>
        <p:txBody>
          <a:bodyPr>
            <a:spAutoFit/>
            <a:extLst>
              <a:ext uri="{4A0BC546-FE56-4ADE-93B0-CB8AF2F6F144}">
                <wpsdc:textFrameExt xmlns:wpsdc="http://www.wps.cn/officeDocument/2022/drawingmlCustomData" type="text"/>
              </a:ext>
            </a:extLst>
          </a:bodyPr>
          <a:p>
            <a:pPr algn="l"/>
            <a:r>
              <a:rPr lang="zh-CN" altLang="en-US" sz="2800">
                <a:solidFill>
                  <a:schemeClr val="bg1"/>
                </a:solidFill>
                <a:latin typeface="Arial" panose="020B0604020202020204" pitchFamily="34" charset="0"/>
                <a:ea typeface="微软雅黑" panose="020B0503020204020204" charset="-122"/>
              </a:rPr>
              <a:t>脱水策略</a:t>
            </a:r>
            <a:endParaRPr lang="zh-CN" altLang="en-US" sz="28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nvPicPr>
        <p:blipFill>
          <a:blip r:embed="rId1"/>
          <a:stretch>
            <a:fillRect/>
          </a:stretch>
        </p:blipFill>
        <p:spPr>
          <a:xfrm>
            <a:off x="568325" y="671195"/>
            <a:ext cx="11045190" cy="55149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55845" y="86275"/>
            <a:ext cx="4064000" cy="521970"/>
          </a:xfrm>
          <a:prstGeom prst="rect">
            <a:avLst/>
          </a:prstGeom>
        </p:spPr>
        <p:txBody>
          <a:bodyPr>
            <a:spAutoFit/>
            <a:extLst>
              <a:ext uri="{4A0BC546-FE56-4ADE-93B0-CB8AF2F6F144}">
                <wpsdc:textFrameExt xmlns:wpsdc="http://www.wps.cn/officeDocument/2022/drawingmlCustomData" type="text"/>
              </a:ext>
            </a:extLst>
          </a:bodyPr>
          <a:p>
            <a:pPr algn="l"/>
            <a:r>
              <a:rPr lang="zh-CN" altLang="en-US" sz="2800">
                <a:solidFill>
                  <a:schemeClr val="bg1"/>
                </a:solidFill>
                <a:latin typeface="Arial" panose="020B0604020202020204" pitchFamily="34" charset="0"/>
                <a:ea typeface="微软雅黑" panose="020B0503020204020204" charset="-122"/>
              </a:rPr>
              <a:t>风口小班课观看方法</a:t>
            </a:r>
            <a:endParaRPr lang="zh-CN" altLang="en-US" sz="2800">
              <a:solidFill>
                <a:schemeClr val="bg1"/>
              </a:solidFill>
              <a:latin typeface="Arial" panose="020B0604020202020204" pitchFamily="34" charset="0"/>
              <a:ea typeface="微软雅黑" panose="020B0503020204020204" charset="-122"/>
            </a:endParaRPr>
          </a:p>
        </p:txBody>
      </p:sp>
      <p:pic>
        <p:nvPicPr>
          <p:cNvPr id="3" name="图片 2"/>
          <p:cNvPicPr>
            <a:picLocks noChangeAspect="1"/>
          </p:cNvPicPr>
          <p:nvPr/>
        </p:nvPicPr>
        <p:blipFill>
          <a:blip r:embed="rId1"/>
          <a:stretch>
            <a:fillRect/>
          </a:stretch>
        </p:blipFill>
        <p:spPr>
          <a:xfrm>
            <a:off x="527685" y="1105535"/>
            <a:ext cx="5439410" cy="4550410"/>
          </a:xfrm>
          <a:prstGeom prst="rect">
            <a:avLst/>
          </a:prstGeom>
        </p:spPr>
      </p:pic>
      <p:pic>
        <p:nvPicPr>
          <p:cNvPr id="5" name="图片 4"/>
          <p:cNvPicPr>
            <a:picLocks noChangeAspect="1"/>
          </p:cNvPicPr>
          <p:nvPr/>
        </p:nvPicPr>
        <p:blipFill>
          <a:blip r:embed="rId2"/>
          <a:stretch>
            <a:fillRect/>
          </a:stretch>
        </p:blipFill>
        <p:spPr>
          <a:xfrm>
            <a:off x="6325870" y="1077595"/>
            <a:ext cx="5405755" cy="48336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73015" y="180975"/>
            <a:ext cx="3485515" cy="469265"/>
          </a:xfrm>
          <a:prstGeom prst="rect">
            <a:avLst/>
          </a:prstGeom>
          <a:noFill/>
        </p:spPr>
        <p:txBody>
          <a:bodyPr wrap="square" rtlCol="0">
            <a:noAutofit/>
          </a:bodyPr>
          <a:lstStyle/>
          <a:p>
            <a:r>
              <a:rPr lang="zh-CN" sz="2400" dirty="0">
                <a:solidFill>
                  <a:schemeClr val="bg1"/>
                </a:solidFill>
              </a:rPr>
              <a:t>小班课回看方法</a:t>
            </a:r>
            <a:endParaRPr lang="zh-CN" sz="2400" dirty="0">
              <a:solidFill>
                <a:schemeClr val="bg1"/>
              </a:solidFill>
            </a:endParaRPr>
          </a:p>
        </p:txBody>
      </p:sp>
      <p:pic>
        <p:nvPicPr>
          <p:cNvPr id="2" name="图片 1"/>
          <p:cNvPicPr>
            <a:picLocks noChangeAspect="1"/>
          </p:cNvPicPr>
          <p:nvPr/>
        </p:nvPicPr>
        <p:blipFill>
          <a:blip r:embed="rId1"/>
          <a:stretch>
            <a:fillRect/>
          </a:stretch>
        </p:blipFill>
        <p:spPr>
          <a:xfrm>
            <a:off x="568325" y="981075"/>
            <a:ext cx="5417185" cy="4895850"/>
          </a:xfrm>
          <a:prstGeom prst="rect">
            <a:avLst/>
          </a:prstGeom>
        </p:spPr>
      </p:pic>
      <p:pic>
        <p:nvPicPr>
          <p:cNvPr id="5" name="图片 4"/>
          <p:cNvPicPr>
            <a:picLocks noChangeAspect="1"/>
          </p:cNvPicPr>
          <p:nvPr/>
        </p:nvPicPr>
        <p:blipFill>
          <a:blip r:embed="rId2"/>
          <a:stretch>
            <a:fillRect/>
          </a:stretch>
        </p:blipFill>
        <p:spPr>
          <a:xfrm>
            <a:off x="6097905" y="1054735"/>
            <a:ext cx="5495290" cy="46259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5770" y="189865"/>
            <a:ext cx="3032760" cy="460375"/>
          </a:xfrm>
          <a:prstGeom prst="rect">
            <a:avLst/>
          </a:prstGeom>
          <a:noFill/>
        </p:spPr>
        <p:txBody>
          <a:bodyPr wrap="square" rtlCol="0">
            <a:spAutoFit/>
          </a:bodyPr>
          <a:lstStyle/>
          <a:p>
            <a:r>
              <a:rPr lang="zh-CN" altLang="en-US" sz="2400" dirty="0">
                <a:solidFill>
                  <a:schemeClr val="bg1"/>
                </a:solidFill>
              </a:rPr>
              <a:t>经传好课</a:t>
            </a:r>
            <a:endParaRPr lang="zh-CN" altLang="en-US" sz="2400" dirty="0">
              <a:solidFill>
                <a:schemeClr val="bg1"/>
              </a:solidFill>
            </a:endParaRPr>
          </a:p>
        </p:txBody>
      </p:sp>
      <p:pic>
        <p:nvPicPr>
          <p:cNvPr id="5" name="图片 4"/>
          <p:cNvPicPr>
            <a:picLocks noChangeAspect="1"/>
          </p:cNvPicPr>
          <p:nvPr/>
        </p:nvPicPr>
        <p:blipFill>
          <a:blip r:embed="rId1"/>
          <a:stretch>
            <a:fillRect/>
          </a:stretch>
        </p:blipFill>
        <p:spPr>
          <a:xfrm>
            <a:off x="546735" y="860425"/>
            <a:ext cx="11184255" cy="51174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solidFill>
                  <a:srgbClr val="FF0000"/>
                </a:solidFill>
              </a:rPr>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大家很兴奋的时候，就是短线顶部附近</a:t>
            </a:r>
            <a:endParaRPr lang="zh-CN" altLang="en-US" sz="2000" dirty="0"/>
          </a:p>
          <a:p>
            <a:endParaRPr lang="en-US" altLang="zh-CN" sz="2000" dirty="0"/>
          </a:p>
          <a:p>
            <a:r>
              <a:rPr lang="zh-CN" altLang="en-US" sz="2000" dirty="0"/>
              <a:t>大家很绝望的时候，就离短期底部不远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大家都在喊机会的时候，其实机会较少</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066780" cy="4805680"/>
          </a:xfrm>
          <a:prstGeom prst="rect">
            <a:avLst/>
          </a:prstGeom>
          <a:noFill/>
        </p:spPr>
        <p:txBody>
          <a:bodyPr wrap="square" rtlCol="0">
            <a:noAutofit/>
          </a:bodyPr>
          <a:lstStyle/>
          <a:p>
            <a:r>
              <a:rPr lang="en-US" altLang="zh-CN" sz="2000" dirty="0"/>
              <a:t>1</a:t>
            </a:r>
            <a:r>
              <a:rPr lang="zh-CN" altLang="en-US" sz="2000" dirty="0"/>
              <a:t>、商业航天：</a:t>
            </a:r>
            <a:endParaRPr lang="zh-CN" altLang="en-US" sz="2000" dirty="0"/>
          </a:p>
          <a:p>
            <a:r>
              <a:rPr lang="zh-CN" altLang="en-US" sz="2000" dirty="0"/>
              <a:t>据媒体报道，</a:t>
            </a:r>
            <a:r>
              <a:rPr lang="en-US" altLang="zh-CN" sz="2000" dirty="0"/>
              <a:t>2025</a:t>
            </a:r>
            <a:r>
              <a:rPr lang="zh-CN" altLang="en-US" sz="2000" dirty="0"/>
              <a:t>第三届商业航天发展大会暨第四届中关村商业航天大会定于</a:t>
            </a:r>
            <a:r>
              <a:rPr lang="en-US" altLang="zh-CN" sz="2000" dirty="0"/>
              <a:t>2025</a:t>
            </a:r>
            <a:r>
              <a:rPr lang="zh-CN" altLang="en-US" sz="2000" dirty="0"/>
              <a:t>年</a:t>
            </a:r>
            <a:r>
              <a:rPr lang="en-US" altLang="zh-CN" sz="2000" dirty="0"/>
              <a:t>12</a:t>
            </a:r>
            <a:r>
              <a:rPr lang="zh-CN" altLang="en-US" sz="2000" dirty="0"/>
              <a:t>月</a:t>
            </a:r>
            <a:r>
              <a:rPr lang="en-US" altLang="zh-CN" sz="2000" dirty="0"/>
              <a:t>24</a:t>
            </a:r>
            <a:r>
              <a:rPr lang="zh-CN" altLang="en-US" sz="2000" dirty="0"/>
              <a:t>日在北京举办。据悉，本届大会主题为</a:t>
            </a:r>
            <a:r>
              <a:rPr lang="en-US" altLang="zh-CN" sz="2000" dirty="0"/>
              <a:t>“</a:t>
            </a:r>
            <a:r>
              <a:rPr lang="zh-CN" altLang="en-US" sz="2000" dirty="0"/>
              <a:t>智创航天新生态，共启产业新征程</a:t>
            </a:r>
            <a:r>
              <a:rPr lang="en-US" altLang="zh-CN" sz="2000" dirty="0"/>
              <a:t>”</a:t>
            </a:r>
            <a:r>
              <a:rPr lang="zh-CN" altLang="en-US" sz="2000" dirty="0"/>
              <a:t>。大会将聚焦三大核心：一是解读国家商业航天最新政策导向，二是研讨关键技术联合攻关与产业生态建设路径，三是搭建</a:t>
            </a:r>
            <a:r>
              <a:rPr lang="en-US" altLang="zh-CN" sz="2000" dirty="0"/>
              <a:t>“</a:t>
            </a:r>
            <a:r>
              <a:rPr lang="zh-CN" altLang="en-US" sz="2000" dirty="0"/>
              <a:t>政产学研用</a:t>
            </a:r>
            <a:r>
              <a:rPr lang="en-US" altLang="zh-CN" sz="2000" dirty="0"/>
              <a:t>”</a:t>
            </a:r>
            <a:r>
              <a:rPr lang="zh-CN" altLang="en-US" sz="2000" dirty="0"/>
              <a:t>协同对接平台。</a:t>
            </a:r>
            <a:endParaRPr lang="zh-CN" altLang="en-US" sz="2000" dirty="0"/>
          </a:p>
          <a:p>
            <a:endParaRPr lang="en-US" altLang="zh-CN" sz="2000" dirty="0"/>
          </a:p>
          <a:p>
            <a:r>
              <a:rPr lang="en-US" altLang="zh-CN" sz="2000" dirty="0"/>
              <a:t>2</a:t>
            </a:r>
            <a:r>
              <a:rPr lang="zh-CN" altLang="en-US" sz="2000" dirty="0"/>
              <a:t>、量子科技：</a:t>
            </a:r>
            <a:endParaRPr lang="zh-CN" altLang="en-US" sz="2000" dirty="0"/>
          </a:p>
          <a:p>
            <a:r>
              <a:rPr lang="zh-CN" altLang="en-US" sz="2000" dirty="0"/>
              <a:t>记者从中国科学技术大学获悉，基于超导量子处理器</a:t>
            </a:r>
            <a:r>
              <a:rPr lang="en-US" altLang="zh-CN" sz="2000" dirty="0"/>
              <a:t>“</a:t>
            </a:r>
            <a:r>
              <a:rPr lang="zh-CN" altLang="en-US" sz="2000" dirty="0"/>
              <a:t>祖冲之</a:t>
            </a:r>
            <a:r>
              <a:rPr lang="en-US" altLang="zh-CN" sz="2000" dirty="0"/>
              <a:t>3.2</a:t>
            </a:r>
            <a:r>
              <a:rPr lang="zh-CN" altLang="en-US" sz="2000" dirty="0"/>
              <a:t>号</a:t>
            </a:r>
            <a:r>
              <a:rPr lang="en-US" altLang="zh-CN" sz="2000" dirty="0"/>
              <a:t>”</a:t>
            </a:r>
            <a:r>
              <a:rPr lang="zh-CN" altLang="en-US" sz="2000" dirty="0"/>
              <a:t>，潘建伟院士团队在量子纠错方向上实现了</a:t>
            </a:r>
            <a:r>
              <a:rPr lang="en-US" altLang="zh-CN" sz="2000" dirty="0"/>
              <a:t>“</a:t>
            </a:r>
            <a:r>
              <a:rPr lang="zh-CN" altLang="en-US" sz="2000" dirty="0"/>
              <a:t>低于阈值，越纠越对</a:t>
            </a:r>
            <a:r>
              <a:rPr lang="en-US" altLang="zh-CN" sz="2000" dirty="0"/>
              <a:t>”</a:t>
            </a:r>
            <a:r>
              <a:rPr lang="zh-CN" altLang="en-US" sz="2000" dirty="0"/>
              <a:t>的重大进展，为量子计算机走向实用奠定了重要基础。相关成果</a:t>
            </a:r>
            <a:r>
              <a:rPr lang="en-US" altLang="zh-CN" sz="2000" dirty="0"/>
              <a:t>12</a:t>
            </a:r>
            <a:r>
              <a:rPr lang="zh-CN" altLang="en-US" sz="2000" dirty="0"/>
              <a:t>月</a:t>
            </a:r>
            <a:r>
              <a:rPr lang="en-US" altLang="zh-CN" sz="2000" dirty="0"/>
              <a:t>22</a:t>
            </a:r>
            <a:r>
              <a:rPr lang="zh-CN" altLang="en-US" sz="2000" dirty="0"/>
              <a:t>日在国际学术期刊《物理评论快报》发表。据介绍，实现</a:t>
            </a:r>
            <a:r>
              <a:rPr lang="en-US" altLang="zh-CN" sz="2000" dirty="0"/>
              <a:t>“</a:t>
            </a:r>
            <a:r>
              <a:rPr lang="zh-CN" altLang="en-US" sz="2000" dirty="0"/>
              <a:t>低于阈值</a:t>
            </a:r>
            <a:r>
              <a:rPr lang="en-US" altLang="zh-CN" sz="2000" dirty="0"/>
              <a:t>”</a:t>
            </a:r>
            <a:r>
              <a:rPr lang="zh-CN" altLang="en-US" sz="2000" dirty="0"/>
              <a:t>的量子纠错是全球量子计算领域长期追寻的核心目标，也是验证量子计算系统能否从原型机走向实用化的关键里程碑之一。这一新的技术路线，也为未来构建百万比特级量子计算机提供了一种更具优势的解决方案。</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7760" y="974725"/>
            <a:ext cx="10701655" cy="4636135"/>
          </a:xfrm>
          <a:prstGeom prst="rect">
            <a:avLst/>
          </a:prstGeom>
          <a:noFill/>
        </p:spPr>
        <p:txBody>
          <a:bodyPr wrap="square" rtlCol="0">
            <a:noAutofit/>
          </a:bodyPr>
          <a:lstStyle/>
          <a:p>
            <a:r>
              <a:rPr lang="en-US" altLang="zh-CN" sz="2000" dirty="0"/>
              <a:t>3</a:t>
            </a:r>
            <a:r>
              <a:rPr lang="zh-CN" altLang="en-US" sz="2000" dirty="0"/>
              <a:t>、海南板块：</a:t>
            </a:r>
            <a:endParaRPr lang="zh-CN" altLang="en-US" sz="2000" dirty="0"/>
          </a:p>
          <a:p>
            <a:endParaRPr lang="zh-CN" altLang="en-US" sz="2000" dirty="0"/>
          </a:p>
          <a:p>
            <a:r>
              <a:rPr lang="en-US" altLang="zh-CN" sz="2000" dirty="0"/>
              <a:t>12</a:t>
            </a:r>
            <a:r>
              <a:rPr lang="zh-CN" altLang="en-US" sz="2000" dirty="0"/>
              <a:t>月</a:t>
            </a:r>
            <a:r>
              <a:rPr lang="en-US" altLang="zh-CN" sz="2000" dirty="0"/>
              <a:t>18</a:t>
            </a:r>
            <a:r>
              <a:rPr lang="zh-CN" altLang="en-US" sz="2000" dirty="0"/>
              <a:t>日，海南自由贸易港全岛封关运作正式启动。据三亚市商务局统计，封关首日，全市免税销售额达</a:t>
            </a:r>
            <a:r>
              <a:rPr lang="en-US" altLang="zh-CN" sz="2000" dirty="0"/>
              <a:t>1.18</a:t>
            </a:r>
            <a:r>
              <a:rPr lang="zh-CN" altLang="en-US" sz="2000" dirty="0"/>
              <a:t>亿元。其中，三亚国际免税城进店客流超</a:t>
            </a:r>
            <a:r>
              <a:rPr lang="en-US" altLang="zh-CN" sz="2000" dirty="0"/>
              <a:t>3.6</a:t>
            </a:r>
            <a:r>
              <a:rPr lang="zh-CN" altLang="en-US" sz="2000" dirty="0"/>
              <a:t>万人次，同比增长逾</a:t>
            </a:r>
            <a:r>
              <a:rPr lang="en-US" altLang="zh-CN" sz="2000" dirty="0"/>
              <a:t>60%</a:t>
            </a:r>
            <a:r>
              <a:rPr lang="zh-CN" altLang="en-US" sz="2000" dirty="0"/>
              <a:t>；销售额同比增长</a:t>
            </a:r>
            <a:r>
              <a:rPr lang="en-US" altLang="zh-CN" sz="2000" dirty="0"/>
              <a:t>85%</a:t>
            </a:r>
            <a:r>
              <a:rPr lang="zh-CN" altLang="en-US" sz="2000" dirty="0"/>
              <a:t>。</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a:t>
            </a:r>
            <a:r>
              <a:rPr lang="en-US" altLang="zh-CN" sz="2400" dirty="0">
                <a:solidFill>
                  <a:schemeClr val="bg1"/>
                </a:solidFill>
              </a:rPr>
              <a:t>——</a:t>
            </a:r>
            <a:r>
              <a:rPr lang="zh-CN" altLang="en-US" sz="2400" dirty="0">
                <a:solidFill>
                  <a:schemeClr val="bg1"/>
                </a:solidFill>
              </a:rPr>
              <a:t>端侧</a:t>
            </a:r>
            <a:r>
              <a:rPr lang="en-US" altLang="zh-CN" sz="2400" dirty="0">
                <a:solidFill>
                  <a:schemeClr val="bg1"/>
                </a:solidFill>
              </a:rPr>
              <a:t>ai</a:t>
            </a:r>
            <a:endParaRPr lang="en-US" altLang="zh-CN" sz="2400" dirty="0">
              <a:solidFill>
                <a:schemeClr val="bg1"/>
              </a:solidFill>
            </a:endParaRPr>
          </a:p>
        </p:txBody>
      </p:sp>
      <p:pic>
        <p:nvPicPr>
          <p:cNvPr id="4" name="图片 3"/>
          <p:cNvPicPr>
            <a:picLocks noChangeAspect="1"/>
          </p:cNvPicPr>
          <p:nvPr/>
        </p:nvPicPr>
        <p:blipFill>
          <a:blip r:embed="rId1"/>
          <a:stretch>
            <a:fillRect/>
          </a:stretch>
        </p:blipFill>
        <p:spPr>
          <a:xfrm>
            <a:off x="438150" y="984885"/>
            <a:ext cx="5309235" cy="4680585"/>
          </a:xfrm>
          <a:prstGeom prst="rect">
            <a:avLst/>
          </a:prstGeom>
        </p:spPr>
      </p:pic>
      <p:pic>
        <p:nvPicPr>
          <p:cNvPr id="5" name="图片 4"/>
          <p:cNvPicPr>
            <a:picLocks noChangeAspect="1"/>
          </p:cNvPicPr>
          <p:nvPr/>
        </p:nvPicPr>
        <p:blipFill>
          <a:blip r:embed="rId2"/>
          <a:stretch>
            <a:fillRect/>
          </a:stretch>
        </p:blipFill>
        <p:spPr>
          <a:xfrm>
            <a:off x="6315710" y="774065"/>
            <a:ext cx="5086350" cy="48907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风口彩蛋</a:t>
            </a:r>
            <a:endParaRPr lang="en-US" altLang="zh-CN" sz="2400" dirty="0">
              <a:solidFill>
                <a:schemeClr val="bg1"/>
              </a:solidFill>
            </a:endParaRPr>
          </a:p>
        </p:txBody>
      </p:sp>
      <p:pic>
        <p:nvPicPr>
          <p:cNvPr id="2" name="图片 1"/>
          <p:cNvPicPr>
            <a:picLocks noChangeAspect="1"/>
          </p:cNvPicPr>
          <p:nvPr/>
        </p:nvPicPr>
        <p:blipFill>
          <a:blip r:embed="rId1"/>
          <a:stretch>
            <a:fillRect/>
          </a:stretch>
        </p:blipFill>
        <p:spPr>
          <a:xfrm>
            <a:off x="952500" y="609600"/>
            <a:ext cx="10617200" cy="5638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1296</Words>
  <Application>WPS 演示</Application>
  <PresentationFormat>宽屏</PresentationFormat>
  <Paragraphs>111</Paragraphs>
  <Slides>18</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18</vt:i4>
      </vt:variant>
    </vt:vector>
  </HeadingPairs>
  <TitlesOfParts>
    <vt:vector size="37"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思源黑体 CN Bold</vt:lpstr>
      <vt:lpstr>思源黑体 CN Heavy</vt:lpstr>
      <vt:lpstr>思源黑体 CN Medium</vt:lpstr>
      <vt:lpstr>思源黑体 CN Normal</vt:lpstr>
      <vt:lpstr>方正宝黑体 简 Medium</vt:lpstr>
      <vt:lpstr>方正大黑体_GBK</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359</cp:revision>
  <dcterms:created xsi:type="dcterms:W3CDTF">2024-06-11T06:30:00Z</dcterms:created>
  <dcterms:modified xsi:type="dcterms:W3CDTF">2025-12-23T00:50:42Z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2052-12.1.0.24034</vt:lpwstr>
  </property>
</Properties>
</file>