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63" r:id="rId3"/>
    <p:sldId id="4274" r:id="rId5"/>
    <p:sldId id="4407" r:id="rId6"/>
    <p:sldId id="4391" r:id="rId7"/>
    <p:sldId id="4375" r:id="rId8"/>
    <p:sldId id="4377" r:id="rId9"/>
    <p:sldId id="4376" r:id="rId10"/>
    <p:sldId id="4357" r:id="rId11"/>
    <p:sldId id="4424" r:id="rId12"/>
    <p:sldId id="4272" r:id="rId13"/>
    <p:sldId id="4270" r:id="rId14"/>
    <p:sldId id="4278" r:id="rId15"/>
    <p:sldId id="4339" r:id="rId16"/>
    <p:sldId id="4269" r:id="rId17"/>
    <p:sldId id="4271" r:id="rId18"/>
    <p:sldId id="1341" r:id="rId19"/>
    <p:sldId id="4241" r:id="rId20"/>
    <p:sldId id="4260" r:id="rId21"/>
    <p:sldId id="4261" r:id="rId22"/>
    <p:sldId id="270" r:id="rId23"/>
  </p:sldIdLst>
  <p:sldSz cx="12192000" cy="6858000"/>
  <p:notesSz cx="6858000" cy="9144000"/>
  <p:custDataLst>
    <p:tags r:id="rId2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1" d="100"/>
          <a:sy n="111" d="100"/>
        </p:scale>
        <p:origin x="53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7" Type="http://schemas.openxmlformats.org/officeDocument/2006/relationships/tags" Target="tags/tag29.xml"/><Relationship Id="rId26" Type="http://schemas.openxmlformats.org/officeDocument/2006/relationships/tableStyles" Target="tableStyles.xml"/><Relationship Id="rId25" Type="http://schemas.openxmlformats.org/officeDocument/2006/relationships/viewProps" Target="viewProps.xml"/><Relationship Id="rId24" Type="http://schemas.openxmlformats.org/officeDocument/2006/relationships/presProps" Target="presProps.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E97641-2152-4774-8360-44780691E81F}"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4F2145-BD71-46EC-B4BE-F31170F96B11}"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4" Type="http://schemas.openxmlformats.org/officeDocument/2006/relationships/image" Target="../media/image3.png"/><Relationship Id="rId3" Type="http://schemas.openxmlformats.org/officeDocument/2006/relationships/tags" Target="../tags/tag1.xm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1_两栏内容">
    <p:spTree>
      <p:nvGrpSpPr>
        <p:cNvPr id="1" name=""/>
        <p:cNvGrpSpPr/>
        <p:nvPr/>
      </p:nvGrpSpPr>
      <p:grpSpPr>
        <a:xfrm>
          <a:off x="0" y="0"/>
          <a:ext cx="0" cy="0"/>
          <a:chOff x="0" y="0"/>
          <a:chExt cx="0" cy="0"/>
        </a:xfrm>
      </p:grpSpPr>
      <p:pic>
        <p:nvPicPr>
          <p:cNvPr id="2" name="图片 1" descr="ppt"/>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cSld name="1_节标题">
    <p:spTree>
      <p:nvGrpSpPr>
        <p:cNvPr id="1" name=""/>
        <p:cNvGrpSpPr/>
        <p:nvPr/>
      </p:nvGrpSpPr>
      <p:grpSpPr>
        <a:xfrm>
          <a:off x="0" y="0"/>
          <a:ext cx="0" cy="0"/>
          <a:chOff x="0" y="0"/>
          <a:chExt cx="0" cy="0"/>
        </a:xfrm>
      </p:grpSpPr>
      <p:pic>
        <p:nvPicPr>
          <p:cNvPr id="2" name="图片 1" descr="图片1"/>
          <p:cNvPicPr>
            <a:picLocks noChangeAspect="1"/>
          </p:cNvPicPr>
          <p:nvPr userDrawn="1"/>
        </p:nvPicPr>
        <p:blipFill>
          <a:blip r:embed="rId2"/>
          <a:stretch>
            <a:fillRect/>
          </a:stretch>
        </p:blipFill>
        <p:spPr>
          <a:xfrm>
            <a:off x="0" y="0"/>
            <a:ext cx="12192000" cy="6858000"/>
          </a:xfrm>
          <a:prstGeom prst="rect">
            <a:avLst/>
          </a:prstGeom>
        </p:spPr>
      </p:pic>
      <p:pic>
        <p:nvPicPr>
          <p:cNvPr id="8" name="图片 7" descr="组 22"/>
          <p:cNvPicPr>
            <a:picLocks noChangeAspect="1"/>
          </p:cNvPicPr>
          <p:nvPr userDrawn="1">
            <p:custDataLst>
              <p:tags r:id="rId3"/>
            </p:custDataLst>
          </p:nvPr>
        </p:nvPicPr>
        <p:blipFill>
          <a:blip r:embed="rId4"/>
          <a:stretch>
            <a:fillRect/>
          </a:stretch>
        </p:blipFill>
        <p:spPr>
          <a:xfrm>
            <a:off x="239395" y="271780"/>
            <a:ext cx="11740515" cy="645668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image" Target="../media/image4.png"/><Relationship Id="rId16" Type="http://schemas.openxmlformats.org/officeDocument/2006/relationships/notesSlide" Target="../notesSlides/notesSlide1.xml"/><Relationship Id="rId15" Type="http://schemas.openxmlformats.org/officeDocument/2006/relationships/slideLayout" Target="../slideLayouts/slideLayout12.xml"/><Relationship Id="rId14" Type="http://schemas.openxmlformats.org/officeDocument/2006/relationships/tags" Target="../tags/tag14.xml"/><Relationship Id="rId13" Type="http://schemas.openxmlformats.org/officeDocument/2006/relationships/tags" Target="../tags/tag13.xml"/><Relationship Id="rId12" Type="http://schemas.openxmlformats.org/officeDocument/2006/relationships/tags" Target="../tags/tag12.xml"/><Relationship Id="rId11" Type="http://schemas.openxmlformats.org/officeDocument/2006/relationships/tags" Target="../tags/tag11.xml"/><Relationship Id="rId10" Type="http://schemas.openxmlformats.org/officeDocument/2006/relationships/tags" Target="../tags/tag10.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7.png"/><Relationship Id="rId1" Type="http://schemas.openxmlformats.org/officeDocument/2006/relationships/tags" Target="../tags/tag17.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8.png"/><Relationship Id="rId1" Type="http://schemas.openxmlformats.org/officeDocument/2006/relationships/tags" Target="../tags/tag18.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9.png"/><Relationship Id="rId1" Type="http://schemas.openxmlformats.org/officeDocument/2006/relationships/tags" Target="../tags/tag19.xml"/></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20.xml"/><Relationship Id="rId2" Type="http://schemas.openxmlformats.org/officeDocument/2006/relationships/image" Target="../media/image11.png"/><Relationship Id="rId1" Type="http://schemas.openxmlformats.org/officeDocument/2006/relationships/image" Target="../media/image10.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2.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3.png"/></Relationships>
</file>

<file path=ppt/slides/_rels/slide16.xml.rels><?xml version="1.0" encoding="UTF-8" standalone="yes"?>
<Relationships xmlns="http://schemas.openxmlformats.org/package/2006/relationships"><Relationship Id="rId5" Type="http://schemas.openxmlformats.org/officeDocument/2006/relationships/slideLayout" Target="../slideLayouts/slideLayout13.xml"/><Relationship Id="rId4" Type="http://schemas.openxmlformats.org/officeDocument/2006/relationships/tags" Target="../tags/tag23.xml"/><Relationship Id="rId3" Type="http://schemas.openxmlformats.org/officeDocument/2006/relationships/image" Target="../media/image14.png"/><Relationship Id="rId2" Type="http://schemas.openxmlformats.org/officeDocument/2006/relationships/tags" Target="../tags/tag22.xml"/><Relationship Id="rId1" Type="http://schemas.openxmlformats.org/officeDocument/2006/relationships/tags" Target="../tags/tag21.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24.xml"/><Relationship Id="rId1"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25.xml"/><Relationship Id="rId1"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26.xml"/><Relationship Id="rId1"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tags" Target="../tags/tag28.xml"/><Relationship Id="rId2" Type="http://schemas.openxmlformats.org/officeDocument/2006/relationships/image" Target="../media/image18.png"/><Relationship Id="rId1" Type="http://schemas.openxmlformats.org/officeDocument/2006/relationships/tags" Target="../tags/tag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5.xml"/><Relationship Id="rId1"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6.xml"/><Relationship Id="rId1"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矢量智能对象"/>
          <p:cNvPicPr>
            <a:picLocks noChangeAspect="1"/>
          </p:cNvPicPr>
          <p:nvPr userDrawn="1">
            <p:custDataLst>
              <p:tags r:id="rId1"/>
            </p:custDataLst>
          </p:nvPr>
        </p:nvPicPr>
        <p:blipFill>
          <a:blip r:embed="rId2"/>
          <a:stretch>
            <a:fillRect/>
          </a:stretch>
        </p:blipFill>
        <p:spPr>
          <a:xfrm>
            <a:off x="5356225" y="776605"/>
            <a:ext cx="1524000" cy="330200"/>
          </a:xfrm>
          <a:prstGeom prst="rect">
            <a:avLst/>
          </a:prstGeom>
        </p:spPr>
      </p:pic>
      <p:sp>
        <p:nvSpPr>
          <p:cNvPr id="3" name="文本框 2"/>
          <p:cNvSpPr txBox="1"/>
          <p:nvPr/>
        </p:nvSpPr>
        <p:spPr>
          <a:xfrm>
            <a:off x="5458460" y="6190615"/>
            <a:ext cx="1424305" cy="368300"/>
          </a:xfrm>
          <a:prstGeom prst="rect">
            <a:avLst/>
          </a:prstGeom>
          <a:noFill/>
        </p:spPr>
        <p:txBody>
          <a:bodyPr wrap="square" rtlCol="0">
            <a:spAutoFit/>
          </a:bodyPr>
          <a:lstStyle/>
          <a:p>
            <a:r>
              <a:rPr lang="zh-CN" altLang="en-US">
                <a:solidFill>
                  <a:srgbClr val="FFDFDF"/>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中国</a:t>
            </a:r>
            <a:r>
              <a:rPr lang="en-US" altLang="zh-CN">
                <a:solidFill>
                  <a:srgbClr val="FFDFDF"/>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a:t>
            </a:r>
            <a:r>
              <a:rPr lang="zh-CN" altLang="en-US">
                <a:solidFill>
                  <a:srgbClr val="FFDFDF"/>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广州</a:t>
            </a:r>
            <a:endParaRPr lang="zh-CN" altLang="en-US">
              <a:solidFill>
                <a:srgbClr val="FFDFDF"/>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2" name="文本框 1"/>
          <p:cNvSpPr txBox="1"/>
          <p:nvPr/>
        </p:nvSpPr>
        <p:spPr>
          <a:xfrm>
            <a:off x="879792" y="1951887"/>
            <a:ext cx="10581005" cy="922020"/>
          </a:xfrm>
          <a:prstGeom prst="rect">
            <a:avLst/>
          </a:prstGeom>
          <a:noFill/>
        </p:spPr>
        <p:txBody>
          <a:bodyPr wrap="square" rtlCol="0">
            <a:spAutoFit/>
          </a:bodyPr>
          <a:lstStyle/>
          <a:p>
            <a:pPr algn="ctr">
              <a:lnSpc>
                <a:spcPct val="90000"/>
              </a:lnSpc>
            </a:pPr>
            <a:r>
              <a:rPr lang="zh-CN" sz="6000" dirty="0">
                <a:gradFill>
                  <a:gsLst>
                    <a:gs pos="0">
                      <a:srgbClr val="FFFDF5"/>
                    </a:gs>
                    <a:gs pos="100000">
                      <a:srgbClr val="FFF6CD"/>
                    </a:gs>
                  </a:gsLst>
                  <a:lin ang="5400000" scaled="0"/>
                </a:gradFill>
                <a:latin typeface="思源黑体 CN Heavy" panose="020B0A00000000000000" charset="-122"/>
                <a:ea typeface="思源黑体 CN Heavy" panose="020B0A00000000000000" charset="-122"/>
                <a:cs typeface="思源黑体 CN Bold" panose="020B0800000000000000" charset="-122"/>
              </a:rPr>
              <a:t>密切留意中证</a:t>
            </a:r>
            <a:r>
              <a:rPr lang="en-US" altLang="zh-CN" sz="6000" dirty="0">
                <a:gradFill>
                  <a:gsLst>
                    <a:gs pos="0">
                      <a:srgbClr val="FFFDF5"/>
                    </a:gs>
                    <a:gs pos="100000">
                      <a:srgbClr val="FFF6CD"/>
                    </a:gs>
                  </a:gsLst>
                  <a:lin ang="5400000" scaled="0"/>
                </a:gradFill>
                <a:latin typeface="思源黑体 CN Heavy" panose="020B0A00000000000000" charset="-122"/>
                <a:ea typeface="思源黑体 CN Heavy" panose="020B0A00000000000000" charset="-122"/>
                <a:cs typeface="思源黑体 CN Bold" panose="020B0800000000000000" charset="-122"/>
              </a:rPr>
              <a:t>2000</a:t>
            </a:r>
            <a:r>
              <a:rPr lang="zh-CN" altLang="en-US" sz="6000" dirty="0">
                <a:gradFill>
                  <a:gsLst>
                    <a:gs pos="0">
                      <a:srgbClr val="FFFDF5"/>
                    </a:gs>
                    <a:gs pos="100000">
                      <a:srgbClr val="FFF6CD"/>
                    </a:gs>
                  </a:gsLst>
                  <a:lin ang="5400000" scaled="0"/>
                </a:gradFill>
                <a:latin typeface="思源黑体 CN Heavy" panose="020B0A00000000000000" charset="-122"/>
                <a:ea typeface="思源黑体 CN Heavy" panose="020B0A00000000000000" charset="-122"/>
                <a:cs typeface="思源黑体 CN Bold" panose="020B0800000000000000" charset="-122"/>
              </a:rPr>
              <a:t>指数</a:t>
            </a:r>
            <a:endParaRPr lang="zh-CN" altLang="en-US" sz="6000" dirty="0">
              <a:gradFill>
                <a:gsLst>
                  <a:gs pos="0">
                    <a:srgbClr val="FFFDF5"/>
                  </a:gs>
                  <a:gs pos="100000">
                    <a:srgbClr val="FFF6CD"/>
                  </a:gs>
                </a:gsLst>
                <a:lin ang="5400000" scaled="0"/>
              </a:gradFill>
              <a:latin typeface="思源黑体 CN Heavy" panose="020B0A00000000000000" charset="-122"/>
              <a:ea typeface="思源黑体 CN Heavy" panose="020B0A00000000000000" charset="-122"/>
              <a:cs typeface="思源黑体 CN Bold" panose="020B0800000000000000" charset="-122"/>
            </a:endParaRPr>
          </a:p>
        </p:txBody>
      </p:sp>
      <p:sp>
        <p:nvSpPr>
          <p:cNvPr id="9" name="矩形 8"/>
          <p:cNvSpPr/>
          <p:nvPr/>
        </p:nvSpPr>
        <p:spPr>
          <a:xfrm>
            <a:off x="3891915" y="3981450"/>
            <a:ext cx="2173605" cy="356870"/>
          </a:xfrm>
          <a:prstGeom prst="rect">
            <a:avLst/>
          </a:prstGeom>
          <a:noFill/>
          <a:ln>
            <a:solidFill>
              <a:schemeClr val="bg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custDataLst>
              <p:tags r:id="rId3"/>
            </p:custDataLst>
          </p:nvPr>
        </p:nvSpPr>
        <p:spPr>
          <a:xfrm>
            <a:off x="3898265" y="3981450"/>
            <a:ext cx="995680" cy="3568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custDataLst>
              <p:tags r:id="rId4"/>
            </p:custDataLst>
          </p:nvPr>
        </p:nvSpPr>
        <p:spPr>
          <a:xfrm>
            <a:off x="3853815" y="3988435"/>
            <a:ext cx="1143000" cy="368300"/>
          </a:xfrm>
          <a:prstGeom prst="rect">
            <a:avLst/>
          </a:prstGeom>
          <a:noFill/>
        </p:spPr>
        <p:txBody>
          <a:bodyPr wrap="square" rtlCol="0">
            <a:spAutoFit/>
          </a:bodyPr>
          <a:lstStyle/>
          <a:p>
            <a:r>
              <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主讲老师</a:t>
            </a:r>
            <a:endPar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15" name="文本框 14"/>
          <p:cNvSpPr txBox="1"/>
          <p:nvPr>
            <p:custDataLst>
              <p:tags r:id="rId5"/>
            </p:custDataLst>
          </p:nvPr>
        </p:nvSpPr>
        <p:spPr>
          <a:xfrm>
            <a:off x="4902835" y="3976370"/>
            <a:ext cx="1162050" cy="368300"/>
          </a:xfrm>
          <a:prstGeom prst="rect">
            <a:avLst/>
          </a:prstGeom>
          <a:noFill/>
        </p:spPr>
        <p:txBody>
          <a:bodyPr wrap="square" rtlCol="0">
            <a:spAutoFit/>
          </a:bodyPr>
          <a:lstStyle/>
          <a:p>
            <a:r>
              <a:rPr lang="zh-CN" altLang="en-US"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陈灼基</a:t>
            </a:r>
            <a:endParaRPr lang="zh-CN" altLang="en-US"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nvGrpSpPr>
          <p:cNvPr id="33" name="组合 32"/>
          <p:cNvGrpSpPr/>
          <p:nvPr/>
        </p:nvGrpSpPr>
        <p:grpSpPr>
          <a:xfrm>
            <a:off x="3891915" y="4485647"/>
            <a:ext cx="4620470" cy="646082"/>
            <a:chOff x="7093" y="6616"/>
            <a:chExt cx="7859" cy="1132"/>
          </a:xfrm>
        </p:grpSpPr>
        <p:sp>
          <p:nvSpPr>
            <p:cNvPr id="18" name="矩形 17"/>
            <p:cNvSpPr/>
            <p:nvPr>
              <p:custDataLst>
                <p:tags r:id="rId6"/>
              </p:custDataLst>
            </p:nvPr>
          </p:nvSpPr>
          <p:spPr>
            <a:xfrm>
              <a:off x="7093" y="6626"/>
              <a:ext cx="7859" cy="625"/>
            </a:xfrm>
            <a:prstGeom prst="rect">
              <a:avLst/>
            </a:prstGeom>
            <a:noFill/>
            <a:ln>
              <a:solidFill>
                <a:schemeClr val="bg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custDataLst>
                <p:tags r:id="rId7"/>
              </p:custDataLst>
            </p:nvPr>
          </p:nvSpPr>
          <p:spPr>
            <a:xfrm>
              <a:off x="7105" y="6626"/>
              <a:ext cx="2321" cy="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custDataLst>
                <p:tags r:id="rId8"/>
              </p:custDataLst>
            </p:nvPr>
          </p:nvSpPr>
          <p:spPr>
            <a:xfrm>
              <a:off x="7261" y="6627"/>
              <a:ext cx="2009" cy="645"/>
            </a:xfrm>
            <a:prstGeom prst="rect">
              <a:avLst/>
            </a:prstGeom>
            <a:noFill/>
          </p:spPr>
          <p:txBody>
            <a:bodyPr wrap="square" rtlCol="0">
              <a:spAutoFit/>
            </a:bodyPr>
            <a:lstStyle/>
            <a:p>
              <a:r>
                <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执业编号</a:t>
              </a:r>
              <a:endPar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21" name="文本框 20"/>
            <p:cNvSpPr txBox="1"/>
            <p:nvPr>
              <p:custDataLst>
                <p:tags r:id="rId9"/>
              </p:custDataLst>
            </p:nvPr>
          </p:nvSpPr>
          <p:spPr>
            <a:xfrm>
              <a:off x="9470" y="6616"/>
              <a:ext cx="4318" cy="1132"/>
            </a:xfrm>
            <a:prstGeom prst="rect">
              <a:avLst/>
            </a:prstGeom>
            <a:noFill/>
          </p:spPr>
          <p:txBody>
            <a:bodyPr wrap="square" rtlCol="0">
              <a:spAutoFit/>
            </a:bodyPr>
            <a:lstStyle/>
            <a:p>
              <a:r>
                <a:rPr lang="en-US" altLang="zh-CN" b="1" dirty="0">
                  <a:solidFill>
                    <a:schemeClr val="bg1"/>
                  </a:solidFill>
                  <a:latin typeface="微软雅黑" panose="020B0503020204020204" charset="-122"/>
                  <a:ea typeface="微软雅黑" panose="020B0503020204020204" charset="-122"/>
                  <a:sym typeface="+mn-ea"/>
                </a:rPr>
                <a:t>A1120620030004</a:t>
              </a:r>
              <a:endParaRPr lang="en-US" altLang="zh-CN"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a:p>
              <a:endParaRPr lang="en-US" altLang="zh-CN"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grpSp>
        <p:nvGrpSpPr>
          <p:cNvPr id="32" name="组合 31"/>
          <p:cNvGrpSpPr/>
          <p:nvPr/>
        </p:nvGrpSpPr>
        <p:grpSpPr>
          <a:xfrm>
            <a:off x="6170295" y="3982720"/>
            <a:ext cx="3074373" cy="381327"/>
            <a:chOff x="10918" y="5734"/>
            <a:chExt cx="5059" cy="668"/>
          </a:xfrm>
        </p:grpSpPr>
        <p:sp>
          <p:nvSpPr>
            <p:cNvPr id="27" name="矩形 26"/>
            <p:cNvSpPr/>
            <p:nvPr>
              <p:custDataLst>
                <p:tags r:id="rId10"/>
              </p:custDataLst>
            </p:nvPr>
          </p:nvSpPr>
          <p:spPr>
            <a:xfrm>
              <a:off x="10940" y="5734"/>
              <a:ext cx="3832" cy="625"/>
            </a:xfrm>
            <a:prstGeom prst="rect">
              <a:avLst/>
            </a:prstGeom>
            <a:noFill/>
            <a:ln>
              <a:solidFill>
                <a:schemeClr val="bg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custDataLst>
                <p:tags r:id="rId11"/>
              </p:custDataLst>
            </p:nvPr>
          </p:nvSpPr>
          <p:spPr>
            <a:xfrm>
              <a:off x="10952" y="5734"/>
              <a:ext cx="1750" cy="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文本框 28"/>
            <p:cNvSpPr txBox="1"/>
            <p:nvPr>
              <p:custDataLst>
                <p:tags r:id="rId12"/>
              </p:custDataLst>
            </p:nvPr>
          </p:nvSpPr>
          <p:spPr>
            <a:xfrm>
              <a:off x="10918" y="5757"/>
              <a:ext cx="2009" cy="645"/>
            </a:xfrm>
            <a:prstGeom prst="rect">
              <a:avLst/>
            </a:prstGeom>
            <a:noFill/>
          </p:spPr>
          <p:txBody>
            <a:bodyPr wrap="square" rtlCol="0">
              <a:spAutoFit/>
            </a:bodyPr>
            <a:lstStyle/>
            <a:p>
              <a:r>
                <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课程日期</a:t>
              </a:r>
              <a:endPar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30" name="文本框 29"/>
            <p:cNvSpPr txBox="1"/>
            <p:nvPr>
              <p:custDataLst>
                <p:tags r:id="rId13"/>
              </p:custDataLst>
            </p:nvPr>
          </p:nvSpPr>
          <p:spPr>
            <a:xfrm>
              <a:off x="12700" y="5745"/>
              <a:ext cx="3277" cy="617"/>
            </a:xfrm>
            <a:prstGeom prst="rect">
              <a:avLst/>
            </a:prstGeom>
            <a:noFill/>
          </p:spPr>
          <p:txBody>
            <a:bodyPr wrap="square" rtlCol="0">
              <a:spAutoFit/>
            </a:bodyPr>
            <a:lstStyle/>
            <a:p>
              <a:r>
                <a:rPr lang="en-US" altLang="zh-CN" sz="1700"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2024.11.28</a:t>
              </a:r>
              <a:endParaRPr lang="en-US" altLang="zh-CN" sz="1700"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spTree>
    <p:custDataLst>
      <p:tags r:id="rId14"/>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485735" y="163902"/>
            <a:ext cx="3424687" cy="461665"/>
          </a:xfrm>
          <a:prstGeom prst="rect">
            <a:avLst/>
          </a:prstGeom>
          <a:noFill/>
        </p:spPr>
        <p:txBody>
          <a:bodyPr wrap="square" rtlCol="0">
            <a:spAutoFit/>
          </a:bodyPr>
          <a:lstStyle/>
          <a:p>
            <a:r>
              <a:rPr lang="zh-CN" altLang="en-US" sz="2400" dirty="0">
                <a:solidFill>
                  <a:schemeClr val="bg1"/>
                </a:solidFill>
              </a:rPr>
              <a:t>第三个“国九条”</a:t>
            </a:r>
            <a:endParaRPr lang="zh-CN" altLang="en-US" sz="2400" dirty="0">
              <a:solidFill>
                <a:schemeClr val="bg1"/>
              </a:solidFill>
            </a:endParaRPr>
          </a:p>
        </p:txBody>
      </p:sp>
      <p:pic>
        <p:nvPicPr>
          <p:cNvPr id="7" name="图片 6"/>
          <p:cNvPicPr>
            <a:picLocks noChangeAspect="1"/>
          </p:cNvPicPr>
          <p:nvPr>
            <p:custDataLst>
              <p:tags r:id="rId1"/>
            </p:custDataLst>
          </p:nvPr>
        </p:nvPicPr>
        <p:blipFill>
          <a:blip r:embed="rId2"/>
          <a:stretch>
            <a:fillRect/>
          </a:stretch>
        </p:blipFill>
        <p:spPr>
          <a:xfrm>
            <a:off x="374015" y="164465"/>
            <a:ext cx="11600180" cy="602678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a:blip r:embed="rId2"/>
          <a:stretch>
            <a:fillRect/>
          </a:stretch>
        </p:blipFill>
        <p:spPr>
          <a:xfrm>
            <a:off x="56515" y="160020"/>
            <a:ext cx="12342495" cy="645033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a:blip r:embed="rId2"/>
          <a:stretch>
            <a:fillRect/>
          </a:stretch>
        </p:blipFill>
        <p:spPr>
          <a:xfrm>
            <a:off x="511810" y="247015"/>
            <a:ext cx="11396345" cy="622490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风口阻击二维码</a:t>
            </a:r>
            <a:endParaRPr lang="zh-CN" altLang="en-US"/>
          </a:p>
        </p:txBody>
      </p:sp>
      <p:pic>
        <p:nvPicPr>
          <p:cNvPr id="4" name="内容占位符 3"/>
          <p:cNvPicPr>
            <a:picLocks noChangeAspect="1"/>
          </p:cNvPicPr>
          <p:nvPr>
            <p:ph idx="1"/>
          </p:nvPr>
        </p:nvPicPr>
        <p:blipFill>
          <a:blip r:embed="rId1"/>
          <a:stretch>
            <a:fillRect/>
          </a:stretch>
        </p:blipFill>
        <p:spPr>
          <a:xfrm>
            <a:off x="1439545" y="2088515"/>
            <a:ext cx="2619375" cy="2543175"/>
          </a:xfrm>
          <a:prstGeom prst="rect">
            <a:avLst/>
          </a:prstGeom>
        </p:spPr>
      </p:pic>
      <p:pic>
        <p:nvPicPr>
          <p:cNvPr id="5" name="图片 4"/>
          <p:cNvPicPr>
            <a:picLocks noChangeAspect="1"/>
          </p:cNvPicPr>
          <p:nvPr/>
        </p:nvPicPr>
        <p:blipFill>
          <a:blip r:embed="rId2"/>
          <a:stretch>
            <a:fillRect/>
          </a:stretch>
        </p:blipFill>
        <p:spPr>
          <a:xfrm>
            <a:off x="4311015" y="1373505"/>
            <a:ext cx="7518400" cy="4635500"/>
          </a:xfrm>
          <a:prstGeom prst="rect">
            <a:avLst/>
          </a:prstGeom>
        </p:spPr>
      </p:pic>
    </p:spTree>
    <p:custDataLst>
      <p:tags r:id="rId3"/>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500331" y="940279"/>
            <a:ext cx="11300605" cy="5132718"/>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353683" y="819509"/>
            <a:ext cx="11536392" cy="5331125"/>
          </a:xfrm>
          <a:prstGeom prst="rect">
            <a:avLst/>
          </a:prstGeom>
        </p:spPr>
      </p:pic>
      <p:sp>
        <p:nvSpPr>
          <p:cNvPr id="3" name="文本框 2"/>
          <p:cNvSpPr txBox="1"/>
          <p:nvPr/>
        </p:nvSpPr>
        <p:spPr>
          <a:xfrm>
            <a:off x="4477109" y="155276"/>
            <a:ext cx="3709359" cy="461665"/>
          </a:xfrm>
          <a:prstGeom prst="rect">
            <a:avLst/>
          </a:prstGeom>
          <a:noFill/>
        </p:spPr>
        <p:txBody>
          <a:bodyPr wrap="square" rtlCol="0">
            <a:spAutoFit/>
          </a:bodyPr>
          <a:lstStyle/>
          <a:p>
            <a:r>
              <a:rPr lang="zh-CN" altLang="en-US" sz="2400" dirty="0">
                <a:solidFill>
                  <a:schemeClr val="bg1"/>
                </a:solidFill>
              </a:rPr>
              <a:t>四大战法叠加四线开花</a:t>
            </a:r>
            <a:endParaRPr lang="zh-CN" altLang="en-US" sz="2400" dirty="0">
              <a:solidFill>
                <a:schemeClr val="bg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custDataLst>
              <p:tags r:id="rId1"/>
            </p:custDataLst>
          </p:nvPr>
        </p:nvSpPr>
        <p:spPr>
          <a:xfrm>
            <a:off x="2875915" y="0"/>
            <a:ext cx="644017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4000" dirty="0">
                <a:solidFill>
                  <a:srgbClr val="FFFFFF"/>
                </a:solidFill>
                <a:latin typeface="思源黑体 CN Medium" panose="020B0600000000000000" pitchFamily="34" charset="-122"/>
                <a:ea typeface="思源黑体 CN Medium" panose="020B0600000000000000" pitchFamily="34" charset="-122"/>
                <a:cs typeface="思源黑体 CN Normal" panose="020B0400000000000000" charset="-122"/>
              </a:rPr>
              <a:t>庄散博弈</a:t>
            </a:r>
            <a:endParaRPr kumimoji="0" lang="zh-CN" altLang="en-US" sz="40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5" name="文本占位符 2"/>
          <p:cNvSpPr>
            <a:spLocks noGrp="1"/>
          </p:cNvSpPr>
          <p:nvPr>
            <p:custDataLst>
              <p:tags r:id="rId2"/>
            </p:custDataLst>
          </p:nvPr>
        </p:nvSpPr>
        <p:spPr>
          <a:xfrm>
            <a:off x="2055303" y="1208405"/>
            <a:ext cx="7894040" cy="444119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b="1" dirty="0">
                <a:latin typeface="思源黑体 CN Heavy" panose="020B0A00000000000000" charset="-122"/>
                <a:ea typeface="思源黑体 CN Heavy" panose="020B0A00000000000000" charset="-122"/>
                <a:sym typeface="+mn-ea"/>
              </a:rPr>
              <a:t>庄散博弈</a:t>
            </a:r>
            <a:r>
              <a:rPr dirty="0">
                <a:latin typeface="思源黑体 CN Heavy" panose="020B0A00000000000000" charset="-122"/>
                <a:ea typeface="思源黑体 CN Heavy" panose="020B0A00000000000000" charset="-122"/>
                <a:sym typeface="+mn-ea"/>
              </a:rPr>
              <a:t>：</a:t>
            </a:r>
            <a:r>
              <a:rPr lang="zh-CN" altLang="en-US" dirty="0">
                <a:latin typeface="思源黑体 CN Heavy" panose="020B0A00000000000000" charset="-122"/>
                <a:ea typeface="思源黑体 CN Heavy" panose="020B0A00000000000000" charset="-122"/>
                <a:sym typeface="+mn-ea"/>
              </a:rPr>
              <a:t>将个股资金流分为</a:t>
            </a:r>
            <a:r>
              <a:rPr lang="en-US" altLang="zh-CN" dirty="0">
                <a:latin typeface="思源黑体 CN Heavy" panose="020B0A00000000000000" charset="-122"/>
                <a:ea typeface="思源黑体 CN Heavy" panose="020B0A00000000000000" charset="-122"/>
                <a:sym typeface="+mn-ea"/>
              </a:rPr>
              <a:t>4</a:t>
            </a:r>
            <a:r>
              <a:rPr lang="zh-CN" altLang="en-US" dirty="0">
                <a:latin typeface="思源黑体 CN Heavy" panose="020B0A00000000000000" charset="-122"/>
                <a:ea typeface="思源黑体 CN Heavy" panose="020B0A00000000000000" charset="-122"/>
                <a:sym typeface="+mn-ea"/>
              </a:rPr>
              <a:t>种档次，盘中分类并计算出这</a:t>
            </a:r>
            <a:r>
              <a:rPr lang="en-US" altLang="zh-CN" dirty="0">
                <a:latin typeface="思源黑体 CN Heavy" panose="020B0A00000000000000" charset="-122"/>
                <a:ea typeface="思源黑体 CN Heavy" panose="020B0A00000000000000" charset="-122"/>
                <a:sym typeface="+mn-ea"/>
              </a:rPr>
              <a:t>4</a:t>
            </a:r>
            <a:r>
              <a:rPr lang="zh-CN" altLang="en-US" dirty="0">
                <a:latin typeface="思源黑体 CN Heavy" panose="020B0A00000000000000" charset="-122"/>
                <a:ea typeface="思源黑体 CN Heavy" panose="020B0A00000000000000" charset="-122"/>
                <a:sym typeface="+mn-ea"/>
              </a:rPr>
              <a:t>类不同档次资金的买卖力度和方向，方便用户看出股票的主力类型及买卖方向。</a:t>
            </a:r>
            <a:endParaRPr lang="en-US" dirty="0">
              <a:latin typeface="思源黑体 CN Heavy" panose="020B0A00000000000000" charset="-122"/>
              <a:ea typeface="思源黑体 CN Heavy" panose="020B0A00000000000000" charset="-122"/>
              <a:sym typeface="+mn-ea"/>
            </a:endParaRPr>
          </a:p>
          <a:p>
            <a:pPr>
              <a:lnSpc>
                <a:spcPct val="100000"/>
              </a:lnSpc>
            </a:pPr>
            <a:r>
              <a:rPr lang="zh-CN" altLang="en-US" sz="1600" dirty="0">
                <a:latin typeface="思源黑体 CN Heavy" panose="020B0A00000000000000" charset="-122"/>
                <a:ea typeface="思源黑体 CN Heavy" panose="020B0A00000000000000" charset="-122"/>
                <a:sym typeface="+mn-ea"/>
              </a:rPr>
              <a:t>红色线（皇帝）：代表特大单净额   黄色线（官员）：代表大单净额</a:t>
            </a:r>
            <a:endParaRPr sz="1600" dirty="0">
              <a:latin typeface="思源黑体 CN Heavy" panose="020B0A00000000000000" charset="-122"/>
              <a:ea typeface="思源黑体 CN Heavy" panose="020B0A00000000000000" charset="-122"/>
              <a:sym typeface="+mn-ea"/>
            </a:endParaRPr>
          </a:p>
          <a:p>
            <a:pPr>
              <a:lnSpc>
                <a:spcPct val="100000"/>
              </a:lnSpc>
            </a:pPr>
            <a:r>
              <a:rPr lang="zh-CN" altLang="en-US" sz="1600" dirty="0">
                <a:latin typeface="思源黑体 CN Heavy" panose="020B0A00000000000000" charset="-122"/>
                <a:ea typeface="思源黑体 CN Heavy" panose="020B0A00000000000000" charset="-122"/>
                <a:sym typeface="+mn-ea"/>
              </a:rPr>
              <a:t>蓝色线（地主）：代表中单净额      绿色线（农民）：代表小单净额</a:t>
            </a:r>
            <a:endParaRPr sz="1600" dirty="0">
              <a:latin typeface="思源黑体 CN Heavy" panose="020B0A00000000000000" charset="-122"/>
              <a:ea typeface="思源黑体 CN Heavy" panose="020B0A00000000000000" charset="-122"/>
              <a:sym typeface="+mn-ea"/>
            </a:endParaRPr>
          </a:p>
        </p:txBody>
      </p:sp>
      <p:pic>
        <p:nvPicPr>
          <p:cNvPr id="7" name="图片 6"/>
          <p:cNvPicPr>
            <a:picLocks noChangeAspect="1"/>
          </p:cNvPicPr>
          <p:nvPr/>
        </p:nvPicPr>
        <p:blipFill>
          <a:blip r:embed="rId3"/>
          <a:stretch>
            <a:fillRect/>
          </a:stretch>
        </p:blipFill>
        <p:spPr>
          <a:xfrm>
            <a:off x="2148980" y="3207356"/>
            <a:ext cx="7894040" cy="2406586"/>
          </a:xfrm>
          <a:prstGeom prst="rect">
            <a:avLst/>
          </a:prstGeom>
          <a:ln>
            <a:solidFill>
              <a:srgbClr val="0070C0"/>
            </a:solidFill>
          </a:ln>
        </p:spPr>
      </p:pic>
    </p:spTree>
    <p:custDataLst>
      <p:tags r:id="rId4"/>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854200" y="25167"/>
            <a:ext cx="8483600" cy="707886"/>
          </a:xfrm>
          <a:prstGeom prst="rect">
            <a:avLst/>
          </a:prstGeom>
          <a:noFill/>
        </p:spPr>
        <p:txBody>
          <a:bodyPr wrap="square" rtlCol="0">
            <a:spAutoFit/>
          </a:bodyPr>
          <a:lstStyle/>
          <a:p>
            <a:pPr algn="ctr">
              <a:defRPr/>
            </a:pPr>
            <a:r>
              <a:rPr lang="zh-CN" altLang="en-US" sz="4000" dirty="0">
                <a:solidFill>
                  <a:srgbClr val="FFFFFF"/>
                </a:solidFill>
                <a:ea typeface="思源黑体 CN Medium" panose="020B0600000000000000" pitchFamily="34" charset="-122"/>
                <a:sym typeface="+mn-ea"/>
              </a:rPr>
              <a:t>四线开花</a:t>
            </a:r>
            <a:endParaRPr lang="en-US" sz="4000" dirty="0">
              <a:solidFill>
                <a:srgbClr val="FFFFFF"/>
              </a:solidFill>
              <a:ea typeface="思源黑体 CN Medium" panose="020B0600000000000000" pitchFamily="34" charset="-122"/>
              <a:sym typeface="+mn-ea"/>
            </a:endParaRPr>
          </a:p>
        </p:txBody>
      </p:sp>
      <p:sp>
        <p:nvSpPr>
          <p:cNvPr id="7" name="文本框 6"/>
          <p:cNvSpPr txBox="1"/>
          <p:nvPr/>
        </p:nvSpPr>
        <p:spPr>
          <a:xfrm>
            <a:off x="274332" y="851323"/>
            <a:ext cx="7779099" cy="2862322"/>
          </a:xfrm>
          <a:prstGeom prst="rect">
            <a:avLst/>
          </a:prstGeom>
          <a:noFill/>
        </p:spPr>
        <p:txBody>
          <a:bodyPr wrap="square">
            <a:spAutoFit/>
          </a:bodyPr>
          <a:lstStyle/>
          <a:p>
            <a:r>
              <a:rPr lang="zh-CN" altLang="en-US" sz="2000" b="1" dirty="0"/>
              <a:t>庄散博弈（最强形态）：</a:t>
            </a:r>
            <a:br>
              <a:rPr lang="en-US" altLang="zh-CN" sz="2000" b="1" dirty="0"/>
            </a:br>
            <a:br>
              <a:rPr lang="en-US" altLang="zh-CN" sz="2000" b="1" dirty="0"/>
            </a:br>
            <a:r>
              <a:rPr lang="zh-CN" altLang="en-US" sz="2000" b="1" dirty="0"/>
              <a:t>红线、黄线呈现向上（红线第一，黄线第二）</a:t>
            </a:r>
            <a:endParaRPr lang="en-US" altLang="zh-CN" sz="2000" b="1" dirty="0"/>
          </a:p>
          <a:p>
            <a:br>
              <a:rPr lang="en-US" altLang="zh-CN" sz="2000" b="1" dirty="0"/>
            </a:br>
            <a:r>
              <a:rPr lang="zh-CN" altLang="en-US" sz="2000" b="1" dirty="0"/>
              <a:t>蓝线、绿线呈现向下（蓝线第三，绿线第四）</a:t>
            </a:r>
            <a:br>
              <a:rPr lang="en-US" altLang="zh-CN" sz="2000" b="1" dirty="0"/>
            </a:br>
            <a:endParaRPr lang="en-US" altLang="zh-CN" sz="2000" b="1" dirty="0"/>
          </a:p>
          <a:p>
            <a:br>
              <a:rPr lang="en-US" altLang="zh-CN" sz="2000" b="1" dirty="0"/>
            </a:br>
            <a:r>
              <a:rPr lang="zh-CN" altLang="en-US" sz="2000" b="1" dirty="0"/>
              <a:t>说明主力的超大单和大单形成合力抢夺散户筹码，此时个股容易大幅拉升甚至出现涨停板。</a:t>
            </a:r>
            <a:endParaRPr lang="en-US" altLang="zh-CN" sz="2000" b="1" dirty="0"/>
          </a:p>
        </p:txBody>
      </p:sp>
      <p:pic>
        <p:nvPicPr>
          <p:cNvPr id="4" name="图片 3"/>
          <p:cNvPicPr>
            <a:picLocks noChangeAspect="1"/>
          </p:cNvPicPr>
          <p:nvPr/>
        </p:nvPicPr>
        <p:blipFill>
          <a:blip r:embed="rId1"/>
          <a:stretch>
            <a:fillRect/>
          </a:stretch>
        </p:blipFill>
        <p:spPr>
          <a:xfrm>
            <a:off x="7961151" y="733053"/>
            <a:ext cx="2578851" cy="5473976"/>
          </a:xfrm>
          <a:prstGeom prst="rect">
            <a:avLst/>
          </a:prstGeom>
          <a:ln>
            <a:solidFill>
              <a:srgbClr val="0070C0"/>
            </a:solidFill>
          </a:ln>
        </p:spPr>
      </p:pic>
    </p:spTree>
    <p:custDataLst>
      <p:tags r:id="rId2"/>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854200" y="25167"/>
            <a:ext cx="8483600" cy="707886"/>
          </a:xfrm>
          <a:prstGeom prst="rect">
            <a:avLst/>
          </a:prstGeom>
          <a:noFill/>
        </p:spPr>
        <p:txBody>
          <a:bodyPr wrap="square" rtlCol="0">
            <a:spAutoFit/>
          </a:bodyPr>
          <a:lstStyle/>
          <a:p>
            <a:pPr algn="ctr">
              <a:defRPr/>
            </a:pPr>
            <a:r>
              <a:rPr lang="en-US" altLang="zh-CN" sz="4000" dirty="0">
                <a:solidFill>
                  <a:srgbClr val="FFFFFF"/>
                </a:solidFill>
                <a:ea typeface="思源黑体 CN Medium" panose="020B0600000000000000" pitchFamily="34" charset="-122"/>
                <a:sym typeface="+mn-ea"/>
              </a:rPr>
              <a:t>L2</a:t>
            </a:r>
            <a:r>
              <a:rPr lang="zh-CN" altLang="en-US" sz="4000" dirty="0">
                <a:solidFill>
                  <a:srgbClr val="FFFFFF"/>
                </a:solidFill>
                <a:ea typeface="思源黑体 CN Medium" panose="020B0600000000000000" pitchFamily="34" charset="-122"/>
                <a:sym typeface="+mn-ea"/>
              </a:rPr>
              <a:t>基础版使用方法</a:t>
            </a:r>
            <a:endParaRPr lang="en-US" sz="4000" dirty="0">
              <a:solidFill>
                <a:srgbClr val="FFFFFF"/>
              </a:solidFill>
              <a:ea typeface="思源黑体 CN Medium" panose="020B0600000000000000" pitchFamily="34" charset="-122"/>
              <a:sym typeface="+mn-ea"/>
            </a:endParaRPr>
          </a:p>
        </p:txBody>
      </p:sp>
      <p:sp>
        <p:nvSpPr>
          <p:cNvPr id="7" name="文本框 6"/>
          <p:cNvSpPr txBox="1"/>
          <p:nvPr/>
        </p:nvSpPr>
        <p:spPr>
          <a:xfrm>
            <a:off x="293272" y="1572776"/>
            <a:ext cx="4278728" cy="4093428"/>
          </a:xfrm>
          <a:prstGeom prst="rect">
            <a:avLst/>
          </a:prstGeom>
          <a:noFill/>
        </p:spPr>
        <p:txBody>
          <a:bodyPr wrap="square">
            <a:spAutoFit/>
          </a:bodyPr>
          <a:lstStyle/>
          <a:p>
            <a:r>
              <a:rPr lang="zh-CN" altLang="en-US" sz="2000" b="1" dirty="0"/>
              <a:t>战法选股步骤（普通）：</a:t>
            </a:r>
            <a:br>
              <a:rPr lang="en-US" altLang="zh-CN" sz="2000" b="1" dirty="0"/>
            </a:br>
            <a:br>
              <a:rPr lang="en-US" altLang="zh-CN" sz="2000" b="1" dirty="0"/>
            </a:br>
            <a:r>
              <a:rPr lang="en-US" altLang="zh-CN" sz="2000" b="1" dirty="0"/>
              <a:t>①</a:t>
            </a:r>
            <a:r>
              <a:rPr lang="zh-CN" altLang="en-US" sz="2000" b="1" dirty="0"/>
              <a:t>首页点击进入“</a:t>
            </a:r>
            <a:r>
              <a:rPr lang="en-US" altLang="zh-CN" sz="2000" b="1" dirty="0"/>
              <a:t>L2</a:t>
            </a:r>
            <a:r>
              <a:rPr lang="zh-CN" altLang="en-US" sz="2000" b="1" dirty="0"/>
              <a:t>基础版”</a:t>
            </a:r>
            <a:br>
              <a:rPr lang="en-US" altLang="zh-CN" sz="2000" b="1" dirty="0"/>
            </a:br>
            <a:br>
              <a:rPr lang="en-US" altLang="zh-CN" sz="2000" b="1" dirty="0"/>
            </a:br>
            <a:r>
              <a:rPr lang="en-US" altLang="zh-CN" sz="2000" b="1" dirty="0"/>
              <a:t>②</a:t>
            </a:r>
            <a:r>
              <a:rPr lang="zh-CN" altLang="en-US" sz="2000" b="1" dirty="0"/>
              <a:t>勾选“四线开花”筛选</a:t>
            </a:r>
            <a:br>
              <a:rPr lang="en-US" altLang="zh-CN" sz="2000" b="1" dirty="0"/>
            </a:br>
            <a:br>
              <a:rPr lang="en-US" altLang="zh-CN" sz="2000" b="1" dirty="0"/>
            </a:br>
            <a:r>
              <a:rPr lang="en-US" altLang="zh-CN" sz="2000" b="1" dirty="0"/>
              <a:t>③</a:t>
            </a:r>
            <a:r>
              <a:rPr lang="zh-CN" altLang="en-US" sz="2000" b="1" dirty="0"/>
              <a:t>点击“大额净买”排序</a:t>
            </a:r>
            <a:endParaRPr lang="en-US" altLang="zh-CN" sz="2000" b="1" dirty="0"/>
          </a:p>
          <a:p>
            <a:endParaRPr lang="en-US" altLang="zh-CN" sz="2000" b="1" dirty="0"/>
          </a:p>
          <a:p>
            <a:r>
              <a:rPr lang="en-US" altLang="zh-CN" sz="2000" b="1" dirty="0"/>
              <a:t>④</a:t>
            </a:r>
            <a:r>
              <a:rPr lang="zh-CN" altLang="en-US" sz="2000" b="1" dirty="0"/>
              <a:t>得到全市场当日主力最青睐的个股</a:t>
            </a:r>
            <a:br>
              <a:rPr lang="en-US" altLang="zh-CN" sz="2000" b="1" dirty="0"/>
            </a:br>
            <a:br>
              <a:rPr lang="en-US" altLang="zh-CN" sz="2000" b="1" dirty="0"/>
            </a:br>
            <a:r>
              <a:rPr lang="zh-CN" altLang="en-US" sz="2000" b="1" dirty="0"/>
              <a:t>优点：全市场个股一览无遗</a:t>
            </a:r>
            <a:br>
              <a:rPr lang="en-US" altLang="zh-CN" sz="2000" b="1" dirty="0"/>
            </a:br>
            <a:r>
              <a:rPr lang="zh-CN" altLang="en-US" sz="2000" b="1" dirty="0"/>
              <a:t>缺点：个股太多，无从下手</a:t>
            </a:r>
            <a:br>
              <a:rPr lang="en-US" altLang="zh-CN" sz="2000" b="1" dirty="0"/>
            </a:br>
            <a:endParaRPr lang="en-US" altLang="zh-CN" sz="2000" b="1" dirty="0"/>
          </a:p>
        </p:txBody>
      </p:sp>
      <p:pic>
        <p:nvPicPr>
          <p:cNvPr id="10" name="图片 9"/>
          <p:cNvPicPr>
            <a:picLocks noChangeAspect="1"/>
          </p:cNvPicPr>
          <p:nvPr/>
        </p:nvPicPr>
        <p:blipFill>
          <a:blip r:embed="rId1"/>
          <a:stretch>
            <a:fillRect/>
          </a:stretch>
        </p:blipFill>
        <p:spPr>
          <a:xfrm>
            <a:off x="5210212" y="733053"/>
            <a:ext cx="5242472" cy="5499967"/>
          </a:xfrm>
          <a:prstGeom prst="rect">
            <a:avLst/>
          </a:prstGeom>
          <a:ln>
            <a:solidFill>
              <a:schemeClr val="accent1"/>
            </a:solidFill>
          </a:ln>
        </p:spPr>
      </p:pic>
    </p:spTree>
    <p:custDataLst>
      <p:tags r:id="rId2"/>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854200" y="25167"/>
            <a:ext cx="8483600" cy="707886"/>
          </a:xfrm>
          <a:prstGeom prst="rect">
            <a:avLst/>
          </a:prstGeom>
          <a:noFill/>
        </p:spPr>
        <p:txBody>
          <a:bodyPr wrap="square" rtlCol="0">
            <a:spAutoFit/>
          </a:bodyPr>
          <a:lstStyle/>
          <a:p>
            <a:pPr algn="ctr">
              <a:defRPr/>
            </a:pPr>
            <a:r>
              <a:rPr lang="en-US" altLang="zh-CN" sz="4000" dirty="0">
                <a:solidFill>
                  <a:srgbClr val="FFFFFF"/>
                </a:solidFill>
                <a:ea typeface="思源黑体 CN Medium" panose="020B0600000000000000" pitchFamily="34" charset="-122"/>
                <a:sym typeface="+mn-ea"/>
              </a:rPr>
              <a:t>L2</a:t>
            </a:r>
            <a:r>
              <a:rPr lang="zh-CN" altLang="en-US" sz="4000" dirty="0">
                <a:solidFill>
                  <a:srgbClr val="FFFFFF"/>
                </a:solidFill>
                <a:ea typeface="思源黑体 CN Medium" panose="020B0600000000000000" pitchFamily="34" charset="-122"/>
                <a:sym typeface="+mn-ea"/>
              </a:rPr>
              <a:t>基础版使用方法</a:t>
            </a:r>
            <a:endParaRPr lang="en-US" sz="4000" dirty="0">
              <a:solidFill>
                <a:srgbClr val="FFFFFF"/>
              </a:solidFill>
              <a:ea typeface="思源黑体 CN Medium" panose="020B0600000000000000" pitchFamily="34" charset="-122"/>
              <a:sym typeface="+mn-ea"/>
            </a:endParaRPr>
          </a:p>
        </p:txBody>
      </p:sp>
      <p:sp>
        <p:nvSpPr>
          <p:cNvPr id="7" name="文本框 6"/>
          <p:cNvSpPr txBox="1"/>
          <p:nvPr/>
        </p:nvSpPr>
        <p:spPr>
          <a:xfrm>
            <a:off x="293271" y="1572776"/>
            <a:ext cx="4748511" cy="4708981"/>
          </a:xfrm>
          <a:prstGeom prst="rect">
            <a:avLst/>
          </a:prstGeom>
          <a:noFill/>
        </p:spPr>
        <p:txBody>
          <a:bodyPr wrap="square">
            <a:spAutoFit/>
          </a:bodyPr>
          <a:lstStyle/>
          <a:p>
            <a:r>
              <a:rPr lang="zh-CN" altLang="en-US" sz="2000" b="1" dirty="0"/>
              <a:t>战法选股步骤（强化）：</a:t>
            </a:r>
            <a:br>
              <a:rPr lang="en-US" altLang="zh-CN" sz="2000" b="1" dirty="0"/>
            </a:br>
            <a:br>
              <a:rPr lang="en-US" altLang="zh-CN" sz="2000" b="1" dirty="0"/>
            </a:br>
            <a:r>
              <a:rPr lang="en-US" altLang="zh-CN" sz="2000" b="1" dirty="0"/>
              <a:t>①</a:t>
            </a:r>
            <a:r>
              <a:rPr lang="zh-CN" altLang="en-US" sz="2000" b="1" dirty="0"/>
              <a:t>首页点击进入“</a:t>
            </a:r>
            <a:r>
              <a:rPr lang="en-US" altLang="zh-CN" sz="2000" b="1" dirty="0"/>
              <a:t>L2</a:t>
            </a:r>
            <a:r>
              <a:rPr lang="zh-CN" altLang="en-US" sz="2000" b="1" dirty="0"/>
              <a:t>基础版”</a:t>
            </a:r>
            <a:br>
              <a:rPr lang="en-US" altLang="zh-CN" sz="2000" b="1" dirty="0"/>
            </a:br>
            <a:br>
              <a:rPr lang="en-US" altLang="zh-CN" sz="2000" b="1" dirty="0"/>
            </a:br>
            <a:r>
              <a:rPr lang="en-US" altLang="zh-CN" sz="2000" b="1" dirty="0"/>
              <a:t>②</a:t>
            </a:r>
            <a:r>
              <a:rPr lang="zh-CN" altLang="en-US" sz="2000" b="1" dirty="0"/>
              <a:t>盘中选择强势板块（消息</a:t>
            </a:r>
            <a:r>
              <a:rPr lang="en-US" altLang="zh-CN" sz="2000" b="1" dirty="0"/>
              <a:t>/</a:t>
            </a:r>
            <a:r>
              <a:rPr lang="zh-CN" altLang="en-US" sz="2000" b="1" dirty="0"/>
              <a:t>预判</a:t>
            </a:r>
            <a:r>
              <a:rPr lang="en-US" altLang="zh-CN" sz="2000" b="1" dirty="0"/>
              <a:t>/</a:t>
            </a:r>
            <a:r>
              <a:rPr lang="zh-CN" altLang="en-US" sz="2000" b="1" dirty="0"/>
              <a:t>看好）</a:t>
            </a:r>
            <a:endParaRPr lang="en-US" altLang="zh-CN" sz="2000" b="1" dirty="0"/>
          </a:p>
          <a:p>
            <a:endParaRPr lang="en-US" altLang="zh-CN" sz="2000" b="1" dirty="0"/>
          </a:p>
          <a:p>
            <a:r>
              <a:rPr lang="zh-CN" altLang="en-US" sz="2000" b="1" dirty="0"/>
              <a:t>③勾选“四线开花”筛选</a:t>
            </a:r>
            <a:br>
              <a:rPr lang="en-US" altLang="zh-CN" sz="2000" b="1" dirty="0"/>
            </a:br>
            <a:br>
              <a:rPr lang="en-US" altLang="zh-CN" sz="2000" b="1" dirty="0"/>
            </a:br>
            <a:r>
              <a:rPr lang="en-US" altLang="zh-CN" sz="2000" b="1" dirty="0"/>
              <a:t>④</a:t>
            </a:r>
            <a:r>
              <a:rPr lang="zh-CN" altLang="en-US" sz="2000" b="1" dirty="0"/>
              <a:t>点击“大额净买”排序</a:t>
            </a:r>
            <a:endParaRPr lang="en-US" altLang="zh-CN" sz="2000" b="1" dirty="0"/>
          </a:p>
          <a:p>
            <a:endParaRPr lang="en-US" altLang="zh-CN" sz="2000" b="1" dirty="0"/>
          </a:p>
          <a:p>
            <a:r>
              <a:rPr lang="zh-CN" altLang="en-US" sz="2000" b="1" dirty="0"/>
              <a:t>⑤得到板块当日主力最青睐的个股</a:t>
            </a:r>
            <a:br>
              <a:rPr lang="en-US" altLang="zh-CN" sz="2000" b="1" dirty="0"/>
            </a:br>
            <a:endParaRPr lang="en-US" altLang="zh-CN" sz="2000" b="1" dirty="0"/>
          </a:p>
          <a:p>
            <a:r>
              <a:rPr lang="zh-CN" altLang="en-US" sz="2000" b="1" dirty="0"/>
              <a:t>优点：更加精准，便于捕捉主力小动向</a:t>
            </a:r>
            <a:endParaRPr lang="en-US" altLang="zh-CN" sz="2000" b="1" dirty="0"/>
          </a:p>
          <a:p>
            <a:r>
              <a:rPr lang="zh-CN" altLang="en-US" sz="2000" b="1" dirty="0"/>
              <a:t>缺点：板块容易判断错误</a:t>
            </a:r>
            <a:br>
              <a:rPr lang="en-US" altLang="zh-CN" sz="2000" b="1" dirty="0"/>
            </a:br>
            <a:endParaRPr lang="en-US" altLang="zh-CN" sz="2000" b="1" dirty="0"/>
          </a:p>
        </p:txBody>
      </p:sp>
      <p:pic>
        <p:nvPicPr>
          <p:cNvPr id="3" name="图片 2"/>
          <p:cNvPicPr>
            <a:picLocks noChangeAspect="1"/>
          </p:cNvPicPr>
          <p:nvPr/>
        </p:nvPicPr>
        <p:blipFill>
          <a:blip r:embed="rId1"/>
          <a:stretch>
            <a:fillRect/>
          </a:stretch>
        </p:blipFill>
        <p:spPr>
          <a:xfrm>
            <a:off x="5632039" y="767865"/>
            <a:ext cx="5204407" cy="5513892"/>
          </a:xfrm>
          <a:prstGeom prst="rect">
            <a:avLst/>
          </a:prstGeom>
        </p:spPr>
      </p:pic>
    </p:spTree>
    <p:custDataLst>
      <p:tags r:id="rId2"/>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171575" y="1332865"/>
            <a:ext cx="10009505" cy="3046095"/>
          </a:xfrm>
          <a:prstGeom prst="rect">
            <a:avLst/>
          </a:prstGeom>
          <a:noFill/>
        </p:spPr>
        <p:txBody>
          <a:bodyPr wrap="square" rtlCol="0">
            <a:spAutoFit/>
          </a:bodyPr>
          <a:lstStyle/>
          <a:p>
            <a:r>
              <a:rPr lang="en-US" altLang="zh-CN" sz="2400" dirty="0"/>
              <a:t>1</a:t>
            </a:r>
            <a:r>
              <a:rPr lang="zh-CN" altLang="en-US" sz="2400" dirty="0"/>
              <a:t>、三板斧：热点方向（芯片半导体、机器人、传媒等）的上升回档</a:t>
            </a:r>
            <a:endParaRPr lang="en-US" altLang="zh-CN" sz="2400" dirty="0"/>
          </a:p>
          <a:p>
            <a:endParaRPr lang="en-US" altLang="zh-CN" sz="2400" dirty="0"/>
          </a:p>
          <a:p>
            <a:r>
              <a:rPr lang="en-US" altLang="zh-CN" sz="2400" dirty="0"/>
              <a:t>2</a:t>
            </a:r>
            <a:r>
              <a:rPr lang="zh-CN" altLang="en-US" sz="2400" dirty="0"/>
              <a:t>、控盘双突破（股价突破年线、半年线），走向上的趋势</a:t>
            </a:r>
            <a:endParaRPr lang="en-US" altLang="zh-CN" sz="2400" dirty="0"/>
          </a:p>
          <a:p>
            <a:endParaRPr lang="en-US" altLang="zh-CN" sz="2400" dirty="0"/>
          </a:p>
          <a:p>
            <a:r>
              <a:rPr lang="en-US" altLang="zh-CN" sz="2400" dirty="0"/>
              <a:t>3</a:t>
            </a:r>
            <a:r>
              <a:rPr lang="zh-CN" altLang="en-US" sz="2400" dirty="0"/>
              <a:t>、主题猎手战法：结合热点、</a:t>
            </a:r>
            <a:r>
              <a:rPr lang="en-US" altLang="zh-CN" sz="2400" dirty="0"/>
              <a:t>L2</a:t>
            </a:r>
            <a:r>
              <a:rPr lang="zh-CN" altLang="en-US" sz="2400" dirty="0"/>
              <a:t>资金等指标</a:t>
            </a:r>
            <a:endParaRPr lang="en-US" altLang="zh-CN" sz="2400" dirty="0"/>
          </a:p>
          <a:p>
            <a:endParaRPr lang="en-US" altLang="zh-CN" sz="2400" dirty="0"/>
          </a:p>
          <a:p>
            <a:r>
              <a:rPr lang="en-US" altLang="zh-CN" sz="2400" dirty="0"/>
              <a:t>4</a:t>
            </a:r>
            <a:r>
              <a:rPr lang="zh-CN" altLang="en-US" sz="2400" dirty="0"/>
              <a:t>、中央经济会议定调两大核心方向（</a:t>
            </a:r>
            <a:r>
              <a:rPr lang="en-US" altLang="zh-CN" sz="2400" dirty="0"/>
              <a:t>2025</a:t>
            </a:r>
            <a:r>
              <a:rPr lang="zh-CN" altLang="en-US" sz="2400" dirty="0"/>
              <a:t>年）：</a:t>
            </a:r>
            <a:endParaRPr lang="zh-CN" altLang="en-US" sz="2400" dirty="0"/>
          </a:p>
          <a:p>
            <a:r>
              <a:rPr lang="en-US" altLang="zh-CN" sz="2400" dirty="0"/>
              <a:t>                         </a:t>
            </a:r>
            <a:r>
              <a:rPr lang="zh-CN" altLang="en-US" sz="2400" dirty="0">
                <a:solidFill>
                  <a:srgbClr val="FF0000"/>
                </a:solidFill>
              </a:rPr>
              <a:t>扩内需、科技创新引领新质生产力</a:t>
            </a:r>
            <a:endParaRPr lang="zh-CN" altLang="en-US" sz="2400" dirty="0">
              <a:solidFill>
                <a:srgbClr val="FF0000"/>
              </a:solidFill>
            </a:endParaRPr>
          </a:p>
        </p:txBody>
      </p:sp>
      <p:sp>
        <p:nvSpPr>
          <p:cNvPr id="3" name="文本框 2"/>
          <p:cNvSpPr txBox="1"/>
          <p:nvPr/>
        </p:nvSpPr>
        <p:spPr>
          <a:xfrm>
            <a:off x="4873625" y="189865"/>
            <a:ext cx="3684905" cy="460375"/>
          </a:xfrm>
          <a:prstGeom prst="rect">
            <a:avLst/>
          </a:prstGeom>
          <a:noFill/>
        </p:spPr>
        <p:txBody>
          <a:bodyPr wrap="square" rtlCol="0">
            <a:spAutoFit/>
          </a:bodyPr>
          <a:lstStyle/>
          <a:p>
            <a:r>
              <a:rPr lang="zh-CN" altLang="en-US" sz="2400" dirty="0">
                <a:solidFill>
                  <a:schemeClr val="bg1"/>
                </a:solidFill>
              </a:rPr>
              <a:t>当前的操作思路</a:t>
            </a:r>
            <a:endParaRPr lang="zh-CN" altLang="en-US" sz="2400" dirty="0">
              <a:solidFill>
                <a:schemeClr val="bg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a:blip r:embed="rId2"/>
          <a:stretch>
            <a:fillRect/>
          </a:stretch>
        </p:blipFill>
        <p:spPr>
          <a:xfrm>
            <a:off x="0" y="0"/>
            <a:ext cx="12191365" cy="6858000"/>
          </a:xfrm>
          <a:prstGeom prst="rect">
            <a:avLst/>
          </a:prstGeom>
        </p:spPr>
      </p:pic>
    </p:spTree>
    <p:custDataLst>
      <p:tags r:id="rId3"/>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052830" y="819150"/>
            <a:ext cx="10436860" cy="4686300"/>
          </a:xfrm>
          <a:prstGeom prst="rect">
            <a:avLst/>
          </a:prstGeom>
          <a:noFill/>
        </p:spPr>
        <p:txBody>
          <a:bodyPr wrap="square" rtlCol="0">
            <a:noAutofit/>
          </a:bodyPr>
          <a:lstStyle/>
          <a:p>
            <a:r>
              <a:rPr lang="en-US" altLang="zh-CN" sz="2400" dirty="0"/>
              <a:t>1</a:t>
            </a:r>
            <a:r>
              <a:rPr lang="zh-CN" altLang="en-US" sz="2400" dirty="0"/>
              <a:t>、字节产业链：</a:t>
            </a:r>
            <a:endParaRPr lang="zh-CN" altLang="en-US" sz="2400" dirty="0"/>
          </a:p>
          <a:p>
            <a:r>
              <a:rPr lang="en-US" altLang="zh-CN" sz="2400" dirty="0"/>
              <a:t>12</a:t>
            </a:r>
            <a:r>
              <a:rPr lang="zh-CN" altLang="en-US" sz="2400" dirty="0"/>
              <a:t>月</a:t>
            </a:r>
            <a:r>
              <a:rPr lang="en-US" altLang="zh-CN" sz="2400" dirty="0"/>
              <a:t>18—19</a:t>
            </a:r>
            <a:r>
              <a:rPr lang="zh-CN" altLang="en-US" sz="2400" dirty="0"/>
              <a:t>日，</a:t>
            </a:r>
            <a:r>
              <a:rPr lang="en-US" altLang="zh-CN" sz="2400" dirty="0"/>
              <a:t>2024</a:t>
            </a:r>
            <a:r>
              <a:rPr lang="zh-CN" altLang="en-US" sz="2400" dirty="0"/>
              <a:t>年冬季火山引擎</a:t>
            </a:r>
            <a:r>
              <a:rPr lang="en-US" altLang="zh-CN" sz="2400" dirty="0"/>
              <a:t>FORCE</a:t>
            </a:r>
            <a:r>
              <a:rPr lang="zh-CN" altLang="en-US" sz="2400" dirty="0"/>
              <a:t>原动力大会于在上海举行，火山引擎总裁谭待公布了豆包大模型家族的全系列升级，涉及豆包视觉理解模型、豆包通用模型</a:t>
            </a:r>
            <a:r>
              <a:rPr lang="en-US" altLang="zh-CN" sz="2400" dirty="0"/>
              <a:t>pro</a:t>
            </a:r>
            <a:r>
              <a:rPr lang="zh-CN" altLang="en-US" sz="2400" dirty="0"/>
              <a:t>、</a:t>
            </a:r>
            <a:r>
              <a:rPr lang="en-US" altLang="zh-CN" sz="2400" dirty="0"/>
              <a:t>HiAgent 1.5</a:t>
            </a:r>
            <a:r>
              <a:rPr lang="zh-CN" altLang="en-US" sz="2400" dirty="0"/>
              <a:t>等。截至</a:t>
            </a:r>
            <a:r>
              <a:rPr lang="en-US" altLang="zh-CN" sz="2400" dirty="0"/>
              <a:t>12</a:t>
            </a:r>
            <a:r>
              <a:rPr lang="zh-CN" altLang="en-US" sz="2400" dirty="0"/>
              <a:t>月中旬，豆包通用模型的日均</a:t>
            </a:r>
            <a:r>
              <a:rPr lang="en-US" altLang="zh-CN" sz="2400" dirty="0"/>
              <a:t>tokens</a:t>
            </a:r>
            <a:r>
              <a:rPr lang="zh-CN" altLang="en-US" sz="2400" dirty="0"/>
              <a:t>使用量已超过</a:t>
            </a:r>
            <a:r>
              <a:rPr lang="en-US" altLang="zh-CN" sz="2400" dirty="0"/>
              <a:t>4</a:t>
            </a:r>
            <a:r>
              <a:rPr lang="zh-CN" altLang="en-US" sz="2400" dirty="0"/>
              <a:t>万亿，较</a:t>
            </a:r>
            <a:r>
              <a:rPr lang="en-US" altLang="zh-CN" sz="2400" dirty="0"/>
              <a:t>5</a:t>
            </a:r>
            <a:r>
              <a:rPr lang="zh-CN" altLang="en-US" sz="2400" dirty="0"/>
              <a:t>月首次发布时增长了</a:t>
            </a:r>
            <a:r>
              <a:rPr lang="en-US" altLang="zh-CN" sz="2400" dirty="0"/>
              <a:t>33</a:t>
            </a:r>
            <a:r>
              <a:rPr lang="zh-CN" altLang="en-US" sz="2400" dirty="0"/>
              <a:t>倍。最近</a:t>
            </a:r>
            <a:r>
              <a:rPr lang="en-US" altLang="zh-CN" sz="2400" dirty="0"/>
              <a:t>3</a:t>
            </a:r>
            <a:r>
              <a:rPr lang="zh-CN" altLang="en-US" sz="2400" dirty="0"/>
              <a:t>个月，豆包大模型在信息处理场景的调用量增长了</a:t>
            </a:r>
            <a:r>
              <a:rPr lang="en-US" altLang="zh-CN" sz="2400" dirty="0"/>
              <a:t>39</a:t>
            </a:r>
            <a:r>
              <a:rPr lang="zh-CN" altLang="en-US" sz="2400" dirty="0"/>
              <a:t>倍，客服与销售场景增长</a:t>
            </a:r>
            <a:r>
              <a:rPr lang="en-US" altLang="zh-CN" sz="2400" dirty="0"/>
              <a:t>16</a:t>
            </a:r>
            <a:r>
              <a:rPr lang="zh-CN" altLang="en-US" sz="2400" dirty="0"/>
              <a:t>倍，硬件终端场景增长</a:t>
            </a:r>
            <a:r>
              <a:rPr lang="en-US" altLang="zh-CN" sz="2400" dirty="0"/>
              <a:t>13</a:t>
            </a:r>
            <a:r>
              <a:rPr lang="zh-CN" altLang="en-US" sz="2400" dirty="0"/>
              <a:t>倍，</a:t>
            </a:r>
            <a:r>
              <a:rPr lang="en-US" altLang="zh-CN" sz="2400" dirty="0"/>
              <a:t>AI</a:t>
            </a:r>
            <a:r>
              <a:rPr lang="zh-CN" altLang="en-US" sz="2400" dirty="0"/>
              <a:t>工具场景增长</a:t>
            </a:r>
            <a:r>
              <a:rPr lang="en-US" altLang="zh-CN" sz="2400" dirty="0"/>
              <a:t>9</a:t>
            </a:r>
            <a:r>
              <a:rPr lang="zh-CN" altLang="en-US" sz="2400" dirty="0"/>
              <a:t>倍。</a:t>
            </a:r>
            <a:endParaRPr lang="zh-CN" altLang="en-US" sz="2400" dirty="0"/>
          </a:p>
          <a:p>
            <a:r>
              <a:rPr lang="en-US" altLang="zh-CN" sz="2400" dirty="0"/>
              <a:t>2</a:t>
            </a:r>
            <a:r>
              <a:rPr lang="zh-CN" altLang="en-US" sz="2400" dirty="0"/>
              <a:t>、数据要素：</a:t>
            </a:r>
            <a:endParaRPr lang="zh-CN" altLang="en-US" sz="2400" dirty="0"/>
          </a:p>
          <a:p>
            <a:r>
              <a:rPr lang="zh-CN" altLang="en-US" sz="2400" dirty="0"/>
              <a:t>五部门近日印发《关于促进企业数据资源开发利用的意见》。其中提出，健全数据流通利用服务体系。鼓励探索多元化数据流通利用方式，发展数据经纪、数据托管等新业态、新模式，提升数据流通效率。在国家数据分类分级保护制度框架下，推动建立跨主体数据流通技术标准，适度超前布局数据流通利用基础设施。</a:t>
            </a:r>
            <a:endParaRPr lang="zh-CN" altLang="en-US" sz="2400" dirty="0"/>
          </a:p>
        </p:txBody>
      </p:sp>
      <p:sp>
        <p:nvSpPr>
          <p:cNvPr id="3" name="文本框 2"/>
          <p:cNvSpPr txBox="1"/>
          <p:nvPr/>
        </p:nvSpPr>
        <p:spPr>
          <a:xfrm>
            <a:off x="4873625" y="189865"/>
            <a:ext cx="4566285" cy="460375"/>
          </a:xfrm>
          <a:prstGeom prst="rect">
            <a:avLst/>
          </a:prstGeom>
          <a:noFill/>
        </p:spPr>
        <p:txBody>
          <a:bodyPr wrap="square" rtlCol="0">
            <a:spAutoFit/>
          </a:bodyPr>
          <a:lstStyle/>
          <a:p>
            <a:r>
              <a:rPr lang="zh-CN" altLang="en-US" sz="2400" dirty="0">
                <a:solidFill>
                  <a:schemeClr val="bg1"/>
                </a:solidFill>
              </a:rPr>
              <a:t>今日热门消息解读</a:t>
            </a:r>
            <a:endParaRPr lang="zh-CN" altLang="en-US" sz="2400" dirty="0">
              <a:solidFill>
                <a:schemeClr val="bg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099820" y="1111250"/>
            <a:ext cx="10436225" cy="4636135"/>
          </a:xfrm>
          <a:prstGeom prst="rect">
            <a:avLst/>
          </a:prstGeom>
          <a:noFill/>
        </p:spPr>
        <p:txBody>
          <a:bodyPr wrap="square" rtlCol="0">
            <a:noAutofit/>
          </a:bodyPr>
          <a:lstStyle/>
          <a:p>
            <a:r>
              <a:rPr lang="en-US" altLang="zh-CN" sz="2000" dirty="0"/>
              <a:t>3</a:t>
            </a:r>
            <a:r>
              <a:rPr lang="zh-CN" altLang="en-US" sz="2000" dirty="0"/>
              <a:t>、机器人：</a:t>
            </a:r>
            <a:endParaRPr lang="zh-CN" altLang="en-US" sz="2000" dirty="0"/>
          </a:p>
          <a:p>
            <a:r>
              <a:rPr lang="zh-CN" altLang="en-US" sz="2000" dirty="0"/>
              <a:t>近日，宇树科技发布了</a:t>
            </a:r>
            <a:r>
              <a:rPr lang="en-US" altLang="zh-CN" sz="2000" dirty="0"/>
              <a:t>B2-W</a:t>
            </a:r>
            <a:r>
              <a:rPr lang="zh-CN" altLang="en-US" sz="2000" dirty="0"/>
              <a:t>工业轮足机器狗的技能展示视频。根据视频内容，</a:t>
            </a:r>
            <a:r>
              <a:rPr lang="en-US" altLang="zh-CN" sz="2000" dirty="0"/>
              <a:t>B2-W</a:t>
            </a:r>
            <a:r>
              <a:rPr lang="zh-CN" altLang="en-US" sz="2000" dirty="0"/>
              <a:t>机器狗在承重、运动和地形穿越等能力上均有升级。值得一提的是，马斯克也在社交平台</a:t>
            </a:r>
            <a:r>
              <a:rPr lang="en-US" altLang="zh-CN" sz="2000" dirty="0"/>
              <a:t>X</a:t>
            </a:r>
            <a:r>
              <a:rPr lang="zh-CN" altLang="en-US" sz="2000" dirty="0"/>
              <a:t>上转发了宇树科技发布的</a:t>
            </a:r>
            <a:r>
              <a:rPr lang="en-US" altLang="zh-CN" sz="2000" dirty="0"/>
              <a:t>B2-W</a:t>
            </a:r>
            <a:r>
              <a:rPr lang="zh-CN" altLang="en-US" sz="2000" dirty="0"/>
              <a:t>机器狗新视频。</a:t>
            </a:r>
            <a:endParaRPr lang="zh-CN" altLang="en-US" sz="2000" dirty="0"/>
          </a:p>
          <a:p>
            <a:endParaRPr lang="zh-CN" altLang="en-US" sz="2000" dirty="0"/>
          </a:p>
          <a:p>
            <a:r>
              <a:rPr lang="en-US" altLang="zh-CN" sz="2000" dirty="0"/>
              <a:t>4</a:t>
            </a:r>
            <a:r>
              <a:rPr lang="zh-CN" altLang="en-US" sz="2000" dirty="0"/>
              <a:t>、</a:t>
            </a:r>
            <a:r>
              <a:rPr lang="en-US" altLang="zh-CN" sz="2000" dirty="0"/>
              <a:t>AI </a:t>
            </a:r>
            <a:r>
              <a:rPr lang="zh-CN" altLang="en-US" sz="2000" dirty="0"/>
              <a:t>：</a:t>
            </a:r>
            <a:endParaRPr lang="zh-CN" altLang="en-US" sz="2000" dirty="0"/>
          </a:p>
          <a:p>
            <a:endParaRPr lang="zh-CN" altLang="en-US" sz="2000" dirty="0"/>
          </a:p>
          <a:p>
            <a:r>
              <a:rPr lang="zh-CN" altLang="en-US" sz="2000" dirty="0"/>
              <a:t>三部门印发《制造业企业数字化转型实施指南》，其中提出，鼓励企业探索智能研发新应用，开发</a:t>
            </a:r>
            <a:r>
              <a:rPr lang="en-US" altLang="zh-CN" sz="2000" dirty="0"/>
              <a:t>“</a:t>
            </a:r>
            <a:r>
              <a:rPr lang="zh-CN" altLang="en-US" sz="2000" dirty="0"/>
              <a:t>人工智能</a:t>
            </a:r>
            <a:r>
              <a:rPr lang="en-US" altLang="zh-CN" sz="2000" dirty="0"/>
              <a:t>+”</a:t>
            </a:r>
            <a:r>
              <a:rPr lang="zh-CN" altLang="en-US" sz="2000" dirty="0"/>
              <a:t>研发设计软件，构建设计模型、仿真模型等数据集，开展模型训练，发展创成式设计、实时仿真等创新应用，加速新产品研发。</a:t>
            </a:r>
            <a:endParaRPr lang="zh-CN" altLang="en-US" sz="2000" dirty="0"/>
          </a:p>
        </p:txBody>
      </p:sp>
      <p:sp>
        <p:nvSpPr>
          <p:cNvPr id="3" name="文本框 2"/>
          <p:cNvSpPr txBox="1"/>
          <p:nvPr/>
        </p:nvSpPr>
        <p:spPr>
          <a:xfrm>
            <a:off x="4873625" y="189865"/>
            <a:ext cx="4566285" cy="460375"/>
          </a:xfrm>
          <a:prstGeom prst="rect">
            <a:avLst/>
          </a:prstGeom>
          <a:noFill/>
        </p:spPr>
        <p:txBody>
          <a:bodyPr wrap="square" rtlCol="0">
            <a:spAutoFit/>
          </a:bodyPr>
          <a:lstStyle/>
          <a:p>
            <a:r>
              <a:rPr lang="zh-CN" altLang="en-US" sz="2400" dirty="0">
                <a:solidFill>
                  <a:schemeClr val="bg1"/>
                </a:solidFill>
              </a:rPr>
              <a:t>今日热门消息解读</a:t>
            </a:r>
            <a:endParaRPr lang="zh-CN" altLang="en-US" sz="2400" dirty="0">
              <a:solidFill>
                <a:schemeClr val="bg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44880" y="977900"/>
            <a:ext cx="10517505" cy="4707890"/>
          </a:xfrm>
          <a:prstGeom prst="rect">
            <a:avLst/>
          </a:prstGeom>
          <a:noFill/>
        </p:spPr>
        <p:txBody>
          <a:bodyPr wrap="square" rtlCol="0">
            <a:spAutoFit/>
          </a:bodyPr>
          <a:lstStyle/>
          <a:p>
            <a:r>
              <a:rPr lang="en-US" altLang="zh-CN" sz="2000" dirty="0"/>
              <a:t>1</a:t>
            </a:r>
            <a:r>
              <a:rPr lang="zh-CN" altLang="en-US" sz="2000" dirty="0"/>
              <a:t>、固态电池：</a:t>
            </a:r>
            <a:endParaRPr lang="zh-CN" altLang="en-US" sz="2000" dirty="0"/>
          </a:p>
          <a:p>
            <a:endParaRPr lang="en-US" altLang="zh-CN" sz="2000" dirty="0"/>
          </a:p>
          <a:p>
            <a:r>
              <a:rPr lang="en-US" altLang="zh-CN" sz="2000" dirty="0"/>
              <a:t>11</a:t>
            </a:r>
            <a:r>
              <a:rPr lang="zh-CN" altLang="en-US" sz="2000" dirty="0"/>
              <a:t>月</a:t>
            </a:r>
            <a:r>
              <a:rPr lang="en-US" altLang="zh-CN" sz="2000" dirty="0"/>
              <a:t>15</a:t>
            </a:r>
            <a:r>
              <a:rPr lang="zh-CN" altLang="en-US" sz="2000" dirty="0"/>
              <a:t>日，国家知识产权局披露，华为公开了硅基负极材料的专利，名称为《硅基负极材料及其制备方法、电池和终端》。该专利主要解决了硅基材料因膨胀效应过大导致电池循环性能低的问题，提高负极的循环稳定性。</a:t>
            </a:r>
            <a:endParaRPr lang="zh-CN" altLang="en-US" sz="2000" dirty="0"/>
          </a:p>
          <a:p>
            <a:endParaRPr lang="zh-CN" altLang="en-US" sz="2000" dirty="0"/>
          </a:p>
          <a:p>
            <a:endParaRPr lang="en-US" altLang="zh-CN" sz="2000" dirty="0"/>
          </a:p>
          <a:p>
            <a:r>
              <a:rPr lang="en-US" altLang="zh-CN" sz="2000" dirty="0"/>
              <a:t>2</a:t>
            </a:r>
            <a:r>
              <a:rPr lang="zh-CN" altLang="en-US" sz="2000" dirty="0"/>
              <a:t>、机器人：</a:t>
            </a:r>
            <a:endParaRPr lang="zh-CN" altLang="en-US" sz="2000" dirty="0"/>
          </a:p>
          <a:p>
            <a:endParaRPr lang="zh-CN" altLang="en-US" sz="2000" dirty="0"/>
          </a:p>
          <a:p>
            <a:r>
              <a:rPr lang="en-US" altLang="zh-CN" sz="2000" dirty="0"/>
              <a:t>11</a:t>
            </a:r>
            <a:r>
              <a:rPr lang="zh-CN" altLang="en-US" sz="2000" dirty="0"/>
              <a:t>月、</a:t>
            </a:r>
            <a:r>
              <a:rPr lang="en-US" altLang="zh-CN" sz="2000" dirty="0"/>
              <a:t>23</a:t>
            </a:r>
            <a:r>
              <a:rPr lang="zh-CN" altLang="en-US" sz="2000" dirty="0"/>
              <a:t>日，黄仁勋：</a:t>
            </a:r>
            <a:r>
              <a:rPr lang="en-US" altLang="zh-CN" sz="2000" dirty="0"/>
              <a:t>AI</a:t>
            </a:r>
            <a:r>
              <a:rPr lang="zh-CN" altLang="en-US" sz="2000" dirty="0"/>
              <a:t>正掀起科学革命</a:t>
            </a:r>
            <a:r>
              <a:rPr lang="en-US" altLang="zh-CN" sz="2000" dirty="0"/>
              <a:t> </a:t>
            </a:r>
            <a:r>
              <a:rPr lang="zh-CN" altLang="en-US" sz="2000" dirty="0"/>
              <a:t>机器人时代正在到来；</a:t>
            </a:r>
            <a:endParaRPr lang="zh-CN" altLang="en-US" sz="2000" dirty="0"/>
          </a:p>
          <a:p>
            <a:endParaRPr lang="zh-CN" altLang="en-US" sz="2000" dirty="0"/>
          </a:p>
          <a:p>
            <a:r>
              <a:rPr lang="zh-CN" altLang="en-US" sz="2000" dirty="0"/>
              <a:t>全球巨头投资入局：华为、宁德时代、特斯拉、英伟达、微软纷纷巨资投资机器人</a:t>
            </a:r>
            <a:endParaRPr lang="zh-CN" altLang="en-US" sz="2000" dirty="0"/>
          </a:p>
          <a:p>
            <a:endParaRPr lang="zh-CN" altLang="en-US" sz="2000" dirty="0"/>
          </a:p>
          <a:p>
            <a:endParaRPr lang="zh-CN" altLang="en-US" sz="2000" dirty="0"/>
          </a:p>
          <a:p>
            <a:endParaRPr lang="zh-CN" altLang="en-US" sz="2000" dirty="0"/>
          </a:p>
        </p:txBody>
      </p:sp>
      <p:sp>
        <p:nvSpPr>
          <p:cNvPr id="3" name="文本框 2"/>
          <p:cNvSpPr txBox="1"/>
          <p:nvPr/>
        </p:nvSpPr>
        <p:spPr>
          <a:xfrm>
            <a:off x="4873625" y="189865"/>
            <a:ext cx="3684905" cy="460375"/>
          </a:xfrm>
          <a:prstGeom prst="rect">
            <a:avLst/>
          </a:prstGeom>
          <a:noFill/>
        </p:spPr>
        <p:txBody>
          <a:bodyPr wrap="square" rtlCol="0">
            <a:spAutoFit/>
          </a:bodyPr>
          <a:lstStyle/>
          <a:p>
            <a:r>
              <a:rPr lang="zh-CN" altLang="en-US" sz="2400" dirty="0">
                <a:solidFill>
                  <a:schemeClr val="bg1"/>
                </a:solidFill>
              </a:rPr>
              <a:t>关注热点板块</a:t>
            </a:r>
            <a:endParaRPr lang="zh-CN" altLang="en-US" sz="2400" dirty="0">
              <a:solidFill>
                <a:schemeClr val="bg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73455" y="960120"/>
            <a:ext cx="10753725" cy="5151755"/>
          </a:xfrm>
          <a:prstGeom prst="rect">
            <a:avLst/>
          </a:prstGeom>
          <a:noFill/>
        </p:spPr>
        <p:txBody>
          <a:bodyPr wrap="square" rtlCol="0">
            <a:noAutofit/>
          </a:bodyPr>
          <a:lstStyle/>
          <a:p>
            <a:r>
              <a:rPr lang="en-US" altLang="zh-CN" sz="2000" dirty="0"/>
              <a:t>3</a:t>
            </a:r>
            <a:r>
              <a:rPr lang="zh-CN" altLang="en-US" sz="2000" dirty="0"/>
              <a:t>、芯片半导体：</a:t>
            </a:r>
            <a:endParaRPr lang="zh-CN" altLang="en-US" sz="2000" dirty="0"/>
          </a:p>
          <a:p>
            <a:r>
              <a:rPr lang="zh-CN" altLang="en-US" sz="2000" dirty="0"/>
              <a:t>周末消息，美国商会在周四的一封电子邮件中告诉会员，拜登政府将于下周尽快公布对中国新的出口限制。据看到的摘录显示，总部位于华盛顿的强大游说团体在电子邮件中表示，新规定可能会将多达</a:t>
            </a:r>
            <a:r>
              <a:rPr lang="en-US" altLang="zh-CN" sz="2000" dirty="0">
                <a:solidFill>
                  <a:srgbClr val="FF0000"/>
                </a:solidFill>
              </a:rPr>
              <a:t>200</a:t>
            </a:r>
            <a:r>
              <a:rPr lang="zh-CN" altLang="en-US" sz="2000" dirty="0">
                <a:solidFill>
                  <a:srgbClr val="FF0000"/>
                </a:solidFill>
              </a:rPr>
              <a:t>家中国芯片公司</a:t>
            </a:r>
            <a:r>
              <a:rPr lang="zh-CN" altLang="en-US" sz="2000" dirty="0"/>
              <a:t>列入贸易限制名单，禁止大多数美国供应商向目标公司发货。</a:t>
            </a:r>
            <a:endParaRPr lang="zh-CN" altLang="en-US" sz="2000" dirty="0"/>
          </a:p>
          <a:p>
            <a:r>
              <a:rPr lang="zh-CN" altLang="en-US" sz="2000" dirty="0"/>
              <a:t>自主可控势必提速，大基金三期需要加快投入。</a:t>
            </a:r>
            <a:endParaRPr lang="zh-CN" altLang="en-US" sz="2000" dirty="0"/>
          </a:p>
          <a:p>
            <a:endParaRPr lang="zh-CN" altLang="en-US" sz="2000" dirty="0"/>
          </a:p>
          <a:p>
            <a:endParaRPr lang="en-US" altLang="zh-CN" sz="2000" dirty="0"/>
          </a:p>
          <a:p>
            <a:r>
              <a:rPr lang="en-US" altLang="zh-CN" sz="2000" dirty="0"/>
              <a:t>4</a:t>
            </a:r>
            <a:r>
              <a:rPr lang="zh-CN" altLang="en-US" sz="2000" dirty="0"/>
              <a:t>、数字经济、</a:t>
            </a:r>
            <a:r>
              <a:rPr lang="en-US" altLang="zh-CN" sz="2000" dirty="0"/>
              <a:t>AI </a:t>
            </a:r>
            <a:r>
              <a:rPr lang="zh-CN" altLang="en-US" sz="2000" dirty="0"/>
              <a:t>应用：</a:t>
            </a:r>
            <a:endParaRPr lang="zh-CN" altLang="en-US" sz="2000" dirty="0"/>
          </a:p>
          <a:p>
            <a:r>
              <a:rPr lang="zh-CN" altLang="en-US" sz="2000" dirty="0"/>
              <a:t>国常会会议提出，发展平台经济事关扩内需、稳就业、惠民生，事关赋能实体经济、发展新质生产力。要加大政策支持力度，壮大工业互联网平台体系，支持消费互联网平台企业挖掘市场潜力，</a:t>
            </a:r>
            <a:r>
              <a:rPr lang="zh-CN" altLang="en-US" sz="2000" dirty="0">
                <a:solidFill>
                  <a:srgbClr val="FF0000"/>
                </a:solidFill>
              </a:rPr>
              <a:t>强化平台经济领域数据要素供给</a:t>
            </a:r>
            <a:r>
              <a:rPr lang="zh-CN" altLang="en-US" sz="2000" dirty="0"/>
              <a:t>，促进数据依法有序跨境流动，增强平台经济领域政策与宏观政策取向一致性。</a:t>
            </a:r>
            <a:endParaRPr lang="zh-CN" altLang="en-US" sz="2000" dirty="0"/>
          </a:p>
          <a:p>
            <a:endParaRPr lang="zh-CN" altLang="en-US" sz="2000" dirty="0"/>
          </a:p>
          <a:p>
            <a:r>
              <a:rPr lang="en-US" altLang="zh-CN" sz="2000" dirty="0"/>
              <a:t>AI</a:t>
            </a:r>
            <a:r>
              <a:rPr lang="zh-CN" altLang="en-US" sz="2000" dirty="0"/>
              <a:t>应用、</a:t>
            </a:r>
            <a:r>
              <a:rPr lang="en-US" altLang="zh-CN" sz="2000" dirty="0"/>
              <a:t>AI</a:t>
            </a:r>
            <a:r>
              <a:rPr lang="zh-CN" altLang="en-US" sz="2000" dirty="0"/>
              <a:t>营销、</a:t>
            </a:r>
            <a:r>
              <a:rPr lang="en-US" altLang="zh-CN" sz="2000" dirty="0"/>
              <a:t>AI</a:t>
            </a:r>
            <a:r>
              <a:rPr lang="zh-CN" altLang="en-US" sz="2000" dirty="0"/>
              <a:t>广告开始逐渐爆发</a:t>
            </a:r>
            <a:endParaRPr lang="zh-CN" altLang="en-US" sz="2000" dirty="0"/>
          </a:p>
          <a:p>
            <a:endParaRPr lang="zh-CN" altLang="en-US" sz="2000" dirty="0"/>
          </a:p>
          <a:p>
            <a:endParaRPr lang="zh-CN" altLang="en-US" sz="2000" dirty="0"/>
          </a:p>
        </p:txBody>
      </p:sp>
      <p:sp>
        <p:nvSpPr>
          <p:cNvPr id="3" name="文本框 2"/>
          <p:cNvSpPr txBox="1"/>
          <p:nvPr/>
        </p:nvSpPr>
        <p:spPr>
          <a:xfrm>
            <a:off x="4873625" y="189865"/>
            <a:ext cx="3684905" cy="460375"/>
          </a:xfrm>
          <a:prstGeom prst="rect">
            <a:avLst/>
          </a:prstGeom>
          <a:noFill/>
        </p:spPr>
        <p:txBody>
          <a:bodyPr wrap="square" rtlCol="0">
            <a:spAutoFit/>
          </a:bodyPr>
          <a:lstStyle/>
          <a:p>
            <a:r>
              <a:rPr lang="zh-CN" altLang="en-US" sz="2400" dirty="0">
                <a:solidFill>
                  <a:schemeClr val="bg1"/>
                </a:solidFill>
              </a:rPr>
              <a:t>关注热点板块</a:t>
            </a:r>
            <a:endParaRPr lang="zh-CN" altLang="en-US" sz="2400" dirty="0">
              <a:solidFill>
                <a:schemeClr val="bg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670685" y="1214755"/>
            <a:ext cx="9865360" cy="3655695"/>
          </a:xfrm>
          <a:prstGeom prst="rect">
            <a:avLst/>
          </a:prstGeom>
          <a:noFill/>
        </p:spPr>
        <p:txBody>
          <a:bodyPr wrap="square" rtlCol="0">
            <a:noAutofit/>
          </a:bodyPr>
          <a:lstStyle/>
          <a:p>
            <a:r>
              <a:rPr lang="zh-CN" sz="2400" dirty="0"/>
              <a:t>仓位：五成</a:t>
            </a:r>
            <a:endParaRPr lang="zh-CN" sz="2400" dirty="0"/>
          </a:p>
          <a:p>
            <a:endParaRPr lang="zh-CN" altLang="en-US" sz="2400" dirty="0"/>
          </a:p>
          <a:p>
            <a:r>
              <a:rPr lang="zh-CN" altLang="en-US" sz="2400" dirty="0"/>
              <a:t>策略：两个中线个股，两个短线个股</a:t>
            </a:r>
            <a:endParaRPr lang="zh-CN" altLang="en-US" sz="2400" dirty="0"/>
          </a:p>
          <a:p>
            <a:r>
              <a:rPr lang="zh-CN" altLang="en-US" sz="2400" dirty="0"/>
              <a:t> </a:t>
            </a:r>
            <a:r>
              <a:rPr lang="en-US" altLang="zh-CN" sz="2400" dirty="0"/>
              <a:t>            </a:t>
            </a:r>
            <a:endParaRPr lang="en-US" altLang="zh-CN" sz="2400" dirty="0"/>
          </a:p>
          <a:p>
            <a:r>
              <a:rPr lang="en-US" altLang="zh-CN" sz="2400" dirty="0"/>
              <a:t>             </a:t>
            </a:r>
            <a:r>
              <a:rPr lang="zh-CN" altLang="en-US" sz="2400" dirty="0"/>
              <a:t>或者，三个中线、吃波段收益，一个短线</a:t>
            </a:r>
            <a:endParaRPr lang="zh-CN" altLang="en-US" sz="2400" dirty="0"/>
          </a:p>
          <a:p>
            <a:endParaRPr lang="zh-CN" altLang="en-US" sz="2400" dirty="0"/>
          </a:p>
          <a:p>
            <a:r>
              <a:rPr lang="en-US" altLang="zh-CN" sz="2400" dirty="0"/>
              <a:t>             </a:t>
            </a:r>
            <a:r>
              <a:rPr lang="zh-CN" altLang="en-US" sz="2400" dirty="0"/>
              <a:t>剩余资金灵活做</a:t>
            </a:r>
            <a:r>
              <a:rPr lang="en-US" altLang="zh-CN" sz="2400" dirty="0"/>
              <a:t>T</a:t>
            </a:r>
            <a:endParaRPr lang="zh-CN" altLang="en-US" sz="2400" dirty="0"/>
          </a:p>
          <a:p>
            <a:endParaRPr lang="zh-CN" altLang="en-US" sz="2400" dirty="0"/>
          </a:p>
          <a:p>
            <a:endParaRPr lang="zh-CN" altLang="en-US" sz="2400" dirty="0"/>
          </a:p>
          <a:p>
            <a:endParaRPr lang="zh-CN" altLang="en-US" sz="2400" dirty="0"/>
          </a:p>
          <a:p>
            <a:endParaRPr lang="en-US" altLang="zh-CN" sz="2400" dirty="0"/>
          </a:p>
          <a:p>
            <a:endParaRPr lang="zh-CN" altLang="en-US" sz="2400" dirty="0"/>
          </a:p>
        </p:txBody>
      </p:sp>
      <p:sp>
        <p:nvSpPr>
          <p:cNvPr id="3" name="文本框 2"/>
          <p:cNvSpPr txBox="1"/>
          <p:nvPr/>
        </p:nvSpPr>
        <p:spPr>
          <a:xfrm>
            <a:off x="4873625" y="189865"/>
            <a:ext cx="3684905" cy="460375"/>
          </a:xfrm>
          <a:prstGeom prst="rect">
            <a:avLst/>
          </a:prstGeom>
          <a:noFill/>
        </p:spPr>
        <p:txBody>
          <a:bodyPr wrap="square" rtlCol="0">
            <a:spAutoFit/>
          </a:bodyPr>
          <a:lstStyle/>
          <a:p>
            <a:r>
              <a:rPr lang="zh-CN" altLang="en-US" sz="2400" dirty="0">
                <a:solidFill>
                  <a:schemeClr val="bg1"/>
                </a:solidFill>
              </a:rPr>
              <a:t>操作策略</a:t>
            </a:r>
            <a:endParaRPr lang="zh-CN" altLang="en-US" sz="2400" dirty="0">
              <a:solidFill>
                <a:schemeClr val="bg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p:nvPr/>
        </p:nvPicPr>
        <p:blipFill>
          <a:blip r:embed="rId1"/>
          <a:stretch>
            <a:fillRect/>
          </a:stretch>
        </p:blipFill>
        <p:spPr>
          <a:xfrm>
            <a:off x="654685" y="336550"/>
            <a:ext cx="10600690" cy="5930900"/>
          </a:xfrm>
          <a:prstGeom prst="rect">
            <a:avLst/>
          </a:prstGeom>
        </p:spPr>
      </p:pic>
    </p:spTree>
    <p:custDataLst>
      <p:tags r:id="rId2"/>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p:nvPr/>
        </p:nvPicPr>
        <p:blipFill>
          <a:blip r:embed="rId1"/>
          <a:stretch>
            <a:fillRect/>
          </a:stretch>
        </p:blipFill>
        <p:spPr>
          <a:xfrm>
            <a:off x="557530" y="695325"/>
            <a:ext cx="11013440" cy="5467350"/>
          </a:xfrm>
          <a:prstGeom prst="rect">
            <a:avLst/>
          </a:prstGeom>
        </p:spPr>
      </p:pic>
    </p:spTree>
    <p:custDataLst>
      <p:tags r:id="rId2"/>
    </p:custDataLst>
  </p:cSld>
  <p:clrMapOvr>
    <a:masterClrMapping/>
  </p:clrMapOvr>
</p:sld>
</file>

<file path=ppt/tags/tag1.xml><?xml version="1.0" encoding="utf-8"?>
<p:tagLst xmlns:p="http://schemas.openxmlformats.org/presentationml/2006/main">
  <p:tag name="KSO_WM_UNIT_PLACING_PICTURE_USER_VIEWPORT" val="{&quot;height&quot;:10168,&quot;width&quot;:18489}"/>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15.xml><?xml version="1.0" encoding="utf-8"?>
<p:tagLst xmlns:p="http://schemas.openxmlformats.org/presentationml/2006/main">
  <p:tag name="KSO_WM_BEAUTIFY_FLAG" val="#wm#"/>
  <p:tag name="KSO_WM_TEMPLATE_CATEGORY" val="custom"/>
  <p:tag name="KSO_WM_TEMPLATE_INDEX" val="20205081"/>
</p:tagLst>
</file>

<file path=ppt/tags/tag16.xml><?xml version="1.0" encoding="utf-8"?>
<p:tagLst xmlns:p="http://schemas.openxmlformats.org/presentationml/2006/main">
  <p:tag name="KSO_WM_BEAUTIFY_FLAG" val="#wm#"/>
  <p:tag name="KSO_WM_TEMPLATE_CATEGORY" val="custom"/>
  <p:tag name="KSO_WM_TEMPLATE_INDEX" val="20205081"/>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UNIT_PLACING_PICTURE_USER_VIEWPORT" val="{&quot;height&quot;:520,&quot;width&quot;:2400}"/>
</p:tagLst>
</file>

<file path=ppt/tags/tag20.xml><?xml version="1.0" encoding="utf-8"?>
<p:tagLst xmlns:p="http://schemas.openxmlformats.org/presentationml/2006/main">
  <p:tag name="KSO_WM_BEAUTIFY_FLAG" val="#wm#"/>
  <p:tag name="KSO_WM_TEMPLATE_CATEGORY" val="custom"/>
  <p:tag name="KSO_WM_TEMPLATE_INDEX" val="20205081"/>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24.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25.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26.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wm#"/>
  <p:tag name="KSO_WM_TEMPLATE_CATEGORY" val="custom"/>
  <p:tag name="KSO_WM_TEMPLATE_INDEX" val="20205081"/>
</p:tagLst>
</file>

<file path=ppt/tags/tag29.xml><?xml version="1.0" encoding="utf-8"?>
<p:tagLst xmlns:p="http://schemas.openxmlformats.org/presentationml/2006/main">
  <p:tag name="COMMONDATA" val="eyJoZGlkIjoiOTAzOTQ3MTIxNjU3MzE4MjhmYTQyMTMwMmMzMTJiOWQifQ=="/>
  <p:tag name="commondata" val="eyJoZGlkIjoiNjMzMjYwMjkzODUxNmM2MmM0YjA0NGU5OGU1OGIwOGMifQ=="/>
</p:tagLst>
</file>

<file path=ppt/tags/tag3.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WPS">
  <a:themeElements>
    <a:clrScheme name="WPS">
      <a:dk1>
        <a:srgbClr val="000000"/>
      </a:dk1>
      <a:lt1>
        <a:srgbClr val="FFFFFF"/>
      </a:lt1>
      <a:dk2>
        <a:srgbClr val="0F1423"/>
      </a:dk2>
      <a:lt2>
        <a:srgbClr val="FFFFFF"/>
      </a:lt2>
      <a:accent1>
        <a:srgbClr val="4874CB"/>
      </a:accent1>
      <a:accent2>
        <a:srgbClr val="E6724B"/>
      </a:accent2>
      <a:accent3>
        <a:srgbClr val="EFBB1F"/>
      </a:accent3>
      <a:accent4>
        <a:srgbClr val="75BD42"/>
      </a:accent4>
      <a:accent5>
        <a:srgbClr val="30C0B4"/>
      </a:accent5>
      <a:accent6>
        <a:srgbClr val="E05269"/>
      </a:accent6>
      <a:hlink>
        <a:srgbClr val="0026E5"/>
      </a:hlink>
      <a:folHlink>
        <a:srgbClr val="7E1FAD"/>
      </a:folHlink>
    </a:clrScheme>
    <a:fontScheme name="WPS">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1898</Words>
  <Application>WPS 演示</Application>
  <PresentationFormat>宽屏</PresentationFormat>
  <Paragraphs>123</Paragraphs>
  <Slides>20</Slides>
  <Notes>0</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20</vt:i4>
      </vt:variant>
    </vt:vector>
  </HeadingPairs>
  <TitlesOfParts>
    <vt:vector size="34" baseType="lpstr">
      <vt:lpstr>Arial</vt:lpstr>
      <vt:lpstr>宋体</vt:lpstr>
      <vt:lpstr>Wingdings</vt:lpstr>
      <vt:lpstr>思源黑体 CN Medium</vt:lpstr>
      <vt:lpstr>黑体</vt:lpstr>
      <vt:lpstr>思源黑体 CN Heavy</vt:lpstr>
      <vt:lpstr>思源黑体 CN Bold</vt:lpstr>
      <vt:lpstr>微软雅黑</vt:lpstr>
      <vt:lpstr>Calibri</vt:lpstr>
      <vt:lpstr>Arial Unicode MS</vt:lpstr>
      <vt:lpstr>等线</vt:lpstr>
      <vt:lpstr>思源黑体 CN Normal</vt:lpstr>
      <vt:lpstr>Wingdings</vt:lpstr>
      <vt:lpstr>WPS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风口阻击二维码</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A陈小渊</cp:lastModifiedBy>
  <cp:revision>82</cp:revision>
  <dcterms:created xsi:type="dcterms:W3CDTF">2024-06-11T06:30:00Z</dcterms:created>
  <dcterms:modified xsi:type="dcterms:W3CDTF">2024-12-26T00:53:55Z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C7704E933E1A4A679033E90DEAB49B71_12</vt:lpwstr>
  </property>
  <property fmtid="{D5CDD505-2E9C-101B-9397-08002B2CF9AE}" pid="3" name="KSOProductBuildVer">
    <vt:lpwstr>2052-12.1.0.19302</vt:lpwstr>
  </property>
</Properties>
</file>