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357" r:id="rId11"/>
    <p:sldId id="4424"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密切留意中证</a:t>
            </a: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2000</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指数</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、字节产业链：</a:t>
            </a:r>
            <a:endParaRPr lang="zh-CN" altLang="en-US" sz="2400" dirty="0"/>
          </a:p>
          <a:p>
            <a:r>
              <a:rPr lang="zh-CN" altLang="en-US" sz="2400" dirty="0"/>
              <a:t>截至</a:t>
            </a:r>
            <a:r>
              <a:rPr lang="en-US" altLang="zh-CN" sz="2400" dirty="0"/>
              <a:t>12</a:t>
            </a:r>
            <a:r>
              <a:rPr lang="zh-CN" altLang="en-US" sz="2400" dirty="0"/>
              <a:t>月中旬，豆包通用模型的日均</a:t>
            </a:r>
            <a:r>
              <a:rPr lang="en-US" altLang="zh-CN" sz="2400" dirty="0"/>
              <a:t>tokens</a:t>
            </a:r>
            <a:r>
              <a:rPr lang="zh-CN" altLang="en-US" sz="2400" dirty="0"/>
              <a:t>使用量已超过</a:t>
            </a:r>
            <a:r>
              <a:rPr lang="en-US" altLang="zh-CN" sz="2400" dirty="0"/>
              <a:t>4</a:t>
            </a:r>
            <a:r>
              <a:rPr lang="zh-CN" altLang="en-US" sz="2400" dirty="0"/>
              <a:t>万亿，较</a:t>
            </a:r>
            <a:r>
              <a:rPr lang="en-US" altLang="zh-CN" sz="2400" dirty="0"/>
              <a:t>5</a:t>
            </a:r>
            <a:r>
              <a:rPr lang="zh-CN" altLang="en-US" sz="2400" dirty="0"/>
              <a:t>月首次发布时增长了</a:t>
            </a:r>
            <a:r>
              <a:rPr lang="en-US" altLang="zh-CN" sz="2400" dirty="0"/>
              <a:t>33</a:t>
            </a:r>
            <a:r>
              <a:rPr lang="zh-CN" altLang="en-US" sz="2400" dirty="0"/>
              <a:t>倍。最近</a:t>
            </a:r>
            <a:r>
              <a:rPr lang="en-US" altLang="zh-CN" sz="2400" dirty="0"/>
              <a:t>3</a:t>
            </a:r>
            <a:r>
              <a:rPr lang="zh-CN" altLang="en-US" sz="2400" dirty="0"/>
              <a:t>个月，豆包大模型在信息处理场景的调用量增长了</a:t>
            </a:r>
            <a:r>
              <a:rPr lang="en-US" altLang="zh-CN" sz="2400" dirty="0"/>
              <a:t>39</a:t>
            </a:r>
            <a:r>
              <a:rPr lang="zh-CN" altLang="en-US" sz="2400" dirty="0"/>
              <a:t>倍，客服与销售场景增长</a:t>
            </a:r>
            <a:r>
              <a:rPr lang="en-US" altLang="zh-CN" sz="2400" dirty="0"/>
              <a:t>16</a:t>
            </a:r>
            <a:r>
              <a:rPr lang="zh-CN" altLang="en-US" sz="2400" dirty="0"/>
              <a:t>倍，硬件终端场景增长</a:t>
            </a:r>
            <a:r>
              <a:rPr lang="en-US" altLang="zh-CN" sz="2400" dirty="0"/>
              <a:t>13</a:t>
            </a:r>
            <a:r>
              <a:rPr lang="zh-CN" altLang="en-US" sz="2400" dirty="0"/>
              <a:t>倍，</a:t>
            </a:r>
            <a:r>
              <a:rPr lang="en-US" altLang="zh-CN" sz="2400" dirty="0"/>
              <a:t>AI</a:t>
            </a:r>
            <a:r>
              <a:rPr lang="zh-CN" altLang="en-US" sz="2400" dirty="0"/>
              <a:t>工具场景增长</a:t>
            </a:r>
            <a:r>
              <a:rPr lang="en-US" altLang="zh-CN" sz="2400" dirty="0"/>
              <a:t>9</a:t>
            </a:r>
            <a:r>
              <a:rPr lang="zh-CN" altLang="en-US" sz="2400" dirty="0"/>
              <a:t>倍。</a:t>
            </a:r>
            <a:endParaRPr lang="zh-CN" altLang="en-US" sz="2400" dirty="0"/>
          </a:p>
          <a:p>
            <a:r>
              <a:rPr lang="en-US" altLang="zh-CN" sz="2400" dirty="0"/>
              <a:t>2</a:t>
            </a:r>
            <a:r>
              <a:rPr lang="zh-CN" altLang="en-US" sz="2400" dirty="0"/>
              <a:t>、算力：</a:t>
            </a:r>
            <a:endParaRPr lang="zh-CN" altLang="en-US" sz="2400" dirty="0"/>
          </a:p>
          <a:p>
            <a:r>
              <a:rPr lang="zh-CN" altLang="en-US" sz="2400" dirty="0"/>
              <a:t>近日，中国信通院发布</a:t>
            </a:r>
            <a:r>
              <a:rPr lang="en-US" altLang="zh-CN" sz="2400" dirty="0"/>
              <a:t>2025</a:t>
            </a:r>
            <a:r>
              <a:rPr lang="zh-CN" altLang="en-US" sz="2400" dirty="0"/>
              <a:t>深度观察十大趋势，其中提到大模型多维度快速演进，</a:t>
            </a:r>
            <a:r>
              <a:rPr lang="en-US" altLang="zh-CN" sz="2400" dirty="0"/>
              <a:t>AI</a:t>
            </a:r>
            <a:r>
              <a:rPr lang="zh-CN" altLang="en-US" sz="2400" dirty="0"/>
              <a:t>终端开启变革新浪潮，智能算力步入万卡时代等产业发展风向标。在专家看来，人工智能的产业链很长，除了大模型的训练之外，还有大量的创新空间有待挖掘。</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1111250"/>
            <a:ext cx="10436225" cy="4636135"/>
          </a:xfrm>
          <a:prstGeom prst="rect">
            <a:avLst/>
          </a:prstGeom>
          <a:noFill/>
        </p:spPr>
        <p:txBody>
          <a:bodyPr wrap="square" rtlCol="0">
            <a:noAutofit/>
          </a:bodyPr>
          <a:lstStyle/>
          <a:p>
            <a:r>
              <a:rPr lang="en-US" altLang="zh-CN" sz="2000" dirty="0"/>
              <a:t>3</a:t>
            </a:r>
            <a:r>
              <a:rPr lang="zh-CN" altLang="en-US" sz="2000" dirty="0"/>
              <a:t>、小米概念：</a:t>
            </a:r>
            <a:endParaRPr lang="zh-CN" altLang="en-US" sz="2000" dirty="0"/>
          </a:p>
          <a:p>
            <a:r>
              <a:rPr lang="zh-CN" altLang="en-US" sz="2000" dirty="0"/>
              <a:t>据悉，小米正在着手搭建自己的</a:t>
            </a:r>
            <a:r>
              <a:rPr lang="en-US" altLang="zh-CN" sz="2000" dirty="0"/>
              <a:t>GPU</a:t>
            </a:r>
            <a:r>
              <a:rPr lang="zh-CN" altLang="en-US" sz="2000" dirty="0"/>
              <a:t>万卡集群，将对</a:t>
            </a:r>
            <a:r>
              <a:rPr lang="en-US" altLang="zh-CN" sz="2000" dirty="0"/>
              <a:t>AI</a:t>
            </a:r>
            <a:r>
              <a:rPr lang="zh-CN" altLang="en-US" sz="2000" dirty="0"/>
              <a:t>大模型大力投入。小米大模型团队在成立时已有</a:t>
            </a:r>
            <a:r>
              <a:rPr lang="en-US" altLang="zh-CN" sz="2000" dirty="0"/>
              <a:t>6500</a:t>
            </a:r>
            <a:r>
              <a:rPr lang="zh-CN" altLang="en-US" sz="2000" dirty="0"/>
              <a:t>张</a:t>
            </a:r>
            <a:r>
              <a:rPr lang="en-US" altLang="zh-CN" sz="2000" dirty="0"/>
              <a:t>GPU</a:t>
            </a:r>
            <a:r>
              <a:rPr lang="zh-CN" altLang="en-US" sz="2000" dirty="0"/>
              <a:t>资源。知情人士表示，该计划已经施行数月之久，雷军在其中扮演了重要的领导角色。</a:t>
            </a:r>
            <a:endParaRPr lang="zh-CN" altLang="en-US" sz="2000" dirty="0"/>
          </a:p>
          <a:p>
            <a:endParaRPr lang="zh-CN" altLang="en-US" sz="2000" dirty="0"/>
          </a:p>
          <a:p>
            <a:endParaRPr lang="zh-CN" altLang="en-US" sz="2000" dirty="0"/>
          </a:p>
          <a:p>
            <a:r>
              <a:rPr lang="en-US" altLang="zh-CN" sz="2000" dirty="0"/>
              <a:t>4</a:t>
            </a:r>
            <a:r>
              <a:rPr lang="zh-CN" altLang="en-US" sz="2000" dirty="0"/>
              <a:t>、充电桩</a:t>
            </a:r>
            <a:r>
              <a:rPr lang="en-US" altLang="zh-CN" sz="2000" dirty="0"/>
              <a:t> </a:t>
            </a:r>
            <a:r>
              <a:rPr lang="zh-CN" altLang="en-US" sz="2000" dirty="0"/>
              <a:t>：</a:t>
            </a:r>
            <a:endParaRPr lang="zh-CN" altLang="en-US" sz="2000" dirty="0"/>
          </a:p>
          <a:p>
            <a:endParaRPr lang="zh-CN" altLang="en-US" sz="2000" dirty="0"/>
          </a:p>
          <a:p>
            <a:r>
              <a:rPr lang="zh-CN" altLang="en-US" sz="2000" dirty="0"/>
              <a:t>截至</a:t>
            </a:r>
            <a:r>
              <a:rPr lang="en-US" altLang="zh-CN" sz="2000" dirty="0"/>
              <a:t>11</a:t>
            </a:r>
            <a:r>
              <a:rPr lang="zh-CN" altLang="en-US" sz="2000" dirty="0"/>
              <a:t>月底，我国累计建成充电桩</a:t>
            </a:r>
            <a:r>
              <a:rPr lang="en-US" altLang="zh-CN" sz="2000" dirty="0"/>
              <a:t>1235.2</a:t>
            </a:r>
            <a:r>
              <a:rPr lang="zh-CN" altLang="en-US" sz="2000" dirty="0"/>
              <a:t>万台，同比增长</a:t>
            </a:r>
            <a:r>
              <a:rPr lang="en-US" altLang="zh-CN" sz="2000" dirty="0"/>
              <a:t>50%</a:t>
            </a:r>
            <a:r>
              <a:rPr lang="zh-CN" altLang="en-US" sz="2000" dirty="0"/>
              <a:t>。</a:t>
            </a:r>
            <a:r>
              <a:rPr lang="en-US" altLang="zh-CN" sz="2000" dirty="0"/>
              <a:t>2024</a:t>
            </a:r>
            <a:r>
              <a:rPr lang="zh-CN" altLang="en-US" sz="2000" dirty="0"/>
              <a:t>年是全国充电基础设施快速发展、产业业态不断丰富完善的一年。全国高速公路服务区累计建成充电桩</a:t>
            </a:r>
            <a:r>
              <a:rPr lang="en-US" altLang="zh-CN" sz="2000" dirty="0"/>
              <a:t>3.31</a:t>
            </a:r>
            <a:r>
              <a:rPr lang="zh-CN" altLang="en-US" sz="2000" dirty="0"/>
              <a:t>万台，覆盖了除港澳台外的全部省份。</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557530" y="695325"/>
            <a:ext cx="11013440" cy="546735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1760</Words>
  <Application>WPS 演示</Application>
  <PresentationFormat>宽屏</PresentationFormat>
  <Paragraphs>124</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83</cp:revision>
  <dcterms:created xsi:type="dcterms:W3CDTF">2024-06-11T06:30:00Z</dcterms:created>
  <dcterms:modified xsi:type="dcterms:W3CDTF">2024-12-27T00:57:47Z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2052-12.1.0.19302</vt:lpwstr>
  </property>
</Properties>
</file>