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357" r:id="rId11"/>
    <p:sldId id="4424"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密切留意中证</a:t>
            </a: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2000</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指数</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、算力：</a:t>
            </a:r>
            <a:endParaRPr lang="zh-CN" altLang="en-US" sz="2400" dirty="0"/>
          </a:p>
          <a:p>
            <a:r>
              <a:rPr lang="zh-CN" altLang="en-US" sz="2400" dirty="0"/>
              <a:t>海市人民政府办公厅印发《关于人工智能</a:t>
            </a:r>
            <a:r>
              <a:rPr lang="en-US" altLang="zh-CN" sz="2400" dirty="0"/>
              <a:t>“</a:t>
            </a:r>
            <a:r>
              <a:rPr lang="zh-CN" altLang="en-US" sz="2400" dirty="0"/>
              <a:t>模塑申城</a:t>
            </a:r>
            <a:r>
              <a:rPr lang="en-US" altLang="zh-CN" sz="2400" dirty="0"/>
              <a:t>”</a:t>
            </a:r>
            <a:r>
              <a:rPr lang="zh-CN" altLang="en-US" sz="2400" dirty="0"/>
              <a:t>的实施方案》，其中提到，到</a:t>
            </a:r>
            <a:r>
              <a:rPr lang="en-US" altLang="zh-CN" sz="2400" dirty="0"/>
              <a:t>2025</a:t>
            </a:r>
            <a:r>
              <a:rPr lang="zh-CN" altLang="en-US" sz="2400" dirty="0"/>
              <a:t>年底，建成世界级人工智能产业生态，力争全市智能算力规模突破</a:t>
            </a:r>
            <a:r>
              <a:rPr lang="en-US" altLang="zh-CN" sz="2400" dirty="0"/>
              <a:t>100EFLOPS</a:t>
            </a:r>
            <a:r>
              <a:rPr lang="zh-CN" altLang="en-US" sz="2400" dirty="0"/>
              <a:t>，形成</a:t>
            </a:r>
            <a:r>
              <a:rPr lang="en-US" altLang="zh-CN" sz="2400" dirty="0"/>
              <a:t>50</a:t>
            </a:r>
            <a:r>
              <a:rPr lang="zh-CN" altLang="en-US" sz="2400" dirty="0"/>
              <a:t>个左右具有显著成效的行业开放语料库示范应用成果，建设</a:t>
            </a:r>
            <a:r>
              <a:rPr lang="en-US" altLang="zh-CN" sz="2400" dirty="0"/>
              <a:t>3—5</a:t>
            </a:r>
            <a:r>
              <a:rPr lang="zh-CN" altLang="en-US" sz="2400" dirty="0"/>
              <a:t>个大模型创新加速孵化器。</a:t>
            </a:r>
            <a:endParaRPr lang="zh-CN" altLang="en-US" sz="2400" dirty="0"/>
          </a:p>
          <a:p>
            <a:endParaRPr lang="en-US" altLang="zh-CN" sz="2400" dirty="0"/>
          </a:p>
          <a:p>
            <a:r>
              <a:rPr lang="en-US" altLang="zh-CN" sz="2400" dirty="0"/>
              <a:t>2</a:t>
            </a:r>
            <a:r>
              <a:rPr lang="zh-CN" altLang="en-US" sz="2400" dirty="0"/>
              <a:t>、数据要素：</a:t>
            </a:r>
            <a:endParaRPr lang="zh-CN" altLang="en-US" sz="2400" dirty="0"/>
          </a:p>
          <a:p>
            <a:r>
              <a:rPr lang="en-US" altLang="zh-CN" sz="2400" dirty="0"/>
              <a:t>12</a:t>
            </a:r>
            <a:r>
              <a:rPr lang="zh-CN" altLang="en-US" sz="2400" dirty="0"/>
              <a:t>月</a:t>
            </a:r>
            <a:r>
              <a:rPr lang="en-US" altLang="zh-CN" sz="2400" dirty="0"/>
              <a:t>30</a:t>
            </a:r>
            <a:r>
              <a:rPr lang="zh-CN" altLang="en-US" sz="2400" dirty="0"/>
              <a:t>日，国家发展改革委等六部门印发《关于促进数据产业高质量发展的指导意见》（下称《意见》）提出，到</a:t>
            </a:r>
            <a:r>
              <a:rPr lang="en-US" altLang="zh-CN" sz="2400" dirty="0"/>
              <a:t>2029</a:t>
            </a:r>
            <a:r>
              <a:rPr lang="zh-CN" altLang="en-US" sz="2400" dirty="0"/>
              <a:t>年，数据产业规模年均复合增长率超过</a:t>
            </a:r>
            <a:r>
              <a:rPr lang="en-US" altLang="zh-CN" sz="2400" dirty="0"/>
              <a:t>15%</a:t>
            </a:r>
            <a:r>
              <a:rPr lang="zh-CN" altLang="en-US" sz="2400" dirty="0"/>
              <a:t>，数据产业结构明显优化，催生一批数智应用新产品新服务新业态，涌现一批具有国际竞争力的数据企业，数据产业综合实力显著增强，区域聚集和协同发展格局基本形成。</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1111250"/>
            <a:ext cx="10436225" cy="4636135"/>
          </a:xfrm>
          <a:prstGeom prst="rect">
            <a:avLst/>
          </a:prstGeom>
          <a:noFill/>
        </p:spPr>
        <p:txBody>
          <a:bodyPr wrap="square" rtlCol="0">
            <a:noAutofit/>
          </a:bodyPr>
          <a:lstStyle/>
          <a:p>
            <a:r>
              <a:rPr lang="en-US" altLang="zh-CN" sz="2000" dirty="0"/>
              <a:t>3</a:t>
            </a:r>
            <a:r>
              <a:rPr lang="zh-CN" altLang="en-US" sz="2000" dirty="0"/>
              <a:t>、</a:t>
            </a:r>
            <a:r>
              <a:rPr lang="en-US" altLang="zh-CN" sz="2000" dirty="0"/>
              <a:t>5G</a:t>
            </a:r>
            <a:r>
              <a:rPr lang="zh-CN" altLang="en-US" sz="2000" dirty="0"/>
              <a:t>：</a:t>
            </a:r>
            <a:endParaRPr lang="zh-CN" altLang="en-US" sz="2000" dirty="0"/>
          </a:p>
          <a:p>
            <a:r>
              <a:rPr lang="zh-CN" altLang="en-US" sz="2000" dirty="0"/>
              <a:t>发布《打造</a:t>
            </a:r>
            <a:r>
              <a:rPr lang="en-US" altLang="zh-CN" sz="2000" dirty="0"/>
              <a:t>“5G+</a:t>
            </a:r>
            <a:r>
              <a:rPr lang="zh-CN" altLang="en-US" sz="2000" dirty="0"/>
              <a:t>工业互联网</a:t>
            </a:r>
            <a:r>
              <a:rPr lang="en-US" altLang="zh-CN" sz="2000" dirty="0"/>
              <a:t>”512</a:t>
            </a:r>
            <a:r>
              <a:rPr lang="zh-CN" altLang="en-US" sz="2000" dirty="0"/>
              <a:t>工程升级版实施方案》。《方案》明确，到</a:t>
            </a:r>
            <a:r>
              <a:rPr lang="en-US" altLang="zh-CN" sz="2000" dirty="0"/>
              <a:t>2027</a:t>
            </a:r>
            <a:r>
              <a:rPr lang="zh-CN" altLang="en-US" sz="2000" dirty="0"/>
              <a:t>年，</a:t>
            </a:r>
            <a:r>
              <a:rPr lang="en-US" altLang="zh-CN" sz="2000" dirty="0"/>
              <a:t>“SG+</a:t>
            </a:r>
            <a:r>
              <a:rPr lang="zh-CN" altLang="en-US" sz="2000" dirty="0"/>
              <a:t>工业互联网</a:t>
            </a:r>
            <a:r>
              <a:rPr lang="en-US" altLang="zh-CN" sz="2000" dirty="0"/>
              <a:t>”</a:t>
            </a:r>
            <a:r>
              <a:rPr lang="zh-CN" altLang="en-US" sz="2000" dirty="0"/>
              <a:t>广泛融入实体经济重点行业领域，网络设施、技术产品、融合应用、产业生态、公共服务</a:t>
            </a:r>
            <a:r>
              <a:rPr lang="en-US" altLang="zh-CN" sz="2000" dirty="0"/>
              <a:t>5</a:t>
            </a:r>
            <a:r>
              <a:rPr lang="zh-CN" altLang="en-US" sz="2000" dirty="0"/>
              <a:t>方面能力全面提升，建设</a:t>
            </a:r>
            <a:r>
              <a:rPr lang="en-US" altLang="zh-CN" sz="2000" dirty="0"/>
              <a:t>1</a:t>
            </a:r>
            <a:r>
              <a:rPr lang="zh-CN" altLang="en-US" sz="2000" dirty="0"/>
              <a:t>万个</a:t>
            </a:r>
            <a:r>
              <a:rPr lang="en-US" altLang="zh-CN" sz="2000" dirty="0"/>
              <a:t>5G</a:t>
            </a:r>
            <a:r>
              <a:rPr lang="zh-CN" altLang="en-US" sz="2000" dirty="0"/>
              <a:t>工厂，打造不少于</a:t>
            </a:r>
            <a:r>
              <a:rPr lang="en-US" altLang="zh-CN" sz="2000" dirty="0"/>
              <a:t>20</a:t>
            </a:r>
            <a:r>
              <a:rPr lang="zh-CN" altLang="en-US" sz="2000" dirty="0"/>
              <a:t>个</a:t>
            </a:r>
            <a:r>
              <a:rPr lang="en-US" altLang="zh-CN" sz="2000" dirty="0"/>
              <a:t>“5G+</a:t>
            </a:r>
            <a:r>
              <a:rPr lang="zh-CN" altLang="en-US" sz="2000" dirty="0"/>
              <a:t>工业互联网</a:t>
            </a:r>
            <a:r>
              <a:rPr lang="en-US" altLang="zh-CN" sz="2000" dirty="0"/>
              <a:t>”</a:t>
            </a:r>
            <a:r>
              <a:rPr lang="zh-CN" altLang="en-US" sz="2000" dirty="0"/>
              <a:t>融合应用试点城市。</a:t>
            </a:r>
            <a:endParaRPr lang="zh-CN" altLang="en-US" sz="2000" dirty="0"/>
          </a:p>
          <a:p>
            <a:endParaRPr lang="zh-CN" altLang="en-US" sz="2000" dirty="0"/>
          </a:p>
          <a:p>
            <a:r>
              <a:rPr lang="en-US" altLang="zh-CN" sz="2000" dirty="0"/>
              <a:t>4</a:t>
            </a:r>
            <a:r>
              <a:rPr lang="zh-CN" altLang="en-US" sz="2000" dirty="0"/>
              <a:t>、智能汽车</a:t>
            </a:r>
            <a:r>
              <a:rPr lang="en-US" altLang="zh-CN" sz="2000" dirty="0"/>
              <a:t> </a:t>
            </a:r>
            <a:r>
              <a:rPr lang="zh-CN" altLang="en-US" sz="2000" dirty="0"/>
              <a:t>：</a:t>
            </a:r>
            <a:endParaRPr lang="zh-CN" altLang="en-US" sz="2000" dirty="0"/>
          </a:p>
          <a:p>
            <a:r>
              <a:rPr lang="zh-CN" altLang="en-US" sz="2000" dirty="0"/>
              <a:t>《武汉市智能网联汽车发展促进条例》近日正式获批，将自明年</a:t>
            </a:r>
            <a:r>
              <a:rPr lang="en-US" altLang="zh-CN" sz="2000" dirty="0"/>
              <a:t>3</a:t>
            </a:r>
            <a:r>
              <a:rPr lang="zh-CN" altLang="en-US" sz="2000" dirty="0"/>
              <a:t>月</a:t>
            </a:r>
            <a:r>
              <a:rPr lang="en-US" altLang="zh-CN" sz="2000" dirty="0"/>
              <a:t>1</a:t>
            </a:r>
            <a:r>
              <a:rPr lang="zh-CN" altLang="en-US" sz="2000" dirty="0"/>
              <a:t>日起正式施行。《条例》共计七章四十八条，涵盖总则、产业发展和技术创新、基础设施建设、推广应用、安全保障、服务保障以及附则等内容。在国内同类立法中，《条例》首次清晰且系统地阐释了要通过多领域深度融合来引领产业变革。</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557530" y="695325"/>
            <a:ext cx="11013440" cy="546735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1891</Words>
  <Application>WPS 演示</Application>
  <PresentationFormat>宽屏</PresentationFormat>
  <Paragraphs>123</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85</cp:revision>
  <dcterms:created xsi:type="dcterms:W3CDTF">2024-06-11T06:30:00Z</dcterms:created>
  <dcterms:modified xsi:type="dcterms:W3CDTF">2024-12-31T00:59:14Z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2052-12.1.0.19302</vt:lpwstr>
  </property>
</Properties>
</file>