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4" r:id="rId6"/>
    <p:sldId id="4451" r:id="rId7"/>
    <p:sldId id="4391" r:id="rId8"/>
    <p:sldId id="4440" r:id="rId9"/>
    <p:sldId id="4442" r:id="rId10"/>
    <p:sldId id="4453" r:id="rId11"/>
    <p:sldId id="4452" r:id="rId12"/>
    <p:sldId id="4444" r:id="rId13"/>
    <p:sldId id="1341" r:id="rId14"/>
    <p:sldId id="4269" r:id="rId15"/>
    <p:sldId id="4450" r:id="rId16"/>
    <p:sldId id="4449" r:id="rId17"/>
    <p:sldId id="4278" r:id="rId18"/>
    <p:sldId id="4272" r:id="rId19"/>
    <p:sldId id="4270" r:id="rId20"/>
    <p:sldId id="444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2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925195"/>
            <a:ext cx="10478770" cy="528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671195"/>
            <a:ext cx="1104519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风口小班课观看方法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5535"/>
            <a:ext cx="5439410" cy="455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70" y="1077595"/>
            <a:ext cx="540575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小班课回看方法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981075"/>
            <a:ext cx="5417185" cy="489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1054735"/>
            <a:ext cx="549529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/>
          </a:p>
          <a:p>
            <a:r>
              <a:rPr lang="zh-CN" altLang="en-US" sz="2400" dirty="0"/>
              <a:t>今日是</a:t>
            </a:r>
            <a:r>
              <a:rPr lang="en-US" altLang="zh-CN" sz="2400" dirty="0"/>
              <a:t>2025</a:t>
            </a:r>
            <a:r>
              <a:rPr lang="zh-CN" altLang="en-US" sz="2400" dirty="0"/>
              <a:t>年的最后一个交易日，纵观全年，市场表现非常非常给力，截止今日，平均股价年内涨幅</a:t>
            </a:r>
            <a:r>
              <a:rPr lang="en-US" altLang="zh-CN" sz="2400" dirty="0"/>
              <a:t>39%</a:t>
            </a:r>
            <a:r>
              <a:rPr lang="zh-CN" altLang="en-US" sz="2400" dirty="0"/>
              <a:t>，创业板指数涨幅</a:t>
            </a:r>
            <a:r>
              <a:rPr lang="en-US" altLang="zh-CN" sz="2400" dirty="0"/>
              <a:t>51%</a:t>
            </a:r>
            <a:r>
              <a:rPr lang="zh-CN" altLang="en-US" sz="2400" dirty="0"/>
              <a:t>，中证</a:t>
            </a:r>
            <a:r>
              <a:rPr lang="en-US" altLang="zh-CN" sz="2400" dirty="0"/>
              <a:t>1000</a:t>
            </a:r>
            <a:r>
              <a:rPr lang="zh-CN" altLang="en-US" sz="2400" dirty="0"/>
              <a:t>涨幅</a:t>
            </a:r>
            <a:r>
              <a:rPr lang="en-US" altLang="zh-CN" sz="2400" dirty="0"/>
              <a:t>27%</a:t>
            </a:r>
            <a:r>
              <a:rPr lang="zh-CN" altLang="en-US" sz="2400" dirty="0"/>
              <a:t>，大盘今年涨幅</a:t>
            </a:r>
            <a:r>
              <a:rPr lang="en-US" altLang="zh-CN" sz="2400" dirty="0"/>
              <a:t>18.3%</a:t>
            </a:r>
            <a:r>
              <a:rPr lang="zh-CN" altLang="en-US" sz="2400" dirty="0"/>
              <a:t>，各大指数表现红彤彤，年内牛股辈出，各大板块此起彼伏、热闹非凡，加上年底这波大盘十连阳，商业航天一波</a:t>
            </a:r>
            <a:r>
              <a:rPr lang="en-US" altLang="zh-CN" sz="2400" dirty="0"/>
              <a:t>“</a:t>
            </a:r>
            <a:r>
              <a:rPr lang="zh-CN" altLang="en-US" sz="2400" dirty="0"/>
              <a:t>封神之战</a:t>
            </a:r>
            <a:r>
              <a:rPr lang="en-US" altLang="zh-CN" sz="2400" dirty="0"/>
              <a:t>”</a:t>
            </a:r>
            <a:r>
              <a:rPr lang="zh-CN" altLang="en-US" sz="2400" dirty="0"/>
              <a:t>收官，中国卫星、航天动力、航天发展走出超级主升浪，今年的市场表现已经足够给力、足够可以，机构、量化、游资以及部分散户今年都做得风生水起，赚得盆满钵满，这种强烈的赚钱效应，会刺激</a:t>
            </a:r>
            <a:r>
              <a:rPr lang="en-US" altLang="zh-CN" sz="2400" dirty="0"/>
              <a:t>2026</a:t>
            </a:r>
            <a:r>
              <a:rPr lang="zh-CN" altLang="en-US" sz="2400" dirty="0"/>
              <a:t>年市场有望继续牛市，各路资金都会持续参与</a:t>
            </a:r>
            <a:r>
              <a:rPr lang="en-US" altLang="zh-CN" sz="2400" dirty="0"/>
              <a:t>A</a:t>
            </a:r>
            <a:r>
              <a:rPr lang="zh-CN" altLang="en-US" sz="2400" dirty="0"/>
              <a:t>股的博弈。预计今日是</a:t>
            </a:r>
            <a:r>
              <a:rPr lang="en-US" altLang="zh-CN" sz="2400" dirty="0"/>
              <a:t>2025</a:t>
            </a:r>
            <a:r>
              <a:rPr lang="zh-CN" altLang="en-US" sz="2400" dirty="0"/>
              <a:t>年收官之战，市场能以完美结束今年的交易日，势必将强势延续下去，积极把握市场反弹机会，继续好好享受牛市的盛宴。</a:t>
            </a:r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</a:rPr>
              <a:t>年收官日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805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、消费电子：</a:t>
            </a:r>
            <a:endParaRPr lang="zh-CN" altLang="en-US" sz="2000" dirty="0"/>
          </a:p>
          <a:p>
            <a:r>
              <a:rPr lang="zh-CN" altLang="en-US" sz="2000" dirty="0"/>
              <a:t>国家发展改革委、财政部印发的《关于</a:t>
            </a:r>
            <a:r>
              <a:rPr lang="en-US" altLang="zh-CN" sz="2000" dirty="0"/>
              <a:t>2026</a:t>
            </a:r>
            <a:r>
              <a:rPr lang="zh-CN" altLang="en-US" sz="2000" dirty="0"/>
              <a:t>年实施大规模设备更新和消费品以旧换新政策的通知》</a:t>
            </a:r>
            <a:r>
              <a:rPr lang="en-US" altLang="zh-CN" sz="2000" dirty="0"/>
              <a:t>30</a:t>
            </a:r>
            <a:r>
              <a:rPr lang="zh-CN" altLang="en-US" sz="2000" dirty="0"/>
              <a:t>日对外发布，明确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“</a:t>
            </a:r>
            <a:r>
              <a:rPr lang="zh-CN" altLang="en-US" sz="2000" dirty="0"/>
              <a:t>两新</a:t>
            </a:r>
            <a:r>
              <a:rPr lang="en-US" altLang="zh-CN" sz="2000" dirty="0"/>
              <a:t>”</a:t>
            </a:r>
            <a:r>
              <a:rPr lang="zh-CN" altLang="en-US" sz="2000" dirty="0"/>
              <a:t>政策的支持范围、补贴标准和工作要求。　其中提到支持家电以旧换新。个人消费者购买冰箱、洗衣机、电视、空调、电脑、热水器等</a:t>
            </a:r>
            <a:r>
              <a:rPr lang="en-US" altLang="zh-CN" sz="2000" dirty="0"/>
              <a:t>6</a:t>
            </a:r>
            <a:r>
              <a:rPr lang="zh-CN" altLang="en-US" sz="2000" dirty="0"/>
              <a:t>类家电中</a:t>
            </a:r>
            <a:r>
              <a:rPr lang="en-US" altLang="zh-CN" sz="2000" dirty="0"/>
              <a:t>1</a:t>
            </a:r>
            <a:r>
              <a:rPr lang="zh-CN" altLang="en-US" sz="2000" dirty="0"/>
              <a:t>级能效或水效标准的产品，按产品销售价格的</a:t>
            </a:r>
            <a:r>
              <a:rPr lang="en-US" altLang="zh-CN" sz="2000" dirty="0"/>
              <a:t>15%</a:t>
            </a:r>
            <a:r>
              <a:rPr lang="zh-CN" altLang="en-US" sz="2000" dirty="0"/>
              <a:t>给予补贴，每位消费者每类产品可补贴</a:t>
            </a:r>
            <a:r>
              <a:rPr lang="en-US" altLang="zh-CN" sz="2000" dirty="0"/>
              <a:t>1</a:t>
            </a:r>
            <a:r>
              <a:rPr lang="zh-CN" altLang="en-US" sz="2000" dirty="0"/>
              <a:t>件，每件补贴不超过</a:t>
            </a:r>
            <a:r>
              <a:rPr lang="en-US" altLang="zh-CN" sz="2000" dirty="0"/>
              <a:t>1500</a:t>
            </a:r>
            <a:r>
              <a:rPr lang="zh-CN" altLang="en-US" sz="2000" dirty="0"/>
              <a:t>元。支持数码和智能产品购新。个人消费者购买手机、平板、智能手表手环、智能眼镜等</a:t>
            </a:r>
            <a:r>
              <a:rPr lang="en-US" altLang="zh-CN" sz="2000" dirty="0"/>
              <a:t>4</a:t>
            </a:r>
            <a:r>
              <a:rPr lang="zh-CN" altLang="en-US" sz="2000" dirty="0"/>
              <a:t>类产品（单件销售价格不超过</a:t>
            </a:r>
            <a:r>
              <a:rPr lang="en-US" altLang="zh-CN" sz="2000" dirty="0"/>
              <a:t>6000</a:t>
            </a:r>
            <a:r>
              <a:rPr lang="zh-CN" altLang="en-US" sz="2000" dirty="0"/>
              <a:t>元），按产品销售价格的</a:t>
            </a:r>
            <a:r>
              <a:rPr lang="en-US" altLang="zh-CN" sz="2000" dirty="0"/>
              <a:t>15%</a:t>
            </a:r>
            <a:r>
              <a:rPr lang="zh-CN" altLang="en-US" sz="2000" dirty="0"/>
              <a:t>给予补贴，每位消费者每类产品可补贴</a:t>
            </a:r>
            <a:r>
              <a:rPr lang="en-US" altLang="zh-CN" sz="2000" dirty="0"/>
              <a:t>1</a:t>
            </a:r>
            <a:r>
              <a:rPr lang="zh-CN" altLang="en-US" sz="2000" dirty="0"/>
              <a:t>件，每件补贴不超过</a:t>
            </a:r>
            <a:r>
              <a:rPr lang="en-US" altLang="zh-CN" sz="2000" dirty="0"/>
              <a:t>500</a:t>
            </a:r>
            <a:r>
              <a:rPr lang="zh-CN" altLang="en-US" sz="2000" dirty="0"/>
              <a:t>元。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工信部等四部门印发《汽车行业数字化转型实施方案》，加速关键环节人工智能应用拓展。支持企业在研发设计、生产制造、经营管理等环节深度集成人工智能技术，打造汽车行业大模型和丰富智能体应用，探索在软件与智能化研发、智能工艺规划与虚拟调试等领域打造垂域大模型。组织行业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</a:t>
            </a:r>
            <a:r>
              <a:rPr lang="en-US" altLang="zh-CN" sz="2000" dirty="0"/>
              <a:t>+”</a:t>
            </a:r>
            <a:r>
              <a:rPr lang="zh-CN" altLang="en-US" sz="2000" dirty="0"/>
              <a:t>应用行动，遴选一批人工智能创新应用标杆案例。推动智能机器人在焊接、喷涂、总装等环节规模化应用，打造汽车行业具身智能示范产线。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国家国防科工局官网消息，近日，国家国防科工局党组理论学习中心组召开扩大会议。会议提出，要促进商业航天发展，推动航天产业化。会议指出，要切实提高政治站位，把加快建设航天强国放在党和国家事业发展全局来考虑、来谋划、来推进，发挥好国家航天局应有作用，汇聚航天强国建设的强大合力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84885"/>
            <a:ext cx="5309235" cy="468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774065"/>
            <a:ext cx="508635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609600"/>
            <a:ext cx="10617200" cy="5638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</Words>
  <Application>WPS 演示</Application>
  <PresentationFormat>宽屏</PresentationFormat>
  <Paragraphs>119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365</cp:revision>
  <dcterms:created xsi:type="dcterms:W3CDTF">2024-06-11T06:30:00Z</dcterms:created>
  <dcterms:modified xsi:type="dcterms:W3CDTF">2025-12-31T01:04:50Z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