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868" r:id="rId2"/>
    <p:sldId id="877" r:id="rId3"/>
    <p:sldId id="1230" r:id="rId4"/>
    <p:sldId id="1252" r:id="rId5"/>
    <p:sldId id="1254" r:id="rId6"/>
    <p:sldId id="1234" r:id="rId7"/>
    <p:sldId id="1162" r:id="rId8"/>
    <p:sldId id="1173" r:id="rId9"/>
    <p:sldId id="1232" r:id="rId10"/>
    <p:sldId id="1224" r:id="rId11"/>
    <p:sldId id="1253" r:id="rId12"/>
    <p:sldId id="1245" r:id="rId13"/>
    <p:sldId id="1251" r:id="rId14"/>
    <p:sldId id="1163" r:id="rId15"/>
    <p:sldId id="1154" r:id="rId16"/>
    <p:sldId id="1201" r:id="rId17"/>
    <p:sldId id="1248" r:id="rId18"/>
    <p:sldId id="1174" r:id="rId19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1230"/>
            <p14:sldId id="1252"/>
            <p14:sldId id="1254"/>
            <p14:sldId id="1234"/>
            <p14:sldId id="1162"/>
            <p14:sldId id="1173"/>
            <p14:sldId id="1232"/>
            <p14:sldId id="1224"/>
            <p14:sldId id="1253"/>
            <p14:sldId id="1245"/>
            <p14:sldId id="1251"/>
            <p14:sldId id="1163"/>
            <p14:sldId id="1154"/>
            <p14:sldId id="1201"/>
            <p14:sldId id="1248"/>
          </p14:sldIdLst>
        </p14:section>
        <p14:section name="无标题节" id="{5F52EC0A-C796-4C5F-8D81-8C50DD54411E}">
          <p14:sldIdLst>
            <p14:sldId id="1174"/>
          </p14:sldIdLst>
        </p14:section>
      </p14:sectionLst>
    </p:ext>
    <p:ext uri="{EFAFB233-063F-42B5-8137-9DF3F51BA10A}">
      <p15:sldGuideLst xmlns:p15="http://schemas.microsoft.com/office/powerpoint/2012/main">
        <p15:guide id="1" pos="6947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263F"/>
    <a:srgbClr val="CD0318"/>
    <a:srgbClr val="C00000"/>
    <a:srgbClr val="4E83FA"/>
    <a:srgbClr val="F31BF3"/>
    <a:srgbClr val="E62D34"/>
    <a:srgbClr val="FFFA9D"/>
    <a:srgbClr val="FFFFFF"/>
    <a:srgbClr val="ED000E"/>
    <a:srgbClr val="FF4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7" autoAdjust="0"/>
    <p:restoredTop sz="95558" autoAdjust="0"/>
  </p:normalViewPr>
  <p:slideViewPr>
    <p:cSldViewPr snapToGrid="0" showGuides="1">
      <p:cViewPr>
        <p:scale>
          <a:sx n="125" d="100"/>
          <a:sy n="125" d="100"/>
        </p:scale>
        <p:origin x="348" y="-558"/>
      </p:cViewPr>
      <p:guideLst>
        <p:guide pos="6947"/>
        <p:guide pos="710"/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正文页 深蓝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857376" y="6606813"/>
            <a:ext cx="847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4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508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u="none" strike="noStrike" kern="1200" cap="none" spc="600" normalizeH="0" baseline="0" dirty="0">
                <a:gradFill>
                  <a:gsLst>
                    <a:gs pos="0">
                      <a:srgbClr val="FFFDF3"/>
                    </a:gs>
                    <a:gs pos="100000">
                      <a:srgbClr val="FEFAB9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5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771152"/>
            <a:ext cx="7820008" cy="47757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00" cap="none" spc="150" normalizeH="0" baseline="0" dirty="0">
                <a:solidFill>
                  <a:srgbClr val="C00000"/>
                </a:solidFill>
                <a:effectLst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007984" y="1023565"/>
            <a:ext cx="8180648" cy="4583108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1714500" y="1605317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唯有不断的学习</a:t>
            </a:r>
            <a:endParaRPr lang="en-US" altLang="zh-CN" sz="4800" b="1" u="none" strike="noStrike" kern="1200" cap="none" spc="150" normalizeH="0" baseline="0" dirty="0">
              <a:gradFill flip="none" rotWithShape="1">
                <a:gsLst>
                  <a:gs pos="100000">
                    <a:schemeClr val="bg1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才可以在股市里长期生存</a:t>
            </a: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2796223" y="3698806"/>
            <a:ext cx="657923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我司所有工作人员均不允许推荐股票、不允许承诺收益、不允许代课理财、不允许合作分成、不允许私下收款，如您发现有任何违规行为，请立即拨打</a:t>
            </a:r>
            <a:r>
              <a:rPr lang="en-US" altLang="zh-CN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400-9088-988</a:t>
            </a: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向我们举报！</a:t>
            </a: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2799398" y="4686254"/>
            <a:ext cx="657288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做出投资决策并自行承担风险。投资有风险，入市需谨慎！</a:t>
            </a:r>
          </a:p>
        </p:txBody>
      </p:sp>
      <p:pic>
        <p:nvPicPr>
          <p:cNvPr id="9" name="图片 8" descr="5555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5123" y="859110"/>
            <a:ext cx="1321435" cy="29972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2641600" y="3225777"/>
            <a:ext cx="690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6.xml"/><Relationship Id="rId16" Type="http://schemas.openxmlformats.org/officeDocument/2006/relationships/image" Target="../media/image8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image" Target="../media/image7.png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179110"/>
            <a:ext cx="12192000" cy="6858000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4130203"/>
            <a:ext cx="12192000" cy="27368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55423" y="1587917"/>
            <a:ext cx="9081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做龙虎股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是选择强者的方向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4915" y="798545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3960253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2024/12/11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38200" y="3711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盘后潜力：紫旗回档（死叉）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3679825" y="5846886"/>
            <a:ext cx="4832350" cy="340405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盘后选板块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charset="-122"/>
              </a:rPr>
              <a:t>+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回档潜力股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118" y="1876424"/>
            <a:ext cx="4824983" cy="3765545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sp>
        <p:nvSpPr>
          <p:cNvPr id="10" name="矩形: 圆角 9"/>
          <p:cNvSpPr/>
          <p:nvPr/>
        </p:nvSpPr>
        <p:spPr>
          <a:xfrm>
            <a:off x="1126232" y="527631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12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5" b="3695"/>
          <a:stretch/>
        </p:blipFill>
        <p:spPr>
          <a:xfrm>
            <a:off x="6196013" y="1876425"/>
            <a:ext cx="4832350" cy="3765550"/>
          </a:xfrm>
        </p:spPr>
      </p:pic>
      <p:sp>
        <p:nvSpPr>
          <p:cNvPr id="15" name="矩形: 圆角 14"/>
          <p:cNvSpPr/>
          <p:nvPr/>
        </p:nvSpPr>
        <p:spPr>
          <a:xfrm>
            <a:off x="6196013" y="526996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12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E6D371E-9892-420B-B1A6-20BCDA950C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如何找跨年强势股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C90BA1C8-C12A-4309-9F1E-F8CC29E4A1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61063" y="5354223"/>
            <a:ext cx="5372896" cy="340405"/>
          </a:xfrm>
        </p:spPr>
        <p:txBody>
          <a:bodyPr/>
          <a:lstStyle/>
          <a:p>
            <a:r>
              <a:rPr lang="en-US" altLang="zh-CN" dirty="0"/>
              <a:t>10</a:t>
            </a:r>
            <a:r>
              <a:rPr lang="zh-CN" altLang="en-US" dirty="0"/>
              <a:t>天</a:t>
            </a:r>
            <a:r>
              <a:rPr lang="en-US" altLang="zh-CN" dirty="0"/>
              <a:t>50%</a:t>
            </a:r>
            <a:r>
              <a:rPr lang="zh-CN" altLang="en-US" dirty="0"/>
              <a:t>为近似选</a:t>
            </a:r>
            <a:r>
              <a:rPr lang="en-US" altLang="zh-CN" dirty="0"/>
              <a:t>5</a:t>
            </a:r>
            <a:r>
              <a:rPr lang="zh-CN" altLang="en-US" dirty="0"/>
              <a:t>连板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78CD2D-9D24-47B3-BA37-09C38A2819DA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31336" y="2271881"/>
            <a:ext cx="4832350" cy="271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9EEB604-87F4-4ED8-AA76-FD3140B7F87A}"/>
              </a:ext>
            </a:extLst>
          </p:cNvPr>
          <p:cNvSpPr txBox="1"/>
          <p:nvPr/>
        </p:nvSpPr>
        <p:spPr>
          <a:xfrm>
            <a:off x="1508289" y="5847144"/>
            <a:ext cx="9175422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b="1" spc="150" dirty="0">
                <a:solidFill>
                  <a:srgbClr val="CD0318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紫旗破熊线，比紫旗回档更强</a:t>
            </a:r>
            <a:r>
              <a:rPr lang="zh-CN" altLang="en-US" b="1" spc="150">
                <a:solidFill>
                  <a:srgbClr val="CD0318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，但回撤压力更大</a:t>
            </a:r>
            <a:endParaRPr lang="zh-CN" altLang="en-US" b="1" spc="150" dirty="0">
              <a:solidFill>
                <a:srgbClr val="CD0318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5AF9265-5632-4288-8E5B-0AECDCC620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59280" y="5354223"/>
            <a:ext cx="3371216" cy="340405"/>
          </a:xfrm>
        </p:spPr>
        <p:txBody>
          <a:bodyPr/>
          <a:lstStyle/>
          <a:p>
            <a:r>
              <a:rPr lang="zh-CN" altLang="en-US" dirty="0"/>
              <a:t>重新突破熊线为关键点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9B8942-6844-4FC0-897A-5D3442B740D5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/>
        </p:blipFill>
        <p:spPr bwMode="auto">
          <a:xfrm>
            <a:off x="1128713" y="2271713"/>
            <a:ext cx="483235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563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F0912B-D6F5-41FA-A4E4-69AC9FA18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哪些不轻易卖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F351145-2EE0-4D5F-AFA3-21BAD6F47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9548" y="1834206"/>
            <a:ext cx="3634505" cy="16520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1FEF8BC-4E99-47AB-86CA-0B1A506FD3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494" y="3594587"/>
            <a:ext cx="4468612" cy="258982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8ED132-ED42-43EE-B23C-0F706B84F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127" y="2136992"/>
            <a:ext cx="2038334" cy="3399561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E4A81BB-C1C5-449A-A6B4-2183BB083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189" y="2168636"/>
            <a:ext cx="2038334" cy="3360118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007D84AD-9B39-4511-9D5C-6D778C193040}"/>
              </a:ext>
            </a:extLst>
          </p:cNvPr>
          <p:cNvSpPr/>
          <p:nvPr/>
        </p:nvSpPr>
        <p:spPr>
          <a:xfrm>
            <a:off x="2304344" y="5812405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金叉初期，能不减就不减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2818DF-5C1C-40E8-8EDE-586E12E5356F}"/>
              </a:ext>
            </a:extLst>
          </p:cNvPr>
          <p:cNvSpPr/>
          <p:nvPr/>
        </p:nvSpPr>
        <p:spPr>
          <a:xfrm>
            <a:off x="7252380" y="5812405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不破位，不轻易交出底仓</a:t>
            </a:r>
          </a:p>
        </p:txBody>
      </p:sp>
    </p:spTree>
    <p:extLst>
      <p:ext uri="{BB962C8B-B14F-4D97-AF65-F5344CB8AC3E}">
        <p14:creationId xmlns:p14="http://schemas.microsoft.com/office/powerpoint/2010/main" val="1138662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F0912B-D6F5-41FA-A4E4-69AC9FA18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哪些要积极卖？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2818DF-5C1C-40E8-8EDE-586E12E5356F}"/>
              </a:ext>
            </a:extLst>
          </p:cNvPr>
          <p:cNvSpPr/>
          <p:nvPr/>
        </p:nvSpPr>
        <p:spPr>
          <a:xfrm>
            <a:off x="2180986" y="5753936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高位死叉，多少减一减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0A8E63C-086B-4384-9B60-1C78C6A8D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125" y="1884951"/>
            <a:ext cx="2201757" cy="3665832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86CEEF-CB51-4E1C-BB8D-AD6DDF28D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878" y="1882359"/>
            <a:ext cx="2242976" cy="367101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3F0FC8-373E-41C7-B910-AE98FD3F5A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88"/>
          <a:stretch/>
        </p:blipFill>
        <p:spPr>
          <a:xfrm>
            <a:off x="6273850" y="1882359"/>
            <a:ext cx="2201758" cy="367101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420B0B4-48D1-486A-A7FC-2A2CD622B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605" y="1878016"/>
            <a:ext cx="2201758" cy="367970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96C37059-79AD-43B4-984A-03A5B30613B6}"/>
              </a:ext>
            </a:extLst>
          </p:cNvPr>
          <p:cNvSpPr/>
          <p:nvPr/>
        </p:nvSpPr>
        <p:spPr>
          <a:xfrm>
            <a:off x="7406102" y="5750276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破位，跑为上计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329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学习提升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龙虎淘金圈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163637" y="5722057"/>
            <a:ext cx="9864726" cy="544401"/>
          </a:xfrm>
        </p:spPr>
        <p:txBody>
          <a:bodyPr/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盘中交流、知识拓展学习的龙虎阵地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" r="15090"/>
          <a:stretch>
            <a:fillRect/>
          </a:stretch>
        </p:blipFill>
        <p:spPr>
          <a:xfrm>
            <a:off x="6799885" y="1710672"/>
            <a:ext cx="4194744" cy="3877106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7188" y="2093105"/>
            <a:ext cx="2732012" cy="3112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125" y="2695762"/>
            <a:ext cx="2122673" cy="19069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94460" y="4681110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PC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5964" y="5201584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APP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B01070-C861-47FB-BD99-BF4603607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9423E3B-467B-419C-AA73-070E63145E47}"/>
              </a:ext>
            </a:extLst>
          </p:cNvPr>
          <p:cNvSpPr/>
          <p:nvPr/>
        </p:nvSpPr>
        <p:spPr>
          <a:xfrm>
            <a:off x="8210551" y="2286001"/>
            <a:ext cx="3440979" cy="2568510"/>
          </a:xfrm>
          <a:prstGeom prst="rect">
            <a:avLst/>
          </a:prstGeom>
          <a:solidFill>
            <a:srgbClr val="CD0318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EB6248-9366-41A3-B9CF-236BE2357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80"/>
          <a:stretch/>
        </p:blipFill>
        <p:spPr>
          <a:xfrm>
            <a:off x="8436792" y="2656594"/>
            <a:ext cx="2988496" cy="7724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DDB550A-95B5-4333-B305-A4762CAA53E6}"/>
              </a:ext>
            </a:extLst>
          </p:cNvPr>
          <p:cNvSpPr txBox="1"/>
          <p:nvPr/>
        </p:nvSpPr>
        <p:spPr>
          <a:xfrm>
            <a:off x="8559440" y="3570027"/>
            <a:ext cx="2743200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年度版首发钜惠！买即多送一个季度版，价值</a:t>
            </a:r>
            <a:r>
              <a:rPr lang="en-US" altLang="zh-CN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168</a:t>
            </a: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元！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63D2BEA-C47D-4861-9FA3-4D62785747AC}"/>
              </a:ext>
            </a:extLst>
          </p:cNvPr>
          <p:cNvSpPr/>
          <p:nvPr/>
        </p:nvSpPr>
        <p:spPr>
          <a:xfrm>
            <a:off x="377072" y="4308048"/>
            <a:ext cx="3846136" cy="216895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4C19E14-A2ED-4E2A-AFF6-88EADB386A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0" t="35295" r="34505" b="51333"/>
          <a:stretch/>
        </p:blipFill>
        <p:spPr>
          <a:xfrm>
            <a:off x="377072" y="5749894"/>
            <a:ext cx="1817183" cy="51842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29B2E7B-4817-4591-8A38-053E0DCB9A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61" t="78478" r="2692" b="1069"/>
          <a:stretch/>
        </p:blipFill>
        <p:spPr>
          <a:xfrm>
            <a:off x="2194255" y="5721349"/>
            <a:ext cx="2262189" cy="654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A4FB36E-C44A-480C-9D00-3B573FF46D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3878"/>
          <a:stretch/>
        </p:blipFill>
        <p:spPr>
          <a:xfrm>
            <a:off x="993775" y="4672707"/>
            <a:ext cx="2948278" cy="101271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71BFE6D-3363-42E6-A420-640E041EA129}"/>
              </a:ext>
            </a:extLst>
          </p:cNvPr>
          <p:cNvSpPr txBox="1"/>
          <p:nvPr/>
        </p:nvSpPr>
        <p:spPr>
          <a:xfrm>
            <a:off x="1127126" y="4308048"/>
            <a:ext cx="2365374" cy="45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000" spc="150" dirty="0">
                <a:solidFill>
                  <a:srgbClr val="FD263F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使用反馈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E7C40E4-4953-4A18-B753-8F38C5F10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8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盘面节奏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1127125" y="1894707"/>
            <a:ext cx="6403305" cy="3587559"/>
          </a:xfrm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7683146" y="1894763"/>
            <a:ext cx="3345180" cy="3587504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12014" y="2053770"/>
            <a:ext cx="3228975" cy="3395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两市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1.77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万亿，缩量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4700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亿，量能没有维持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万亿，价投情绪有一定回落；</a:t>
            </a:r>
            <a:endParaRPr lang="en-US" altLang="zh-CN" sz="1600" spc="150" dirty="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</a:t>
            </a:r>
            <a:r>
              <a:rPr lang="en-US" altLang="zh-CN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压力位：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3380-3510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</a:t>
            </a:r>
            <a:r>
              <a:rPr lang="zh-CN" altLang="en-US" sz="1600" spc="15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今日盘面以分歧为主，但涨停家数依然一骑绝尘，龙虎强势方向和强势盈利模式依然到位，越是调整，越是要做强势方向。</a:t>
            </a:r>
            <a:endParaRPr lang="zh-CN" altLang="en-US" sz="1600" spc="150" dirty="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1"/>
          </p:nvPr>
        </p:nvSpPr>
        <p:spPr>
          <a:xfrm>
            <a:off x="2240280" y="5858908"/>
            <a:ext cx="7711440" cy="814582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放量，上冲；量能不变，震荡；量能萎缩，下跌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011" y="2529337"/>
            <a:ext cx="2223793" cy="23396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267460" y="5564032"/>
            <a:ext cx="9707880" cy="865199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行业：机械设备、汽车配件、商业零售、软件信息、服装家纺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zh-CN" altLang="en-US" b="1" dirty="0">
                <a:solidFill>
                  <a:srgbClr val="C00000"/>
                </a:solidFill>
              </a:rPr>
              <a:t>主题：重组</a:t>
            </a:r>
            <a:r>
              <a:rPr lang="en-US" altLang="zh-CN" b="1" dirty="0">
                <a:solidFill>
                  <a:srgbClr val="C00000"/>
                </a:solidFill>
              </a:rPr>
              <a:t>/</a:t>
            </a:r>
            <a:r>
              <a:rPr lang="zh-CN" altLang="en-US" b="1" dirty="0">
                <a:solidFill>
                  <a:srgbClr val="C00000"/>
                </a:solidFill>
              </a:rPr>
              <a:t>股权转让、大消费、华为供应链、机器人、金融科技、跨境电商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龙虎板块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46862"/>
          <a:stretch/>
        </p:blipFill>
        <p:spPr>
          <a:xfrm>
            <a:off x="1129548" y="2098406"/>
            <a:ext cx="5280679" cy="3190590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6E4629-57F4-4F1F-AB68-DD0E466343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" b="2830"/>
          <a:stretch/>
        </p:blipFill>
        <p:spPr>
          <a:xfrm>
            <a:off x="6410227" y="2098406"/>
            <a:ext cx="4679667" cy="3190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084C196E-614F-479E-988F-65080A2A8E81}"/>
              </a:ext>
            </a:extLst>
          </p:cNvPr>
          <p:cNvSpPr/>
          <p:nvPr/>
        </p:nvSpPr>
        <p:spPr>
          <a:xfrm>
            <a:off x="9907930" y="4916988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12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10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79FF123-2825-4F9F-BA83-FE138F90FF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中共中央政治局会议传达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4E0B115-8C17-4F13-BADF-8A4D98CBE8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、全年经济目标将顺利完成；</a:t>
            </a:r>
            <a:r>
              <a:rPr lang="en-US" altLang="zh-CN" dirty="0"/>
              <a:t>2</a:t>
            </a:r>
            <a:r>
              <a:rPr lang="zh-CN" altLang="en-US" dirty="0"/>
              <a:t>、</a:t>
            </a:r>
            <a:r>
              <a:rPr lang="zh-CN" altLang="en-US" b="1" dirty="0">
                <a:solidFill>
                  <a:srgbClr val="CD0318"/>
                </a:solidFill>
              </a:rPr>
              <a:t>稳</a:t>
            </a:r>
            <a:r>
              <a:rPr lang="zh-CN" altLang="en-US" dirty="0"/>
              <a:t>股市；</a:t>
            </a:r>
            <a:r>
              <a:rPr lang="en-US" altLang="zh-CN" dirty="0"/>
              <a:t>3</a:t>
            </a:r>
            <a:r>
              <a:rPr lang="zh-CN" altLang="en-US" dirty="0"/>
              <a:t>、继续“十四五”（科技创新、对外开放）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B259F778-431F-4C9A-B447-341FF68B99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2217" b="2217"/>
          <a:stretch/>
        </p:blipFill>
        <p:spPr>
          <a:xfrm>
            <a:off x="3299359" y="1599260"/>
            <a:ext cx="5597898" cy="4009808"/>
          </a:xfrm>
        </p:spPr>
      </p:pic>
    </p:spTree>
    <p:extLst>
      <p:ext uri="{BB962C8B-B14F-4D97-AF65-F5344CB8AC3E}">
        <p14:creationId xmlns:p14="http://schemas.microsoft.com/office/powerpoint/2010/main" val="101773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关于龙虎内参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10614"/>
            <a:ext cx="7820008" cy="544401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每周二固定更新一篇「龙虎淘金」，短线为主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33798"/>
          <a:stretch>
            <a:fillRect/>
          </a:stretch>
        </p:blipFill>
        <p:spPr>
          <a:xfrm>
            <a:off x="1389028" y="1930138"/>
            <a:ext cx="2821166" cy="3185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241" y="1930138"/>
            <a:ext cx="3771616" cy="299772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01762" y="5242804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研究院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经传内参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70200" y="4945980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龙虎淘金圈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内参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346" y="3220219"/>
            <a:ext cx="2777017" cy="17257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/>
          <a:srcRect t="34818"/>
          <a:stretch>
            <a:fillRect/>
          </a:stretch>
        </p:blipFill>
        <p:spPr>
          <a:xfrm>
            <a:off x="8860726" y="1952084"/>
            <a:ext cx="1558257" cy="11958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龙虎选股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席位颜色分类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409700" y="5724047"/>
            <a:ext cx="9372600" cy="1012991"/>
          </a:xfrm>
        </p:spPr>
        <p:txBody>
          <a:bodyPr/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</a:rPr>
              <a:t>席位主要区别：①买卖双方力量；②有无机构（机构有钱，会考虑基本面）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154368" y="1846916"/>
          <a:ext cx="9883263" cy="3577740"/>
        </p:xfrm>
        <a:graphic>
          <a:graphicData uri="http://schemas.openxmlformats.org/drawingml/2006/table">
            <a:tbl>
              <a:tblPr/>
              <a:tblGrid>
                <a:gridCol w="1248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79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55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旗子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图示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涵义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特点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红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多头较强，席位偏超短操作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紫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多头较强，席位势大力沉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蓝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空头较强，注意波段压力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绿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AB27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空头较强，注意超短压力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2747932" y="2707078"/>
            <a:ext cx="202637" cy="2583903"/>
            <a:chOff x="3948752" y="3356037"/>
            <a:chExt cx="202637" cy="2583903"/>
          </a:xfrm>
        </p:grpSpPr>
        <p:grpSp>
          <p:nvGrpSpPr>
            <p:cNvPr id="6" name="组合 5"/>
            <p:cNvGrpSpPr/>
            <p:nvPr/>
          </p:nvGrpSpPr>
          <p:grpSpPr>
            <a:xfrm>
              <a:off x="3948752" y="3356037"/>
              <a:ext cx="202637" cy="417513"/>
              <a:chOff x="-1701800" y="3305476"/>
              <a:chExt cx="765476" cy="1577187"/>
            </a:xfrm>
          </p:grpSpPr>
          <p:sp>
            <p:nvSpPr>
              <p:cNvPr id="16" name="直角三角形 15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"/>
            <p:cNvGrpSpPr/>
            <p:nvPr/>
          </p:nvGrpSpPr>
          <p:grpSpPr>
            <a:xfrm>
              <a:off x="3948752" y="4072942"/>
              <a:ext cx="202637" cy="417513"/>
              <a:chOff x="-1701800" y="3305476"/>
              <a:chExt cx="765476" cy="1577187"/>
            </a:xfrm>
          </p:grpSpPr>
          <p:sp>
            <p:nvSpPr>
              <p:cNvPr id="14" name="直角三角形 13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3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3D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/>
          </p:nvGrpSpPr>
          <p:grpSpPr>
            <a:xfrm>
              <a:off x="3948752" y="4775200"/>
              <a:ext cx="202637" cy="417513"/>
              <a:chOff x="-1701800" y="3305476"/>
              <a:chExt cx="765476" cy="1577187"/>
            </a:xfrm>
          </p:grpSpPr>
          <p:sp>
            <p:nvSpPr>
              <p:cNvPr id="12" name="直角三角形 11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3948752" y="5522427"/>
              <a:ext cx="202637" cy="417513"/>
              <a:chOff x="-1701800" y="3305476"/>
              <a:chExt cx="765476" cy="1577187"/>
            </a:xfrm>
          </p:grpSpPr>
          <p:sp>
            <p:nvSpPr>
              <p:cNvPr id="10" name="直角三角形 9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AB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AB2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盘中：紫旗回档（金叉）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868129" y="5744169"/>
            <a:ext cx="8455742" cy="544401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C00000"/>
                </a:solidFill>
              </a:rPr>
              <a:t>近</a:t>
            </a:r>
            <a:r>
              <a:rPr lang="en-US" altLang="zh-CN" sz="2000" b="1" dirty="0">
                <a:solidFill>
                  <a:srgbClr val="C00000"/>
                </a:solidFill>
              </a:rPr>
              <a:t>10</a:t>
            </a:r>
            <a:r>
              <a:rPr lang="zh-CN" altLang="en-US" sz="2000" b="1" dirty="0">
                <a:solidFill>
                  <a:srgbClr val="C00000"/>
                </a:solidFill>
              </a:rPr>
              <a:t>日出龙虎紫旗，追求更强的回档爆发（买卖操作：用三板斧）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charset="-122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1127125" y="1827101"/>
            <a:ext cx="6663600" cy="37332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4"/>
          <a:stretch>
            <a:fillRect/>
          </a:stretch>
        </p:blipFill>
        <p:spPr>
          <a:xfrm>
            <a:off x="8757604" y="1774784"/>
            <a:ext cx="2270759" cy="37855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矩形: 圆角 6"/>
          <p:cNvSpPr/>
          <p:nvPr/>
        </p:nvSpPr>
        <p:spPr>
          <a:xfrm>
            <a:off x="6608761" y="5188293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12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9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97025DB-662D-42ED-9787-915FED0E3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125" y="2212440"/>
            <a:ext cx="1228639" cy="58473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TQyZWY4N2NmZWRlMzNiOTAwNWExN2Y4ZjJjOTQ1ZW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5687</TotalTime>
  <Words>538</Words>
  <Application>Microsoft Office PowerPoint</Application>
  <PresentationFormat>宽屏</PresentationFormat>
  <Paragraphs>75</Paragraphs>
  <Slides>18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等线</vt:lpstr>
      <vt:lpstr>庞门正道标题体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Roboto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42505</dc:creator>
  <cp:lastModifiedBy>十二 猪肠</cp:lastModifiedBy>
  <cp:revision>1681</cp:revision>
  <dcterms:created xsi:type="dcterms:W3CDTF">2019-06-19T02:08:00Z</dcterms:created>
  <dcterms:modified xsi:type="dcterms:W3CDTF">2024-12-11T09:11:21Z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EBF8DB5FD94B49F7B17BC65F9BA08668</vt:lpwstr>
  </property>
</Properties>
</file>