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70" r:id="rId4"/>
  </p:sldMasterIdLst>
  <p:notesMasterIdLst>
    <p:notesMasterId r:id="rId10"/>
  </p:notesMasterIdLst>
  <p:handoutMasterIdLst>
    <p:handoutMasterId r:id="rId33"/>
  </p:handoutMasterIdLst>
  <p:sldIdLst>
    <p:sldId id="399" r:id="rId5"/>
    <p:sldId id="266" r:id="rId6"/>
    <p:sldId id="267" r:id="rId7"/>
    <p:sldId id="408" r:id="rId8"/>
    <p:sldId id="422" r:id="rId9"/>
    <p:sldId id="512" r:id="rId11"/>
    <p:sldId id="418" r:id="rId12"/>
    <p:sldId id="421" r:id="rId13"/>
    <p:sldId id="423" r:id="rId14"/>
    <p:sldId id="414" r:id="rId15"/>
    <p:sldId id="419" r:id="rId16"/>
    <p:sldId id="415" r:id="rId17"/>
    <p:sldId id="492" r:id="rId18"/>
    <p:sldId id="436" r:id="rId19"/>
    <p:sldId id="437" r:id="rId20"/>
    <p:sldId id="438" r:id="rId21"/>
    <p:sldId id="439" r:id="rId22"/>
    <p:sldId id="420" r:id="rId23"/>
    <p:sldId id="440" r:id="rId24"/>
    <p:sldId id="449" r:id="rId25"/>
    <p:sldId id="417" r:id="rId26"/>
    <p:sldId id="507" r:id="rId27"/>
    <p:sldId id="416" r:id="rId28"/>
    <p:sldId id="451" r:id="rId29"/>
    <p:sldId id="532" r:id="rId30"/>
    <p:sldId id="533" r:id="rId31"/>
    <p:sldId id="271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0" name="Mia Vida Villanueva" initials="MVV" lastIdx="1" clrIdx="0"/>
  <p:cmAuthor id="7" name="1206988966@qq.com" initials="1" lastIdx="1" clrIdx="2"/>
  <p:cmAuthor id="8" name="姜伟光" initials="姜" lastIdx="1" clrIdx="0"/>
  <p:cmAuthor id="3" name="lenovo" initials="l" lastIdx="6" clrIdx="2"/>
  <p:cmAuthor id="4" name="Administrator" initials="A" lastIdx="6" clrIdx="3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02" y="108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tags" Target="tags/tag8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</a:t>
            </a:r>
            <a:r>
              <a:rPr lang="zh-CN" alt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吴镇鸿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丨执业编号：</a:t>
            </a:r>
            <a:r>
              <a:rPr lang="en-US" altLang="zh-CN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A1120618120002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/192.168.10.86/素材/营销策划/7.课程/炒股进阶班课程项目/2023年11月（第十期）/总海报1080.png总海报108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image" Target="../media/image19.png"/><Relationship Id="rId5" Type="http://schemas.openxmlformats.org/officeDocument/2006/relationships/tags" Target="../tags/tag56.xml"/><Relationship Id="rId4" Type="http://schemas.openxmlformats.org/officeDocument/2006/relationships/image" Target="../media/image18.png"/><Relationship Id="rId3" Type="http://schemas.openxmlformats.org/officeDocument/2006/relationships/tags" Target="../tags/tag55.xml"/><Relationship Id="rId2" Type="http://schemas.openxmlformats.org/officeDocument/2006/relationships/image" Target="../media/image17.png"/><Relationship Id="rId1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9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63.xml"/><Relationship Id="rId5" Type="http://schemas.openxmlformats.org/officeDocument/2006/relationships/image" Target="../media/image19.png"/><Relationship Id="rId4" Type="http://schemas.openxmlformats.org/officeDocument/2006/relationships/tags" Target="../tags/tag62.xml"/><Relationship Id="rId3" Type="http://schemas.openxmlformats.org/officeDocument/2006/relationships/image" Target="../media/image22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image" Target="../media/image24.png"/><Relationship Id="rId3" Type="http://schemas.openxmlformats.org/officeDocument/2006/relationships/tags" Target="../tags/tag65.xml"/><Relationship Id="rId2" Type="http://schemas.openxmlformats.org/officeDocument/2006/relationships/image" Target="../media/image23.png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0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1.xml"/><Relationship Id="rId2" Type="http://schemas.openxmlformats.org/officeDocument/2006/relationships/image" Target="../media/image19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19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4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5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6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7.xml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8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79.xml"/><Relationship Id="rId2" Type="http://schemas.openxmlformats.org/officeDocument/2006/relationships/image" Target="../media/image35.pn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0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.xml"/><Relationship Id="rId3" Type="http://schemas.openxmlformats.org/officeDocument/2006/relationships/image" Target="../media/image14.pn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3" Type="http://schemas.openxmlformats.org/officeDocument/2006/relationships/slideLayout" Target="../slideLayouts/slideLayout4.xml"/><Relationship Id="rId22" Type="http://schemas.openxmlformats.org/officeDocument/2006/relationships/tags" Target="../tags/tag51.xml"/><Relationship Id="rId21" Type="http://schemas.openxmlformats.org/officeDocument/2006/relationships/tags" Target="../tags/tag50.xml"/><Relationship Id="rId20" Type="http://schemas.openxmlformats.org/officeDocument/2006/relationships/tags" Target="../tags/tag49.xml"/><Relationship Id="rId2" Type="http://schemas.openxmlformats.org/officeDocument/2006/relationships/image" Target="../media/image15.jpeg"/><Relationship Id="rId19" Type="http://schemas.openxmlformats.org/officeDocument/2006/relationships/tags" Target="../tags/tag48.xml"/><Relationship Id="rId18" Type="http://schemas.openxmlformats.org/officeDocument/2006/relationships/tags" Target="../tags/tag47.xml"/><Relationship Id="rId17" Type="http://schemas.openxmlformats.org/officeDocument/2006/relationships/tags" Target="../tags/tag46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14354" y="3567419"/>
            <a:ext cx="143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吴镇鸿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A1120618120002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6169026" cy="13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余年金融从业经验，专研究趋势理论，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K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线形态理论等，对于市场具有敏锐嗅觉。集十年大成研发双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B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龙头战法，成功帮助广大股民朋友看中做短，捕捉大波段强势股启动机会，精研盈利模式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,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首创中线游龙黄金战法，波段复制涨停法，</a:t>
            </a:r>
            <a:r>
              <a:rPr lang="en-US" altLang="zh-CN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333</a:t>
            </a:r>
            <a:r>
              <a:rPr lang="zh-CN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战法！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128" y="1122811"/>
            <a:ext cx="8820534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0" i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超强风口</a:t>
            </a:r>
            <a:endParaRPr lang="zh-CN" altLang="en-US" sz="6600" b="0" i="0" dirty="0">
              <a:solidFill>
                <a:schemeClr val="bg1"/>
              </a:solidFill>
              <a:effectLst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0" i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双紫战法</a:t>
            </a:r>
            <a:endParaRPr lang="zh-CN" altLang="en-US" sz="6600" b="0" i="0" dirty="0">
              <a:solidFill>
                <a:schemeClr val="bg1"/>
              </a:solidFill>
              <a:effectLst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18</a:t>
            </a:r>
            <a:r>
              <a:rPr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 dirty="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1" y="695298"/>
            <a:ext cx="3586682" cy="499647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如何确定三共振赚钱风口？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9925"/>
            <a:ext cx="12192635" cy="59283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超强双紫牛特征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确定风口之后如何筛选个股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4485" y="1285240"/>
            <a:ext cx="6219825" cy="4524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01460" y="1285240"/>
            <a:ext cx="5046980" cy="4524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27850" y="5616575"/>
            <a:ext cx="4394200" cy="40259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6601460" y="1461770"/>
            <a:ext cx="297815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牛股特征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、双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点启动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、双紫出击！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确定风口之后如何筛选个股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15" y="737235"/>
            <a:ext cx="5624195" cy="5854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010" y="737235"/>
            <a:ext cx="6000115" cy="5854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指标学习：紫色</a:t>
            </a:r>
            <a:r>
              <a:rPr lang="en-US" altLang="zh-CN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号滚动净利润</a:t>
            </a:r>
            <a:endParaRPr lang="zh-CN" altLang="en-US" sz="40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06095" y="2075180"/>
            <a:ext cx="57080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单季净利：一个季度的净利润</a:t>
            </a: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</a:t>
            </a:r>
            <a:endParaRPr lang="en-US" altLang="zh-CN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en-US" altLang="zh-CN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累计净利：财报数据，</a:t>
            </a: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Q1\Q2\Q3\Q4</a:t>
            </a:r>
            <a:endParaRPr lang="en-US" altLang="zh-CN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滚动净利：循环</a:t>
            </a: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个单季度利润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63665" y="1718945"/>
            <a:ext cx="3973830" cy="3663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05880" y="5382260"/>
            <a:ext cx="4128770" cy="3784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指标学习：紫色</a:t>
            </a:r>
            <a:r>
              <a:rPr lang="en-US" altLang="zh-CN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40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号滚动净利润</a:t>
            </a:r>
            <a:endParaRPr lang="zh-CN" altLang="en-US" sz="40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3570" y="1188720"/>
            <a:ext cx="4921250" cy="3552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82995" y="1986280"/>
            <a:ext cx="5243195" cy="3101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676910" y="5088255"/>
            <a:ext cx="4815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红色色块是上市公司已正式公布的数据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紫色色块是</a:t>
            </a: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AI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预测模型的预测数据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268085" y="1064260"/>
            <a:ext cx="51581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预期投资库副图指标可以看两个季度预测数据值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AI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预期页面气泡图可以看到</a:t>
            </a: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8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个季度的预测数据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5806440" y="5166995"/>
            <a:ext cx="5677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单季数据值变化幅度大，滚动数据值变化曲线更加平滑。</a:t>
            </a:r>
            <a:endParaRPr lang="zh-CN" altLang="en-US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要识别没有持续性的单季偶发变化影响滚动持续</a:t>
            </a:r>
            <a:r>
              <a:rPr lang="zh-CN" altLang="en-US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变化。</a:t>
            </a:r>
            <a:endParaRPr lang="zh-CN" altLang="en-US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8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指标学习：紫色</a:t>
            </a:r>
            <a:r>
              <a:rPr lang="en-US" altLang="zh-CN" sz="38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38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号主力动向</a:t>
            </a:r>
            <a:endParaRPr lang="zh-CN" altLang="en-US" sz="38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2465" y="847725"/>
            <a:ext cx="983361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主力动向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红色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代表大资金主动进场意愿强,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绿色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表示大资金砸盘意愿强;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紫色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表示大资金不仅主动进场意愿强，并且对当天成交起主导作用;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蓝色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表示大资金不仅砸盘意愿强,并且对当天成交起主导作用。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2005" y="2909570"/>
            <a:ext cx="5508625" cy="3370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85725"/>
            <a:ext cx="12192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000" spc="-20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紧跟主题风口，</a:t>
            </a:r>
            <a:r>
              <a:rPr lang="zh-CN" sz="30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微软雅黑" panose="020B0503020204020204" pitchFamily="34" charset="-122"/>
                <a:sym typeface="+mn-ea"/>
              </a:rPr>
              <a:t>超强双紫牛是如何诞生？</a:t>
            </a:r>
            <a:endParaRPr lang="zh-CN" sz="3000" b="1" spc="-200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5965" y="1374140"/>
            <a:ext cx="55530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，底部双B启动，主力动向紫色之后就会形成突破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，最近5个季度连续增加，利润增速向上</a:t>
            </a: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白色线向上）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，缩量控盘向上，回档就是机会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9040" y="1374140"/>
            <a:ext cx="3977640" cy="3567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40" y="4940935"/>
            <a:ext cx="3977005" cy="4025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3-5次确定性机会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95250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每年把握3-5次确定性的机会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332220" y="1160780"/>
            <a:ext cx="4941201" cy="4893880"/>
            <a:chOff x="9972" y="1828"/>
            <a:chExt cx="8492" cy="85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72" y="1828"/>
              <a:ext cx="8491" cy="859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72" y="9576"/>
              <a:ext cx="8492" cy="845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745490" y="1282700"/>
            <a:ext cx="5420995" cy="4292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微软雅黑" panose="020B0503020204020204" pitchFamily="34" charset="-122"/>
              </a:rPr>
              <a:t>用好智尊版，升级好智尊版，等待这种稳中求胜的投资机遇！如果没有做好准备，哪怕捡钱都不利索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稳健中线波段最简单有效的盈利思路：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三共振双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战法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双紫出击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微软雅黑" panose="020B0503020204020204" pitchFamily="34" charset="-122"/>
              </a:rPr>
              <a:t>关注核心关键点：</a:t>
            </a:r>
            <a:endParaRPr lang="zh-CN" altLang="en-US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，单季或者滚动净利润最好大于</a:t>
            </a: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个亿以上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，白色线代表利润增速的趋势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，明显的阶梯状向上就是最好的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5335" y="132588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1135" y="2210435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5335" y="3094990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1135" y="397954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69815" y="110871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价值共生，赢在绩优 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077335" y="102552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77335" y="27920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77335" y="19088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77335" y="369697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69815" y="19919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确定三共振主线风口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69815" y="28752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超强双紫牛特征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69815" y="378015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en-US" alt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3-5次确定性机会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超强风口双紫选股思路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7020" y="1123950"/>
            <a:ext cx="9077325" cy="4610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超强风口双紫选股思路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4840"/>
            <a:ext cx="12192000" cy="5979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超强风口双紫选股思路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0" y="676910"/>
            <a:ext cx="11653520" cy="5915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55" y="2635250"/>
            <a:ext cx="5612765" cy="10858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从底部双</a:t>
            </a:r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B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挖掘真正内在价值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1915" y="737235"/>
            <a:ext cx="7350125" cy="58794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跟对主题，挖掘真正内在价值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575" y="737235"/>
            <a:ext cx="6384925" cy="5858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505" y="737235"/>
            <a:ext cx="5461000" cy="5859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从底部双</a:t>
            </a:r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B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挖掘真正内在价值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1915" y="737235"/>
            <a:ext cx="7350125" cy="5879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从底部双</a:t>
            </a:r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B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挖掘真正内在价值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1915" y="737235"/>
            <a:ext cx="7350125" cy="5879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价值共生，赢在绩优 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  <a:sym typeface="+mn-ea"/>
              </a:rPr>
              <a:t>     </a:t>
            </a:r>
            <a:r>
              <a:rPr lang="zh-CN" altLang="en-US" sz="42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  <a:sym typeface="+mn-ea"/>
              </a:rPr>
              <a:t>缩量反弹</a:t>
            </a:r>
            <a:r>
              <a:rPr lang="zh-CN" altLang="en-US" sz="42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pitchFamily="34" charset="-122"/>
                <a:sym typeface="+mn-ea"/>
              </a:rPr>
              <a:t>，紧跟主题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0" y="737235"/>
            <a:ext cx="11670030" cy="58915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价值共生，赢在绩优！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0" y="737235"/>
            <a:ext cx="11086465" cy="58686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价值共生，赢在绩优！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确定三共振主线风口</a:t>
            </a:r>
            <a:endParaRPr lang="en-US" altLang="zh-CN" sz="66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l"/>
            <a:r>
              <a:rPr lang="en-US" alt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 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三确定法则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7" name="Title 6"/>
          <p:cNvSpPr txBox="1"/>
          <p:nvPr>
            <p:custDataLst>
              <p:tags r:id="rId1"/>
            </p:custDataLst>
          </p:nvPr>
        </p:nvSpPr>
        <p:spPr>
          <a:xfrm>
            <a:off x="252730" y="1566545"/>
            <a:ext cx="8232775" cy="37249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381000" lvl="0" indent="-3810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微软雅黑" panose="020B0503020204020204" pitchFamily="34" charset="-122"/>
              <a:buAutoNum type="ea1JpnChsDbPeriod"/>
            </a:pPr>
            <a:r>
              <a:rPr lang="en-US" altLang="zh-CN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确定主线风口</a:t>
            </a:r>
            <a:endParaRPr lang="en-US" altLang="zh-CN" sz="2400" b="1" spc="14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000" lvl="0" indent="-3810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微软雅黑" panose="020B0503020204020204" pitchFamily="34" charset="-122"/>
              <a:buAutoNum type="ea1JpnChsDbPeriod"/>
            </a:pPr>
            <a:r>
              <a:rPr lang="en-US" altLang="zh-CN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滚动净利润预增，增速向上（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紫色</a:t>
            </a:r>
            <a:r>
              <a:rPr altLang="zh-CN" sz="2400" b="1" spc="140">
                <a:ln w="3175">
                  <a:noFill/>
                  <a:prstDash val="dash"/>
                </a:ln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400" b="1" spc="14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81000" lvl="0" indent="-3810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微软雅黑" panose="020B0503020204020204" pitchFamily="34" charset="-122"/>
              <a:buAutoNum type="ea1JpnChsDbPeriod"/>
            </a:pPr>
            <a:r>
              <a:rPr lang="en-US" altLang="zh-CN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确定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短期主力动向向上（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紫色</a:t>
            </a:r>
            <a:r>
              <a:rPr altLang="zh-CN" sz="2400" b="1" spc="140">
                <a:ln w="3175">
                  <a:noFill/>
                  <a:prstDash val="dash"/>
                </a:ln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 spc="14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400" b="1" spc="14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46265" y="1202055"/>
            <a:ext cx="5156835" cy="4655820"/>
          </a:xfrm>
          <a:prstGeom prst="round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跟对主线，遥遥领先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>
            <a:lum bright="54000" contrast="-54000"/>
          </a:blip>
          <a:srcRect/>
          <a:stretch>
            <a:fillRect/>
          </a:stretch>
        </p:blipFill>
        <p:spPr>
          <a:xfrm>
            <a:off x="7863840" y="981075"/>
            <a:ext cx="3562985" cy="52177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 cstate="screen">
            <a:lum bright="54000" contrast="-54000"/>
          </a:blip>
          <a:srcRect/>
          <a:stretch>
            <a:fillRect/>
          </a:stretch>
        </p:blipFill>
        <p:spPr>
          <a:xfrm>
            <a:off x="596265" y="981075"/>
            <a:ext cx="3556000" cy="51435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810125" y="739140"/>
            <a:ext cx="2743200" cy="905256"/>
            <a:chOff x="5092700" y="701675"/>
            <a:chExt cx="2743200" cy="905256"/>
          </a:xfrm>
        </p:grpSpPr>
        <p:sp>
          <p:nvSpPr>
            <p:cNvPr id="4" name="流程图: 终止 3"/>
            <p:cNvSpPr/>
            <p:nvPr>
              <p:custDataLst>
                <p:tags r:id="rId4"/>
              </p:custDataLst>
            </p:nvPr>
          </p:nvSpPr>
          <p:spPr>
            <a:xfrm>
              <a:off x="5092700" y="701675"/>
              <a:ext cx="2743200" cy="9052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5349200" y="893408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确定主线风口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9699" name="直接连接符 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6763548" y="3055205"/>
            <a:ext cx="560833" cy="0"/>
          </a:xfrm>
          <a:prstGeom prst="line">
            <a:avLst/>
          </a:prstGeom>
          <a:noFill/>
          <a:ln w="3175" cmpd="sng">
            <a:solidFill>
              <a:sysClr val="window" lastClr="FFFFFF">
                <a:lumMod val="75000"/>
              </a:sys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椭圆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00858" y="2895877"/>
            <a:ext cx="317063" cy="317061"/>
          </a:xfrm>
          <a:prstGeom prst="ellipse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sz="135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</a:rPr>
              <a:t>2</a:t>
            </a:r>
            <a:endParaRPr lang="zh-CN" altLang="en-US" sz="135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701" name="文本框 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40771" y="1913890"/>
            <a:ext cx="3483112" cy="115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{"/>
              <a:defRPr sz="2400">
                <a:solidFill>
                  <a:srgbClr val="0F6FC6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buClr>
                <a:srgbClr val="DABE8B"/>
              </a:buClr>
              <a:buFont typeface="幼圆" panose="02010509060101010101" pitchFamily="49" charset="-122"/>
              <a:buChar char=" 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年上证指数整年涨幅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21%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芯片，氢燃料主题启动，芯片股晶方科技成就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倍牛股，通富微电，长电科技，华天科技最少涨幅三倍以上；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炒作时间氢燃料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个月，芯片一年。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703" name="任意多边形 23"/>
          <p:cNvSpPr/>
          <p:nvPr>
            <p:custDataLst>
              <p:tags r:id="rId9"/>
            </p:custDataLst>
          </p:nvPr>
        </p:nvSpPr>
        <p:spPr bwMode="auto">
          <a:xfrm>
            <a:off x="5517607" y="2484812"/>
            <a:ext cx="1194957" cy="599072"/>
          </a:xfrm>
          <a:custGeom>
            <a:avLst/>
            <a:gdLst>
              <a:gd name="T0" fmla="*/ 1213505 w 1391850"/>
              <a:gd name="T1" fmla="*/ 0 h 696292"/>
              <a:gd name="T2" fmla="*/ 1391850 w 1391850"/>
              <a:gd name="T3" fmla="*/ 680523 h 696292"/>
              <a:gd name="T4" fmla="*/ 664395 w 1391850"/>
              <a:gd name="T5" fmla="*/ 679784 h 696292"/>
              <a:gd name="T6" fmla="*/ 810270 w 1391850"/>
              <a:gd name="T7" fmla="*/ 476062 h 696292"/>
              <a:gd name="T8" fmla="*/ 0 w 1391850"/>
              <a:gd name="T9" fmla="*/ 696292 h 696292"/>
              <a:gd name="T10" fmla="*/ 1084978 w 1391850"/>
              <a:gd name="T11" fmla="*/ 149640 h 696292"/>
              <a:gd name="T12" fmla="*/ 1213505 w 1391850"/>
              <a:gd name="T13" fmla="*/ 0 h 696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lnTo>
                  <a:pt x="1213505" y="0"/>
                </a:lnTo>
                <a:close/>
              </a:path>
            </a:pathLst>
          </a:cu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1350"/>
          </a:p>
        </p:txBody>
      </p:sp>
      <p:sp>
        <p:nvSpPr>
          <p:cNvPr id="29704" name="任意多边形 24"/>
          <p:cNvSpPr/>
          <p:nvPr>
            <p:custDataLst>
              <p:tags r:id="rId10"/>
            </p:custDataLst>
          </p:nvPr>
        </p:nvSpPr>
        <p:spPr bwMode="auto">
          <a:xfrm rot="5400000">
            <a:off x="6601035" y="3533187"/>
            <a:ext cx="1194957" cy="595885"/>
          </a:xfrm>
          <a:custGeom>
            <a:avLst/>
            <a:gdLst>
              <a:gd name="T0" fmla="*/ 1213505 w 1391850"/>
              <a:gd name="T1" fmla="*/ 0 h 696292"/>
              <a:gd name="T2" fmla="*/ 1391850 w 1391850"/>
              <a:gd name="T3" fmla="*/ 680523 h 696292"/>
              <a:gd name="T4" fmla="*/ 664395 w 1391850"/>
              <a:gd name="T5" fmla="*/ 679784 h 696292"/>
              <a:gd name="T6" fmla="*/ 810270 w 1391850"/>
              <a:gd name="T7" fmla="*/ 476062 h 696292"/>
              <a:gd name="T8" fmla="*/ 0 w 1391850"/>
              <a:gd name="T9" fmla="*/ 696292 h 696292"/>
              <a:gd name="T10" fmla="*/ 1084978 w 1391850"/>
              <a:gd name="T11" fmla="*/ 149640 h 696292"/>
              <a:gd name="T12" fmla="*/ 1213505 w 1391850"/>
              <a:gd name="T13" fmla="*/ 0 h 696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lnTo>
                  <a:pt x="1213505" y="0"/>
                </a:lnTo>
                <a:close/>
              </a:path>
            </a:pathLst>
          </a:custGeom>
          <a:solidFill>
            <a:srgbClr val="009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1350"/>
          </a:p>
        </p:txBody>
      </p:sp>
      <p:cxnSp>
        <p:nvCxnSpPr>
          <p:cNvPr id="29706" name="直接连接符 18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6926062" y="4465254"/>
            <a:ext cx="560833" cy="0"/>
          </a:xfrm>
          <a:prstGeom prst="line">
            <a:avLst/>
          </a:prstGeom>
          <a:noFill/>
          <a:ln w="3175" cmpd="sng">
            <a:solidFill>
              <a:sysClr val="window" lastClr="FFFFFF">
                <a:lumMod val="75000"/>
              </a:sys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7" name="椭圆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86850" y="4344984"/>
            <a:ext cx="317061" cy="317063"/>
          </a:xfrm>
          <a:prstGeom prst="ellipse">
            <a:avLst/>
          </a:prstGeom>
          <a:solidFill>
            <a:srgbClr val="009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altLang="zh-CN" sz="135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</a:rPr>
              <a:t>4</a:t>
            </a:r>
            <a:endParaRPr lang="en-US" altLang="zh-CN" sz="135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708" name="文本框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77835" y="4075430"/>
            <a:ext cx="320802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{"/>
              <a:defRPr sz="2400">
                <a:solidFill>
                  <a:srgbClr val="0F6FC6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buClr>
                <a:srgbClr val="DABE8B"/>
              </a:buClr>
              <a:buFont typeface="幼圆" panose="02010509060101010101" pitchFamily="49" charset="-122"/>
              <a:buChar char=" 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年上证指数整年涨幅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15%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新能源汽车，军工，白马股。轮番炒作，阳光电源翻十倍，隆基股份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倍，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白酒等个股也出现了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倍涨幅；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炒作周期时间半年。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702" name="任意多边形 22"/>
          <p:cNvSpPr/>
          <p:nvPr>
            <p:custDataLst>
              <p:tags r:id="rId14"/>
            </p:custDataLst>
          </p:nvPr>
        </p:nvSpPr>
        <p:spPr bwMode="auto">
          <a:xfrm rot="16200000">
            <a:off x="4475818" y="3606371"/>
            <a:ext cx="1194957" cy="595885"/>
          </a:xfrm>
          <a:custGeom>
            <a:avLst/>
            <a:gdLst>
              <a:gd name="T0" fmla="*/ 1213505 w 1391850"/>
              <a:gd name="T1" fmla="*/ 0 h 696292"/>
              <a:gd name="T2" fmla="*/ 1391850 w 1391850"/>
              <a:gd name="T3" fmla="*/ 680523 h 696292"/>
              <a:gd name="T4" fmla="*/ 664395 w 1391850"/>
              <a:gd name="T5" fmla="*/ 679784 h 696292"/>
              <a:gd name="T6" fmla="*/ 810270 w 1391850"/>
              <a:gd name="T7" fmla="*/ 476062 h 696292"/>
              <a:gd name="T8" fmla="*/ 0 w 1391850"/>
              <a:gd name="T9" fmla="*/ 696292 h 696292"/>
              <a:gd name="T10" fmla="*/ 1084978 w 1391850"/>
              <a:gd name="T11" fmla="*/ 149640 h 696292"/>
              <a:gd name="T12" fmla="*/ 1213505 w 1391850"/>
              <a:gd name="T13" fmla="*/ 0 h 696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lnTo>
                  <a:pt x="1213505" y="0"/>
                </a:lnTo>
                <a:close/>
              </a:path>
            </a:pathLst>
          </a:custGeom>
          <a:solidFill>
            <a:srgbClr val="009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1350"/>
          </a:p>
        </p:txBody>
      </p:sp>
      <p:cxnSp>
        <p:nvCxnSpPr>
          <p:cNvPr id="29709" name="直接连接符 25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>
            <a:off x="4810193" y="3074324"/>
            <a:ext cx="560833" cy="0"/>
          </a:xfrm>
          <a:prstGeom prst="line">
            <a:avLst/>
          </a:prstGeom>
          <a:noFill/>
          <a:ln w="3175" cmpd="sng">
            <a:solidFill>
              <a:sysClr val="window" lastClr="FFFFFF">
                <a:lumMod val="75000"/>
              </a:sys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0" name="椭圆 2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H="1">
            <a:off x="4152494" y="2896904"/>
            <a:ext cx="317061" cy="317063"/>
          </a:xfrm>
          <a:prstGeom prst="ellipse">
            <a:avLst/>
          </a:prstGeom>
          <a:solidFill>
            <a:srgbClr val="009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sz="135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</a:rPr>
              <a:t>1</a:t>
            </a:r>
            <a:endParaRPr lang="zh-CN" altLang="en-US" sz="135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711" name="文本框 2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flipH="1">
            <a:off x="796245" y="2044093"/>
            <a:ext cx="3130467" cy="14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{"/>
              <a:defRPr sz="2400">
                <a:solidFill>
                  <a:srgbClr val="0F6FC6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buClr>
                <a:srgbClr val="DABE8B"/>
              </a:buClr>
              <a:buFont typeface="幼圆" panose="02010509060101010101" pitchFamily="49" charset="-122"/>
              <a:buChar char=" 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年上证指数整年涨幅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-25%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5G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主题启动，东方通信，沪电股份，东信和平等主题牛股翻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倍以上；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炒作周期时间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705" name="任意多边形 14"/>
          <p:cNvSpPr/>
          <p:nvPr>
            <p:custDataLst>
              <p:tags r:id="rId18"/>
            </p:custDataLst>
          </p:nvPr>
        </p:nvSpPr>
        <p:spPr bwMode="auto">
          <a:xfrm rot="10800000">
            <a:off x="5517607" y="4653259"/>
            <a:ext cx="1194957" cy="597479"/>
          </a:xfrm>
          <a:custGeom>
            <a:avLst/>
            <a:gdLst>
              <a:gd name="T0" fmla="*/ 1213505 w 1391850"/>
              <a:gd name="T1" fmla="*/ 0 h 696292"/>
              <a:gd name="T2" fmla="*/ 1391850 w 1391850"/>
              <a:gd name="T3" fmla="*/ 680523 h 696292"/>
              <a:gd name="T4" fmla="*/ 664395 w 1391850"/>
              <a:gd name="T5" fmla="*/ 679784 h 696292"/>
              <a:gd name="T6" fmla="*/ 810270 w 1391850"/>
              <a:gd name="T7" fmla="*/ 476062 h 696292"/>
              <a:gd name="T8" fmla="*/ 0 w 1391850"/>
              <a:gd name="T9" fmla="*/ 696292 h 696292"/>
              <a:gd name="T10" fmla="*/ 1084978 w 1391850"/>
              <a:gd name="T11" fmla="*/ 149640 h 696292"/>
              <a:gd name="T12" fmla="*/ 1213505 w 1391850"/>
              <a:gd name="T13" fmla="*/ 0 h 696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lnTo>
                  <a:pt x="1213505" y="0"/>
                </a:lnTo>
                <a:close/>
              </a:path>
            </a:pathLst>
          </a:cu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1350"/>
          </a:p>
        </p:txBody>
      </p:sp>
      <p:cxnSp>
        <p:nvCxnSpPr>
          <p:cNvPr id="29712" name="直接连接符 32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flipH="1">
            <a:off x="4902602" y="4661227"/>
            <a:ext cx="560833" cy="0"/>
          </a:xfrm>
          <a:prstGeom prst="line">
            <a:avLst/>
          </a:prstGeom>
          <a:noFill/>
          <a:ln w="3175" cmpd="sng">
            <a:solidFill>
              <a:sysClr val="window" lastClr="FFFFFF">
                <a:lumMod val="75000"/>
              </a:sys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椭圆 3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flipH="1">
            <a:off x="4152194" y="4345054"/>
            <a:ext cx="317061" cy="317061"/>
          </a:xfrm>
          <a:prstGeom prst="ellipse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sz="135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</a:rPr>
              <a:t>3</a:t>
            </a:r>
            <a:endParaRPr lang="zh-CN" altLang="en-US" sz="135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714" name="文本框 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flipH="1">
            <a:off x="796030" y="4172755"/>
            <a:ext cx="3155110" cy="165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{"/>
              <a:defRPr sz="2400">
                <a:solidFill>
                  <a:srgbClr val="0F6FC6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buClr>
                <a:srgbClr val="DABE8B"/>
              </a:buClr>
              <a:buFont typeface="幼圆" panose="02010509060101010101" pitchFamily="49" charset="-122"/>
              <a:buChar char=" 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年上证指数目前涨幅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2%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碳中和主题启动，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深圳能源，长源电力，华银电力，南网能源涨幅超三倍以上；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炒作周期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69_1*f*1"/>
  <p:tag name="KSO_WM_TEMPLATE_CATEGORY" val="diagram"/>
  <p:tag name="KSO_WM_TEMPLATE_INDEX" val="20217069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90"/>
  <p:tag name="KSO_WM_UNIT_SHOW_EDIT_AREA_INDICATION" val="1"/>
  <p:tag name="KSO_WM_CHIP_GROUPID" val="5e6b05596848fb12bee65ac8"/>
  <p:tag name="KSO_WM_CHIP_XID" val="5e6b05596848fb12bee65aca"/>
  <p:tag name="KSO_WM_UNIT_DEC_AREA_ID" val="46ab471ebe5046c689d117c3ccfe512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54ebfd14f7b44f1888c8f9819c6029a"/>
  <p:tag name="KSO_WM_UNIT_TEXT_FILL_FORE_SCHEMECOLOR_INDEX_BRIGHTNESS" val="0.25"/>
  <p:tag name="KSO_WM_UNIT_TEXT_FILL_FORE_SCHEMECOLOR_INDEX" val="13"/>
  <p:tag name="KSO_WM_UNIT_TEXT_FILL_TYPE" val="1"/>
  <p:tag name="KSO_WM_TEMPLATE_ASSEMBLE_XID" val="606570524054ed1e2fb814c2"/>
  <p:tag name="KSO_WM_TEMPLATE_ASSEMBLE_GROUPID" val="606570524054ed1e2fb814c2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1_1"/>
  <p:tag name="KSO_WM_UNIT_ID" val="diagram20171623_3*q_h_i*1_1_1"/>
  <p:tag name="KSO_WM_UNIT_LAYERLEVEL" val="1_1_1"/>
  <p:tag name="KSO_WM_DIAGRAM_GROUP_CODE" val="q1-1"/>
  <p:tag name="KSO_WM_UNIT_LINE_FORE_SCHEMECOLOR_INDEX" val="14"/>
  <p:tag name="KSO_WM_UNIT_LINE_FILL_TYPE" val="2"/>
</p:tagLst>
</file>

<file path=ppt/tags/tag36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1_2"/>
  <p:tag name="KSO_WM_UNIT_ID" val="diagram20171623_3*q_h_i*1_1_2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TEMPLATE_CATEGORY" val="diagram"/>
  <p:tag name="KSO_WM_TEMPLATE_INDEX" val="20171623"/>
  <p:tag name="KSO_WM_TAG_VERSION" val="1.0"/>
  <p:tag name="KSO_WM_BEAUTIFY_FLAG" val=""/>
  <p:tag name="KSO_WM_UNIT_TYPE" val="q_h_f"/>
  <p:tag name="KSO_WM_UNIT_INDEX" val="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q1-1"/>
  <p:tag name="KSO_WM_UNIT_ID" val="diagram20171623_3*q_h_f*1_1_1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1_3"/>
  <p:tag name="KSO_WM_UNIT_ID" val="diagram20171623_3*q_h_i*1_1_3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2_1"/>
  <p:tag name="KSO_WM_UNIT_ID" val="diagram20171623_3*q_h_i*1_2_1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2_2"/>
  <p:tag name="KSO_WM_UNIT_ID" val="diagram20171623_3*q_h_i*1_2_2"/>
  <p:tag name="KSO_WM_UNIT_LAYERLEVEL" val="1_1_1"/>
  <p:tag name="KSO_WM_DIAGRAM_GROUP_CODE" val="q1-1"/>
  <p:tag name="KSO_WM_UNIT_LINE_FORE_SCHEMECOLOR_INDEX" val="14"/>
  <p:tag name="KSO_WM_UNIT_LINE_FILL_TYPE" val="2"/>
</p:tagLst>
</file>

<file path=ppt/tags/tag41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2_3"/>
  <p:tag name="KSO_WM_UNIT_ID" val="diagram20171623_3*q_h_i*1_2_3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2.xml><?xml version="1.0" encoding="utf-8"?>
<p:tagLst xmlns:p="http://schemas.openxmlformats.org/presentationml/2006/main">
  <p:tag name="KSO_WM_TEMPLATE_CATEGORY" val="diagram"/>
  <p:tag name="KSO_WM_TEMPLATE_INDEX" val="20171623"/>
  <p:tag name="KSO_WM_TAG_VERSION" val="1.0"/>
  <p:tag name="KSO_WM_BEAUTIFY_FLAG" val=""/>
  <p:tag name="KSO_WM_UNIT_TYPE" val="q_h_f"/>
  <p:tag name="KSO_WM_UNIT_INDEX" val="1_2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q1-1"/>
  <p:tag name="KSO_WM_UNIT_ID" val="diagram20171623_3*q_h_f*1_2_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4_1"/>
  <p:tag name="KSO_WM_UNIT_ID" val="diagram20171623_3*q_h_i*1_4_1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4_2"/>
  <p:tag name="KSO_WM_UNIT_ID" val="diagram20171623_3*q_h_i*1_4_2"/>
  <p:tag name="KSO_WM_UNIT_LAYERLEVEL" val="1_1_1"/>
  <p:tag name="KSO_WM_DIAGRAM_GROUP_CODE" val="q1-1"/>
  <p:tag name="KSO_WM_UNIT_LINE_FORE_SCHEMECOLOR_INDEX" val="14"/>
  <p:tag name="KSO_WM_UNIT_LINE_FILL_TYPE" val="2"/>
</p:tagLst>
</file>

<file path=ppt/tags/tag45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4_3"/>
  <p:tag name="KSO_WM_UNIT_ID" val="diagram20171623_3*q_h_i*1_4_3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6.xml><?xml version="1.0" encoding="utf-8"?>
<p:tagLst xmlns:p="http://schemas.openxmlformats.org/presentationml/2006/main">
  <p:tag name="KSO_WM_TEMPLATE_CATEGORY" val="diagram"/>
  <p:tag name="KSO_WM_TEMPLATE_INDEX" val="20171623"/>
  <p:tag name="KSO_WM_TAG_VERSION" val="1.0"/>
  <p:tag name="KSO_WM_BEAUTIFY_FLAG" val=""/>
  <p:tag name="KSO_WM_UNIT_TYPE" val="q_h_f"/>
  <p:tag name="KSO_WM_UNIT_INDEX" val="1_4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q1-1"/>
  <p:tag name="KSO_WM_UNIT_ID" val="diagram20171623_3*q_h_f*1_4_1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3_1"/>
  <p:tag name="KSO_WM_UNIT_ID" val="diagram20171623_3*q_h_i*1_3_1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3_2"/>
  <p:tag name="KSO_WM_UNIT_ID" val="diagram20171623_3*q_h_i*1_3_2"/>
  <p:tag name="KSO_WM_UNIT_LAYERLEVEL" val="1_1_1"/>
  <p:tag name="KSO_WM_DIAGRAM_GROUP_CODE" val="q1-1"/>
  <p:tag name="KSO_WM_UNIT_LINE_FORE_SCHEMECOLOR_INDEX" val="14"/>
  <p:tag name="KSO_WM_UNIT_LINE_FILL_TYPE" val="2"/>
</p:tagLst>
</file>

<file path=ppt/tags/tag49.xml><?xml version="1.0" encoding="utf-8"?>
<p:tagLst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"/>
  <p:tag name="KSO_WM_UNIT_TYPE" val="q_h_i"/>
  <p:tag name="KSO_WM_UNIT_INDEX" val="1_3_3"/>
  <p:tag name="KSO_WM_UNIT_ID" val="diagram20171623_3*q_h_i*1_3_3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TEMPLATE_CATEGORY" val="diagram"/>
  <p:tag name="KSO_WM_TEMPLATE_INDEX" val="20171623"/>
  <p:tag name="KSO_WM_TAG_VERSION" val="1.0"/>
  <p:tag name="KSO_WM_BEAUTIFY_FLAG" val=""/>
  <p:tag name="KSO_WM_UNIT_TYPE" val="q_h_f"/>
  <p:tag name="KSO_WM_UNIT_INDEX" val="1_3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q1-1"/>
  <p:tag name="KSO_WM_UNIT_ID" val="diagram20171623_3*q_h_f*1_3_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COMMONDATA" val="eyJoZGlkIjoiNzcwN2EyNDZjZTA2ODVhZTc3ZDAzY2QyMDBhMDQyMzQifQ=="/>
  <p:tag name="KSO_WPP_MARK_KEY" val="7fb726d2-c86b-42c1-b34d-3bbbdc299f5d"/>
  <p:tag name="commondata" val="eyJoZGlkIjoiYjM0MzIzOGExY2RmNDFkZTQ5ZTE4NzVmNjNiZTY4MW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1312</Words>
  <Application>WPS 演示</Application>
  <PresentationFormat>宽屏</PresentationFormat>
  <Paragraphs>154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Normal</vt:lpstr>
      <vt:lpstr>思源黑体 CN Medium</vt:lpstr>
      <vt:lpstr>思源黑体 CN Light</vt:lpstr>
      <vt:lpstr>思源黑体 CN Heavy</vt:lpstr>
      <vt:lpstr>思源黑体 CN Regular</vt:lpstr>
      <vt:lpstr>Impact</vt:lpstr>
      <vt:lpstr>Segoe UI</vt:lpstr>
      <vt:lpstr>幼圆</vt:lpstr>
      <vt:lpstr>黑体</vt:lpstr>
      <vt:lpstr>Arial Unicode MS</vt:lpstr>
      <vt:lpstr>Calibri</vt:lpstr>
      <vt:lpstr>思源黑体 CN Bold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Dikon</cp:lastModifiedBy>
  <cp:revision>306</cp:revision>
  <dcterms:created xsi:type="dcterms:W3CDTF">2019-06-19T02:08:00Z</dcterms:created>
  <dcterms:modified xsi:type="dcterms:W3CDTF">2024-12-18T09:06:53Z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D7B4B979AB624C9186C7A4F7F14FCE6A_13</vt:lpwstr>
  </property>
</Properties>
</file>