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868" r:id="rId3"/>
    <p:sldId id="1412" r:id="rId5"/>
    <p:sldId id="1449" r:id="rId6"/>
    <p:sldId id="1442" r:id="rId7"/>
    <p:sldId id="1430" r:id="rId8"/>
    <p:sldId id="1431" r:id="rId9"/>
    <p:sldId id="1439" r:id="rId10"/>
    <p:sldId id="1432" r:id="rId11"/>
    <p:sldId id="1408" r:id="rId12"/>
    <p:sldId id="1450" r:id="rId13"/>
    <p:sldId id="1419" r:id="rId14"/>
    <p:sldId id="1440" r:id="rId15"/>
    <p:sldId id="1201" r:id="rId16"/>
    <p:sldId id="734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08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>
        <p:scale>
          <a:sx n="75" d="100"/>
          <a:sy n="75" d="100"/>
        </p:scale>
        <p:origin x="2106" y="384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9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b="1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image" Target="../media/image8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5022" y="1698624"/>
            <a:ext cx="904646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W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行情如期进行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8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9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0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  <a:endParaRPr lang="zh-CN" altLang="en-US" dirty="0">
              <a:solidFill>
                <a:srgbClr val="C0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18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19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20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1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  <a:endParaRPr lang="en-US" altLang="zh-CN" sz="1400" dirty="0">
                <a:solidFill>
                  <a:srgbClr val="FFFFFF"/>
                </a:solidFill>
                <a:latin typeface="+mn-ea"/>
              </a:endParaRPr>
            </a:p>
          </p:txBody>
        </p:sp>
      </p:grpSp>
    </p:spTree>
    <p:custDataLst>
      <p:tags r:id="rId2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6" y="909423"/>
            <a:ext cx="5662776" cy="110191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370" y="3487323"/>
            <a:ext cx="5158719" cy="2086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1.71</a:t>
            </a:r>
            <a:r>
              <a:rPr lang="zh-CN" altLang="en-US" dirty="0"/>
              <a:t>万亿，增量</a:t>
            </a:r>
            <a:r>
              <a:rPr lang="en-US" altLang="zh-CN" dirty="0"/>
              <a:t>704</a:t>
            </a:r>
            <a:r>
              <a:rPr lang="zh-CN" altLang="en-US" dirty="0"/>
              <a:t>亿，反复增放量</a:t>
            </a:r>
            <a:r>
              <a:rPr lang="en-US" altLang="zh-CN" dirty="0"/>
              <a:t>+</a:t>
            </a:r>
            <a:r>
              <a:rPr lang="zh-CN" altLang="en-US" dirty="0"/>
              <a:t>震荡，构建</a:t>
            </a:r>
            <a:r>
              <a:rPr lang="en-US" altLang="zh-CN" dirty="0"/>
              <a:t>W</a:t>
            </a:r>
            <a:r>
              <a:rPr lang="zh-CN" altLang="en-US" dirty="0"/>
              <a:t>底反弹；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操作思路：放量下跌就考虑低吸，不放量就考虑减仓；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震荡行情，三板斧辅助线布局为主，紫旗回档的，破位</a:t>
            </a:r>
            <a:r>
              <a:rPr lang="en-US" altLang="zh-CN" dirty="0"/>
              <a:t>3</a:t>
            </a:r>
            <a:r>
              <a:rPr lang="zh-CN" altLang="en-US" dirty="0"/>
              <a:t>天金叉可考虑</a:t>
            </a:r>
            <a:endParaRPr lang="zh-CN" altLang="en-US" dirty="0"/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>
            <a:fillRect/>
          </a:stretch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" b="632"/>
          <a:stretch>
            <a:fillRect/>
          </a:stretch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9" b="11649"/>
          <a:stretch>
            <a:fillRect/>
          </a:stretch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: 圆角 7"/>
          <p:cNvSpPr/>
          <p:nvPr/>
        </p:nvSpPr>
        <p:spPr>
          <a:xfrm>
            <a:off x="6096000" y="2500535"/>
            <a:ext cx="2954448" cy="393889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确实在辅助线附近徘徊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/>
                <a:gridCol w="2351024"/>
                <a:gridCol w="2351024"/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6608" y="2820127"/>
            <a:ext cx="8085440" cy="33292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3" y="1068006"/>
            <a:ext cx="2469582" cy="49197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  <a:endParaRPr lang="zh-CN" altLang="en-US" dirty="0"/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749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/>
                <a:gridCol w="2290533"/>
                <a:gridCol w="5376672"/>
                <a:gridCol w="3014917"/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特朗普媒体科技集团拟并购核聚变公司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特朗普旗下的媒体企业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特朗普媒体与科技集团，同意以全股票交易方式与核聚变能源企业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TAE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科技公司合并，交易总价值超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亿美元。此项交易旨在整合特朗普媒体与科技集团的资本渠道，以及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TAE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科技的核聚变技术，从而为人工智能产业的蓬勃发展提供能源支持。特朗普媒体科技集团股价上涨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41.93%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核聚变：雪人集团、合锻智能、永鼎股份、安泰科技、中国核建、哈焊华通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核聚变：常辅股份、辰光医疗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内存芯片需求强劲 美股存储概念大涨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美光财报显示内存芯片需求强劲，公司高管透露，公司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年全年高带宽内存（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HBM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）的供应量已就价格和数量与客户达成协议，全部售罄；预计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HBM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总潜在市场（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TAM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）将在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年将达到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亿美元，较此前指引提前两年实现。罗森布拉特证券将美光科技目标价从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美元大幅上调至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美元，美光科技涨超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高盛预测，由于内存供应难以满足日益增长的市场需求， 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DRAM 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SSD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的价格预计将在明年大幅上涨。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存储芯片：德明利、万润科技、香农芯创、江波龙、普冉股份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新闻联播：各地多举措激发冰雪消费活力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年中国冰雪产业规模预计突破万亿元大关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冰雪经济：雪人集团、晶雪节能、冰山冷热、长白山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" b="1383"/>
          <a:stretch>
            <a:fillRect/>
          </a:stretch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电气设备、机械设备、家用轻工、通信、商业零售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、智能电网、十五五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r="1208"/>
          <a:stretch>
            <a:fillRect/>
          </a:stretch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  <a:endParaRPr lang="zh-CN" altLang="en-US" dirty="0"/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龙虎受伤主力战法</a:t>
            </a:r>
            <a:endParaRPr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66495" y="5102249"/>
            <a:ext cx="9860280" cy="129349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zh-CN" altLang="en-US" dirty="0"/>
              <a:t>选股：当天龙虎净买入＞</a:t>
            </a:r>
            <a:r>
              <a:rPr lang="en-US" altLang="zh-CN" dirty="0"/>
              <a:t>0</a:t>
            </a:r>
            <a:r>
              <a:rPr dirty="0"/>
              <a:t>（出紫旗</a:t>
            </a:r>
            <a:r>
              <a:rPr lang="en-US" altLang="zh-CN" dirty="0"/>
              <a:t>/</a:t>
            </a:r>
            <a:r>
              <a:rPr dirty="0"/>
              <a:t>红旗），股价大幅度下跌；</a:t>
            </a:r>
            <a:endParaRPr dirty="0"/>
          </a:p>
          <a:p>
            <a:pPr marL="342900" indent="-342900">
              <a:buAutoNum type="arabicPeriod"/>
            </a:pPr>
            <a:r>
              <a:rPr dirty="0"/>
              <a:t>用法：捕捞季节金叉</a:t>
            </a:r>
            <a:r>
              <a:rPr lang="en-US" dirty="0"/>
              <a:t>/</a:t>
            </a:r>
            <a:r>
              <a:rPr lang="zh-CN" altLang="en-US" dirty="0"/>
              <a:t>辅助线附近</a:t>
            </a:r>
            <a:r>
              <a:rPr dirty="0"/>
              <a:t>买，死叉</a:t>
            </a:r>
            <a:r>
              <a:rPr lang="en-US" dirty="0"/>
              <a:t>/</a:t>
            </a:r>
            <a:r>
              <a:rPr lang="zh-CN" altLang="en-US" dirty="0"/>
              <a:t>跌破辅助线</a:t>
            </a:r>
            <a:r>
              <a:rPr dirty="0"/>
              <a:t>卖出；</a:t>
            </a:r>
            <a:endParaRPr dirty="0"/>
          </a:p>
          <a:p>
            <a:pPr marL="342900" indent="-342900">
              <a:buAutoNum type="arabicPeriod"/>
            </a:pPr>
            <a:r>
              <a:rPr dirty="0"/>
              <a:t>特殊：跌破智能辅助线</a:t>
            </a:r>
            <a:r>
              <a:rPr lang="en-US" altLang="zh-CN" dirty="0"/>
              <a:t>3</a:t>
            </a:r>
            <a:r>
              <a:rPr dirty="0"/>
              <a:t>天内出金叉，依然有参与价值。</a:t>
            </a:r>
            <a:endParaRPr dirty="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1"/>
          <a:srcRect l="40044" t="9567" b="36693"/>
          <a:stretch>
            <a:fillRect/>
          </a:stretch>
        </p:blipFill>
        <p:spPr>
          <a:xfrm>
            <a:off x="704850" y="889000"/>
            <a:ext cx="4695825" cy="3341371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704850" y="1397000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短打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席位密码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最新龙虎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010" y="660401"/>
            <a:ext cx="3557407" cy="37401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11" name="矩形: 圆角 10"/>
          <p:cNvSpPr/>
          <p:nvPr/>
        </p:nvSpPr>
        <p:spPr>
          <a:xfrm>
            <a:off x="7220239" y="2320496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辅助线附近或金叉进场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704850" y="2098698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净买多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+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跌的多，加自选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2990850" y="4530519"/>
            <a:ext cx="6044260" cy="510144"/>
          </a:xfrm>
          <a:prstGeom prst="roundRect">
            <a:avLst/>
          </a:prstGeom>
          <a:solidFill>
            <a:srgbClr val="E54C5E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战法旨在捕捉进攻型龙虎受伤后的自救拉升波段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1366</Words>
  <Application>WPS 演示</Application>
  <PresentationFormat>宽屏</PresentationFormat>
  <Paragraphs>162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Times New Roman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1808</cp:revision>
  <dcterms:created xsi:type="dcterms:W3CDTF">2019-06-19T02:08:00Z</dcterms:created>
  <dcterms:modified xsi:type="dcterms:W3CDTF">2025-12-21T13:01:56Z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EBF8DB5FD94B49F7B17BC65F9BA08668</vt:lpwstr>
  </property>
</Properties>
</file>