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</p:sldMasterIdLst>
  <p:notesMasterIdLst>
    <p:notesMasterId r:id="rId37"/>
  </p:notesMasterIdLst>
  <p:sldIdLst>
    <p:sldId id="383" r:id="rId5"/>
    <p:sldId id="430" r:id="rId6"/>
    <p:sldId id="431" r:id="rId7"/>
    <p:sldId id="408" r:id="rId8"/>
    <p:sldId id="462" r:id="rId9"/>
    <p:sldId id="435" r:id="rId10"/>
    <p:sldId id="466" r:id="rId11"/>
    <p:sldId id="436" r:id="rId12"/>
    <p:sldId id="433" r:id="rId13"/>
    <p:sldId id="467" r:id="rId14"/>
    <p:sldId id="468" r:id="rId15"/>
    <p:sldId id="438" r:id="rId16"/>
    <p:sldId id="469" r:id="rId17"/>
    <p:sldId id="470" r:id="rId18"/>
    <p:sldId id="426" r:id="rId19"/>
    <p:sldId id="456" r:id="rId20"/>
    <p:sldId id="457" r:id="rId21"/>
    <p:sldId id="458" r:id="rId22"/>
    <p:sldId id="460" r:id="rId23"/>
    <p:sldId id="434" r:id="rId24"/>
    <p:sldId id="490" r:id="rId25"/>
    <p:sldId id="491" r:id="rId26"/>
    <p:sldId id="455" r:id="rId27"/>
    <p:sldId id="441" r:id="rId28"/>
    <p:sldId id="472" r:id="rId29"/>
    <p:sldId id="471" r:id="rId30"/>
    <p:sldId id="445" r:id="rId31"/>
    <p:sldId id="461" r:id="rId32"/>
    <p:sldId id="449" r:id="rId33"/>
    <p:sldId id="474" r:id="rId34"/>
    <p:sldId id="271" r:id="rId35"/>
    <p:sldId id="451" r:id="rId36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0" userDrawn="1">
          <p15:clr>
            <a:srgbClr val="A4A3A4"/>
          </p15:clr>
        </p15:guide>
        <p15:guide id="2" pos="381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10"/>
        <p:guide pos="381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2" Type="http://schemas.openxmlformats.org/officeDocument/2006/relationships/tags" Target="tags/tag79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经传多赢资深投顾：吴镇鸿，投顾执业编号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28.png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9.png"/><Relationship Id="rId1" Type="http://schemas.openxmlformats.org/officeDocument/2006/relationships/tags" Target="../tags/tag4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57.xml"/><Relationship Id="rId1" Type="http://schemas.openxmlformats.org/officeDocument/2006/relationships/tags" Target="../tags/tag4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9.xml"/><Relationship Id="rId2" Type="http://schemas.openxmlformats.org/officeDocument/2006/relationships/image" Target="../media/image31.png"/><Relationship Id="rId1" Type="http://schemas.openxmlformats.org/officeDocument/2006/relationships/tags" Target="../tags/tag58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6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7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8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9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0.xml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6.xml"/><Relationship Id="rId7" Type="http://schemas.openxmlformats.org/officeDocument/2006/relationships/image" Target="../media/image49.png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48.png"/><Relationship Id="rId1" Type="http://schemas.openxmlformats.org/officeDocument/2006/relationships/tags" Target="../tags/tag71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77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3033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297051"/>
            <a:ext cx="8484054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sz="66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超燃龙头双B战法</a:t>
            </a:r>
            <a:endParaRPr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现在怎么样才能赚更多钱？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560" y="736600"/>
            <a:ext cx="5361305" cy="5749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330" y="737235"/>
            <a:ext cx="5223510" cy="57492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</a:t>
            </a:r>
            <a:r>
              <a:rPr lang="zh-CN" altLang="en-US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双</a:t>
            </a:r>
            <a:r>
              <a:rPr lang="en-US" altLang="zh-CN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龙头战法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942340"/>
            <a:ext cx="10496550" cy="5514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跟对主题风口是最重要！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34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主题龙头第二波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，复制涨停牛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524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平台的每次突破就是向上机会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260" y="737235"/>
            <a:ext cx="11587480" cy="5769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什么是神奇蓝线？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72490" y="822325"/>
            <a:ext cx="104336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  <a:buNone/>
            </a:pP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     </a:t>
            </a:r>
            <a:r>
              <a:rPr lang="en-US" altLang="zh-CN" dirty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神奇蓝线在软件的正式名称是“智能交易”。指标的核心是一条蓝色线，该指标用于主图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K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线叠加使用。神奇蓝线的最大特色是，它不同于任何均线、智能辅助线、布林通道线等等的平滑曲线型指标线，它较多时间是水平运行上下跳动的，于是它会构筑成许多的大平台或小平台，而这些平台对股价运行空间的预测和运行过程的跟踪都是非常“神”的，所以被称为“神奇蓝线”。</a:t>
            </a:r>
            <a:endParaRPr lang="zh-CN" altLang="en-US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72865" y="2653665"/>
            <a:ext cx="4150360" cy="36055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sym typeface="+mn-ea"/>
              </a:rPr>
              <a:t>天花板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123" name="文本占位符 5122"/>
          <p:cNvPicPr>
            <a:picLocks noGrp="1" noChangeAspect="1"/>
          </p:cNvPicPr>
          <p:nvPr>
            <p:ph type="body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/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>
                <a:solidFill>
                  <a:schemeClr val="bg1"/>
                </a:solidFill>
                <a:sym typeface="+mn-ea"/>
              </a:rPr>
              <a:t>楼梯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文本占位符 4"/>
          <p:cNvPicPr>
            <a:picLocks noGrp="1" noChangeAspect="1"/>
          </p:cNvPicPr>
          <p:nvPr>
            <p:ph type="body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762125" y="1484313"/>
            <a:ext cx="3170238" cy="91598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66CC"/>
                </a:solidFill>
                <a:ea typeface="楷体_GB2312" panose="02010609030101010101" pitchFamily="1" charset="-122"/>
              </a:rPr>
              <a:t>当股价上升到“天花板”的位置时，就开始受到压力，进入滞涨状态或者回落。</a:t>
            </a:r>
            <a:endParaRPr lang="zh-CN" altLang="en-US" b="1" dirty="0">
              <a:solidFill>
                <a:srgbClr val="FF66CC"/>
              </a:solidFill>
              <a:ea typeface="楷体_GB2312" panose="02010609030101010101" pitchFamily="1" charset="-122"/>
            </a:endParaRPr>
          </a:p>
        </p:txBody>
      </p:sp>
      <p:sp>
        <p:nvSpPr>
          <p:cNvPr id="8" name="直接连接符 7"/>
          <p:cNvSpPr/>
          <p:nvPr>
            <p:custDataLst>
              <p:tags r:id="rId4"/>
            </p:custDataLst>
          </p:nvPr>
        </p:nvSpPr>
        <p:spPr>
          <a:xfrm>
            <a:off x="4284663" y="2060575"/>
            <a:ext cx="1728787" cy="576263"/>
          </a:xfrm>
          <a:prstGeom prst="line">
            <a:avLst/>
          </a:prstGeom>
          <a:ln w="2540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3" name="直接连接符 6152"/>
          <p:cNvSpPr/>
          <p:nvPr>
            <p:custDataLst>
              <p:tags r:id="rId5"/>
            </p:custDataLst>
          </p:nvPr>
        </p:nvSpPr>
        <p:spPr>
          <a:xfrm>
            <a:off x="4140200" y="2132013"/>
            <a:ext cx="1079500" cy="504825"/>
          </a:xfrm>
          <a:prstGeom prst="line">
            <a:avLst/>
          </a:prstGeom>
          <a:ln w="2540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4284663" y="4005263"/>
            <a:ext cx="2736850" cy="91598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66CC"/>
                </a:solidFill>
                <a:ea typeface="楷体_GB2312" panose="02010609030101010101" pitchFamily="1" charset="-122"/>
              </a:rPr>
              <a:t>蓝线为股价的每一步上涨都搭好楼梯提供支撑，股价轻松的“拾阶而上”</a:t>
            </a:r>
            <a:endParaRPr lang="zh-CN" altLang="en-US" b="1" dirty="0">
              <a:solidFill>
                <a:srgbClr val="FF66CC"/>
              </a:solidFill>
              <a:ea typeface="楷体_GB2312" panose="02010609030101010101" pitchFamily="1" charset="-122"/>
            </a:endParaRPr>
          </a:p>
        </p:txBody>
      </p:sp>
      <p:sp>
        <p:nvSpPr>
          <p:cNvPr id="6149" name="直接连接符 6148"/>
          <p:cNvSpPr/>
          <p:nvPr>
            <p:custDataLst>
              <p:tags r:id="rId7"/>
            </p:custDataLst>
          </p:nvPr>
        </p:nvSpPr>
        <p:spPr>
          <a:xfrm flipV="1">
            <a:off x="4643438" y="3284538"/>
            <a:ext cx="0" cy="720725"/>
          </a:xfrm>
          <a:prstGeom prst="line">
            <a:avLst/>
          </a:prstGeom>
          <a:ln w="28575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0" name="直接连接符 6149"/>
          <p:cNvSpPr/>
          <p:nvPr>
            <p:custDataLst>
              <p:tags r:id="rId8"/>
            </p:custDataLst>
          </p:nvPr>
        </p:nvSpPr>
        <p:spPr>
          <a:xfrm flipH="1" flipV="1">
            <a:off x="3995738" y="3860800"/>
            <a:ext cx="360362" cy="360363"/>
          </a:xfrm>
          <a:prstGeom prst="line">
            <a:avLst/>
          </a:prstGeom>
          <a:ln w="28575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1" name="直接连接符 6150"/>
          <p:cNvSpPr/>
          <p:nvPr>
            <p:custDataLst>
              <p:tags r:id="rId9"/>
            </p:custDataLst>
          </p:nvPr>
        </p:nvSpPr>
        <p:spPr>
          <a:xfrm flipH="1" flipV="1">
            <a:off x="3490913" y="4005263"/>
            <a:ext cx="865187" cy="288925"/>
          </a:xfrm>
          <a:prstGeom prst="line">
            <a:avLst/>
          </a:prstGeom>
          <a:ln w="3175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37790" y="664210"/>
            <a:ext cx="69513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当上面看不到天花板时，楼梯摆在你的面前，</a:t>
            </a:r>
            <a:b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就是“天梯”，天空才是你的极限</a:t>
            </a:r>
            <a:endParaRPr lang="zh-CN" altLang="en-US" sz="2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45310" y="1872615"/>
            <a:ext cx="8449945" cy="45821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sz="4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超燃龙头燃料指标学习</a:t>
            </a:r>
            <a:endParaRPr lang="zh-CN" altLang="en-US" sz="4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8775" y="4764405"/>
            <a:ext cx="6915150" cy="1495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615" y="2750185"/>
            <a:ext cx="6135370" cy="35928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615" y="3387090"/>
            <a:ext cx="6136005" cy="15043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5775" y="4986655"/>
            <a:ext cx="6915150" cy="1495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645" y="645160"/>
            <a:ext cx="4411345" cy="2148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615" y="1358900"/>
            <a:ext cx="3977005" cy="13144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双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B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牛股特征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超燃龙头复制大波段应用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  </a:t>
            </a:r>
            <a:r>
              <a:rPr lang="zh-CN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超燃龙头升空战法指标总结应用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171" name="文本占位符 7170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p>
            <a:r>
              <a:rPr lang="zh-CN" altLang="en-US" sz="3200" b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</a:rPr>
              <a:t>注意事项：</a:t>
            </a:r>
            <a:endParaRPr lang="zh-CN" altLang="en-US" sz="3200" b="0" dirty="0">
              <a:solidFill>
                <a:srgbClr val="C00000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大盘环境：横向样本统计中线上攻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&gt;30% 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中线控盘主力增加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条件：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控盘度必须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&gt;30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，主力动向紫色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确定个股中短期资金方向</a:t>
            </a:r>
            <a:endParaRPr lang="en-US" altLang="zh-CN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滚动净利润预增，短线跑赢大盘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确定个股中期趋势，短期爆发趋势！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智能交易线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点和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点之间         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确定个股中短期买卖点！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超燃龙头复制大波段应用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底部双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战法核心本质：复制大波段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190" y="697230"/>
            <a:ext cx="8388985" cy="58058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战法之寻龙诀：（超燃龙头升空战法）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1575" y="1481510"/>
            <a:ext cx="10969200" cy="4759200"/>
          </a:xfrm>
        </p:spPr>
        <p:txBody>
          <a:bodyPr>
            <a:normAutofit lnSpcReduction="20000"/>
          </a:bodyPr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操作类型：中线（波段） 持股时间：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3-21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个交易日左右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指标使用：主力控盘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智能交易线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业绩预增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入选指标：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主力动向，主力控盘，</a:t>
            </a:r>
            <a:r>
              <a:rPr lang="zh-CN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智能交易线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点</a:t>
            </a:r>
            <a:r>
              <a:rPr lang="zh-CN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，滚动净利润</a:t>
            </a:r>
            <a:endParaRPr lang="zh-CN" altLang="en-US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入选理由：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主力控盘，主力动向是中线短线主力资金指标，</a:t>
            </a:r>
            <a:r>
              <a:rPr lang="zh-CN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智能交易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短线趋势买卖指标，滚动净利润是基本面预测</a:t>
            </a:r>
            <a:endParaRPr lang="zh-CN" altLang="en-US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组合方式：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资金+趋势+买卖点 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经传软件盈利模式之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“超燃龙头升空战法”，又名“游龙起爆”战法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。游龙，亦似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线形态走势飞上青天，也有中短波段操作之意。神州大地，驾驭神龙，挥洒自如！股市亦如此，形态为表，趋势为王！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72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charRg st="72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charRg st="72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charRg st="72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92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charRg st="92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charRg st="92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charRg st="92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34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charRg st="134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charRg st="134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charRg st="134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52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charRg st="152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charRg st="152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charRg st="152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超燃龙头双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牛股标准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684530"/>
            <a:ext cx="6117590" cy="5775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955" y="684530"/>
            <a:ext cx="5560060" cy="57759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超燃龙头双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战法选股思路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960120"/>
            <a:ext cx="8153400" cy="2600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80" y="3861435"/>
            <a:ext cx="8143875" cy="1762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4695"/>
            <a:ext cx="12192000" cy="572516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最佳拍档：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最近炒作主题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底部双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启动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430" y="5109845"/>
            <a:ext cx="7481570" cy="122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430" y="3253105"/>
            <a:ext cx="7481570" cy="17303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起爆牛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0725" y="727710"/>
            <a:ext cx="7958455" cy="57327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最佳拍档：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最近炒作主题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底部双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启动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40665" y="873125"/>
            <a:ext cx="11710035" cy="558038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、流动资金翻红，主力动向紫色，金叉加仓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690" y="873125"/>
            <a:ext cx="5922010" cy="55803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97155"/>
            <a:ext cx="12193270" cy="71132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牛线上移，震荡加剧，低吸机会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60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季线，月线回档低吸机会</a:t>
            </a:r>
            <a:endParaRPr lang="zh-CN" altLang="en-US" sz="4200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8045" y="727710"/>
            <a:ext cx="6021705" cy="5732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" y="727710"/>
            <a:ext cx="5732145" cy="5736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095" y="737235"/>
            <a:ext cx="5849620" cy="5702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736600"/>
            <a:ext cx="5945505" cy="570293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兴起大势，势不可挡！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155" y="736600"/>
            <a:ext cx="5448935" cy="57486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90" y="737235"/>
            <a:ext cx="6095365" cy="5747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双</a:t>
            </a: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B</a:t>
            </a: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牛股特征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现在怎么样才能赚更多钱？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4545" y="736600"/>
            <a:ext cx="5037455" cy="5711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235"/>
            <a:ext cx="7154545" cy="5710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3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1339</Words>
  <Application>WPS 演示</Application>
  <PresentationFormat>宽屏</PresentationFormat>
  <Paragraphs>117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思源黑体 CN Bold</vt:lpstr>
      <vt:lpstr>楷体_GB2312</vt:lpstr>
      <vt:lpstr>等线 Light</vt:lpstr>
      <vt:lpstr>等线</vt:lpstr>
      <vt:lpstr>新宋体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401</cp:revision>
  <dcterms:created xsi:type="dcterms:W3CDTF">2019-06-19T02:08:00Z</dcterms:created>
  <dcterms:modified xsi:type="dcterms:W3CDTF">2025-12-22T10:03:52Z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83DF067CDA8747B9A9319A26D8BE87FB_13</vt:lpwstr>
  </property>
</Properties>
</file>